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0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9ECB-1570-DDCA-0B16-B969C85C1E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CCCC6D-180C-973B-733B-E068FBC49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8D8E6D-E0D8-F191-E9B1-63917D4820E5}"/>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5" name="Footer Placeholder 4">
            <a:extLst>
              <a:ext uri="{FF2B5EF4-FFF2-40B4-BE49-F238E27FC236}">
                <a16:creationId xmlns:a16="http://schemas.microsoft.com/office/drawing/2014/main" id="{D57BA9C8-E339-CFA8-7953-91CA0C654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C42BA-A999-E565-78AF-E6171A3CE379}"/>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166449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AF25-5618-4E44-E1D9-AF987A61C8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4EB174-35A7-F6F5-2E41-1A9CCF1941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7AA59-7DF7-69A5-4858-71A1905AEFFB}"/>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5" name="Footer Placeholder 4">
            <a:extLst>
              <a:ext uri="{FF2B5EF4-FFF2-40B4-BE49-F238E27FC236}">
                <a16:creationId xmlns:a16="http://schemas.microsoft.com/office/drawing/2014/main" id="{A7194436-69CB-461A-ADB1-5925C1D25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A026B-4DCB-2E6F-23F5-220EBA6AC83D}"/>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1040675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BAC65-37BA-A3C6-7C9E-5BF8247D5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00E75D-25E4-1B64-3E11-C84C9F41E8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B49A7-FD02-9661-7F98-001087091F8B}"/>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5" name="Footer Placeholder 4">
            <a:extLst>
              <a:ext uri="{FF2B5EF4-FFF2-40B4-BE49-F238E27FC236}">
                <a16:creationId xmlns:a16="http://schemas.microsoft.com/office/drawing/2014/main" id="{19A7C2D1-3771-C53B-02E2-084ED1536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E045F-3232-5B08-923A-C57112B56BBF}"/>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32566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7319-53B0-A6B6-83CA-D463C04CD9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D330C7-04B3-D7F4-681A-8E3FAC69AD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7BBB8-3031-5A7E-2F15-C5D3A2AB2B3E}"/>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5" name="Footer Placeholder 4">
            <a:extLst>
              <a:ext uri="{FF2B5EF4-FFF2-40B4-BE49-F238E27FC236}">
                <a16:creationId xmlns:a16="http://schemas.microsoft.com/office/drawing/2014/main" id="{65EC56C7-3E0C-EC1D-99A0-3FAA6C6AA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74992-D291-E7FB-A7FE-C4C5CC6BB7AF}"/>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210254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E695-974E-5305-7D34-0B622EB976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36B72-D612-529B-0BF9-6FD6611129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B4F905-C43F-88E2-39C9-3C573C144973}"/>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5" name="Footer Placeholder 4">
            <a:extLst>
              <a:ext uri="{FF2B5EF4-FFF2-40B4-BE49-F238E27FC236}">
                <a16:creationId xmlns:a16="http://schemas.microsoft.com/office/drawing/2014/main" id="{2ECEE567-0445-4FB2-44A9-CAD7BF9A9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90AE4-A22D-E85F-2697-1B183B938B0E}"/>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157226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03DC-F352-E1B4-D792-B2E23E96F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B30B9-10D2-5E14-1A8B-DDD884C342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661F3C-DC42-5592-7BBB-8D2B867930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2DEFE2-4EAD-5C74-170A-BD8CD02AC444}"/>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6" name="Footer Placeholder 5">
            <a:extLst>
              <a:ext uri="{FF2B5EF4-FFF2-40B4-BE49-F238E27FC236}">
                <a16:creationId xmlns:a16="http://schemas.microsoft.com/office/drawing/2014/main" id="{AF2D5BF2-21CE-CAF6-77D2-9B8C3C633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59826-3D11-BC2E-42D8-EA03CEEFF0EF}"/>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240896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FD1F-B076-0DA4-C481-BBF5C64A2B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437D8F-BC0B-ECAF-F323-C9C7C04DB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07E7CE-9C63-1310-5AB0-02EE186A0A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DADB21-FDB6-5F66-011F-87F7006940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EA39E5-CFC0-9644-B7BB-5CF558C18C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E71099-C4D7-7147-863E-6343F4B0D207}"/>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8" name="Footer Placeholder 7">
            <a:extLst>
              <a:ext uri="{FF2B5EF4-FFF2-40B4-BE49-F238E27FC236}">
                <a16:creationId xmlns:a16="http://schemas.microsoft.com/office/drawing/2014/main" id="{1F3FD5EE-049C-6001-03CC-34AF4C9960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D89E77-6F90-6521-E59B-C7B6EE30F687}"/>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389249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26F0-AADB-C8DA-3262-8D67F4B558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89A8FB-6577-E451-DB72-866A6A1B2761}"/>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4" name="Footer Placeholder 3">
            <a:extLst>
              <a:ext uri="{FF2B5EF4-FFF2-40B4-BE49-F238E27FC236}">
                <a16:creationId xmlns:a16="http://schemas.microsoft.com/office/drawing/2014/main" id="{8F4BA2FA-2588-70CB-F9DF-8E852D1D72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4013F9-55D0-2FCF-7B26-F585FD550B67}"/>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1167680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38BCE-FC86-92E2-F739-73E0D5E0ED25}"/>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3" name="Footer Placeholder 2">
            <a:extLst>
              <a:ext uri="{FF2B5EF4-FFF2-40B4-BE49-F238E27FC236}">
                <a16:creationId xmlns:a16="http://schemas.microsoft.com/office/drawing/2014/main" id="{CF861F38-C18B-89B5-E995-59E6BFE575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28F7A2-E292-AE5C-2F78-E777188C81F5}"/>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286167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34D3-8188-27F1-88F3-A279E37FF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8DD971-5FBA-4C93-20E3-E2701F5E7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F70443-C591-F0EC-CA24-D2E2A1D26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DC4DB-DE5A-90EA-CD00-FB2DE1B8B8E6}"/>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6" name="Footer Placeholder 5">
            <a:extLst>
              <a:ext uri="{FF2B5EF4-FFF2-40B4-BE49-F238E27FC236}">
                <a16:creationId xmlns:a16="http://schemas.microsoft.com/office/drawing/2014/main" id="{F5532AC3-A17D-2FF0-20DE-1597F79F8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58861-818C-9938-5F4A-92114D8737C3}"/>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375200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82EA-5D10-6636-589D-8031381D60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A3D690-49CD-F662-A487-93399B02DF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D344F4-0250-385B-7CEF-D2B47193A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0D9090-B1C4-EC95-89A4-EB3A2A6181A4}"/>
              </a:ext>
            </a:extLst>
          </p:cNvPr>
          <p:cNvSpPr>
            <a:spLocks noGrp="1"/>
          </p:cNvSpPr>
          <p:nvPr>
            <p:ph type="dt" sz="half" idx="10"/>
          </p:nvPr>
        </p:nvSpPr>
        <p:spPr/>
        <p:txBody>
          <a:bodyPr/>
          <a:lstStyle/>
          <a:p>
            <a:fld id="{0F3F3984-21B6-451F-8834-2A2E627AB114}" type="datetimeFigureOut">
              <a:rPr lang="en-US" smtClean="0"/>
              <a:t>4/14/2025</a:t>
            </a:fld>
            <a:endParaRPr lang="en-US"/>
          </a:p>
        </p:txBody>
      </p:sp>
      <p:sp>
        <p:nvSpPr>
          <p:cNvPr id="6" name="Footer Placeholder 5">
            <a:extLst>
              <a:ext uri="{FF2B5EF4-FFF2-40B4-BE49-F238E27FC236}">
                <a16:creationId xmlns:a16="http://schemas.microsoft.com/office/drawing/2014/main" id="{548FDEB1-7B5B-90DE-FBEB-656E1AF70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1AF78-B9C6-8014-5826-CF00036E40DC}"/>
              </a:ext>
            </a:extLst>
          </p:cNvPr>
          <p:cNvSpPr>
            <a:spLocks noGrp="1"/>
          </p:cNvSpPr>
          <p:nvPr>
            <p:ph type="sldNum" sz="quarter" idx="12"/>
          </p:nvPr>
        </p:nvSpPr>
        <p:spPr/>
        <p:txBody>
          <a:bodyPr/>
          <a:lstStyle/>
          <a:p>
            <a:fld id="{C6ED4328-E487-49EF-BC8A-0F8931DD3403}" type="slidenum">
              <a:rPr lang="en-US" smtClean="0"/>
              <a:t>‹#›</a:t>
            </a:fld>
            <a:endParaRPr lang="en-US"/>
          </a:p>
        </p:txBody>
      </p:sp>
    </p:spTree>
    <p:extLst>
      <p:ext uri="{BB962C8B-B14F-4D97-AF65-F5344CB8AC3E}">
        <p14:creationId xmlns:p14="http://schemas.microsoft.com/office/powerpoint/2010/main" val="385957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BDC1A6-ADE1-AF04-6F2F-316892EC31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6F8D6D-8117-0198-958F-BDEC501BAD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6096E-8196-DCCC-6FC3-575B3AF80D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3F3984-21B6-451F-8834-2A2E627AB114}" type="datetimeFigureOut">
              <a:rPr lang="en-US" smtClean="0"/>
              <a:t>4/14/2025</a:t>
            </a:fld>
            <a:endParaRPr lang="en-US"/>
          </a:p>
        </p:txBody>
      </p:sp>
      <p:sp>
        <p:nvSpPr>
          <p:cNvPr id="5" name="Footer Placeholder 4">
            <a:extLst>
              <a:ext uri="{FF2B5EF4-FFF2-40B4-BE49-F238E27FC236}">
                <a16:creationId xmlns:a16="http://schemas.microsoft.com/office/drawing/2014/main" id="{D9A57CC1-309A-7CB1-5566-0B035667A8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010D2C-52F6-5114-F5B3-B5107D295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ED4328-E487-49EF-BC8A-0F8931DD3403}" type="slidenum">
              <a:rPr lang="en-US" smtClean="0"/>
              <a:t>‹#›</a:t>
            </a:fld>
            <a:endParaRPr lang="en-US"/>
          </a:p>
        </p:txBody>
      </p:sp>
    </p:spTree>
    <p:extLst>
      <p:ext uri="{BB962C8B-B14F-4D97-AF65-F5344CB8AC3E}">
        <p14:creationId xmlns:p14="http://schemas.microsoft.com/office/powerpoint/2010/main" val="4019515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D50E7F-7CF1-7411-456C-D4D5F3C98027}"/>
              </a:ext>
            </a:extLst>
          </p:cNvPr>
          <p:cNvSpPr txBox="1"/>
          <p:nvPr/>
        </p:nvSpPr>
        <p:spPr>
          <a:xfrm>
            <a:off x="4798143" y="58991"/>
            <a:ext cx="1858296" cy="338554"/>
          </a:xfrm>
          <a:prstGeom prst="rect">
            <a:avLst/>
          </a:prstGeom>
          <a:noFill/>
          <a:ln>
            <a:solidFill>
              <a:schemeClr val="tx1"/>
            </a:solidFill>
          </a:ln>
        </p:spPr>
        <p:txBody>
          <a:bodyPr wrap="square" rtlCol="0">
            <a:spAutoFit/>
          </a:bodyPr>
          <a:lstStyle/>
          <a:p>
            <a:pPr algn="ctr"/>
            <a:r>
              <a:rPr lang="en-US" sz="1600" dirty="0"/>
              <a:t>O*NET Items</a:t>
            </a:r>
          </a:p>
        </p:txBody>
      </p:sp>
      <p:sp>
        <p:nvSpPr>
          <p:cNvPr id="5" name="TextBox 4">
            <a:extLst>
              <a:ext uri="{FF2B5EF4-FFF2-40B4-BE49-F238E27FC236}">
                <a16:creationId xmlns:a16="http://schemas.microsoft.com/office/drawing/2014/main" id="{4A64EF93-994E-3D5E-BB2B-5AA4A5A07582}"/>
              </a:ext>
            </a:extLst>
          </p:cNvPr>
          <p:cNvSpPr txBox="1"/>
          <p:nvPr/>
        </p:nvSpPr>
        <p:spPr>
          <a:xfrm>
            <a:off x="1140542" y="804327"/>
            <a:ext cx="1858296" cy="338554"/>
          </a:xfrm>
          <a:prstGeom prst="rect">
            <a:avLst/>
          </a:prstGeom>
          <a:noFill/>
          <a:ln>
            <a:solidFill>
              <a:schemeClr val="tx1"/>
            </a:solidFill>
          </a:ln>
        </p:spPr>
        <p:txBody>
          <a:bodyPr wrap="square" rtlCol="0">
            <a:spAutoFit/>
          </a:bodyPr>
          <a:lstStyle/>
          <a:p>
            <a:pPr algn="ctr"/>
            <a:r>
              <a:rPr lang="en-US" sz="1600" dirty="0">
                <a:solidFill>
                  <a:schemeClr val="bg1">
                    <a:lumMod val="75000"/>
                  </a:schemeClr>
                </a:solidFill>
              </a:rPr>
              <a:t>Skills (k = 35</a:t>
            </a:r>
          </a:p>
        </p:txBody>
      </p:sp>
      <p:sp>
        <p:nvSpPr>
          <p:cNvPr id="6" name="TextBox 5">
            <a:extLst>
              <a:ext uri="{FF2B5EF4-FFF2-40B4-BE49-F238E27FC236}">
                <a16:creationId xmlns:a16="http://schemas.microsoft.com/office/drawing/2014/main" id="{C19EC337-51C0-FBF7-AF6A-0AE81D7C1113}"/>
              </a:ext>
            </a:extLst>
          </p:cNvPr>
          <p:cNvSpPr txBox="1"/>
          <p:nvPr/>
        </p:nvSpPr>
        <p:spPr>
          <a:xfrm>
            <a:off x="3350345" y="797655"/>
            <a:ext cx="2544093" cy="338554"/>
          </a:xfrm>
          <a:prstGeom prst="rect">
            <a:avLst/>
          </a:prstGeom>
          <a:noFill/>
          <a:ln>
            <a:solidFill>
              <a:schemeClr val="tx1"/>
            </a:solidFill>
          </a:ln>
        </p:spPr>
        <p:txBody>
          <a:bodyPr wrap="square" rtlCol="0">
            <a:spAutoFit/>
          </a:bodyPr>
          <a:lstStyle/>
          <a:p>
            <a:pPr algn="ctr"/>
            <a:r>
              <a:rPr lang="en-US" sz="1600" dirty="0"/>
              <a:t>Work Activities (k = 41)</a:t>
            </a:r>
          </a:p>
        </p:txBody>
      </p:sp>
      <p:sp>
        <p:nvSpPr>
          <p:cNvPr id="7" name="TextBox 6">
            <a:extLst>
              <a:ext uri="{FF2B5EF4-FFF2-40B4-BE49-F238E27FC236}">
                <a16:creationId xmlns:a16="http://schemas.microsoft.com/office/drawing/2014/main" id="{7FB76D4A-F842-8446-1F97-6A2AF2AA851B}"/>
              </a:ext>
            </a:extLst>
          </p:cNvPr>
          <p:cNvSpPr txBox="1"/>
          <p:nvPr/>
        </p:nvSpPr>
        <p:spPr>
          <a:xfrm>
            <a:off x="5894438" y="797655"/>
            <a:ext cx="2305664" cy="338554"/>
          </a:xfrm>
          <a:prstGeom prst="rect">
            <a:avLst/>
          </a:prstGeom>
          <a:noFill/>
          <a:ln>
            <a:solidFill>
              <a:schemeClr val="tx1"/>
            </a:solidFill>
          </a:ln>
        </p:spPr>
        <p:txBody>
          <a:bodyPr wrap="square" rtlCol="0">
            <a:spAutoFit/>
          </a:bodyPr>
          <a:lstStyle/>
          <a:p>
            <a:pPr algn="ctr"/>
            <a:r>
              <a:rPr lang="en-US" sz="1600" dirty="0"/>
              <a:t>Work Context (k = 57)</a:t>
            </a:r>
          </a:p>
        </p:txBody>
      </p:sp>
      <p:sp>
        <p:nvSpPr>
          <p:cNvPr id="8" name="TextBox 7">
            <a:extLst>
              <a:ext uri="{FF2B5EF4-FFF2-40B4-BE49-F238E27FC236}">
                <a16:creationId xmlns:a16="http://schemas.microsoft.com/office/drawing/2014/main" id="{B420C0C5-CD8D-013E-1F35-4EA3493D9485}"/>
              </a:ext>
            </a:extLst>
          </p:cNvPr>
          <p:cNvSpPr txBox="1"/>
          <p:nvPr/>
        </p:nvSpPr>
        <p:spPr>
          <a:xfrm>
            <a:off x="8471722" y="804327"/>
            <a:ext cx="2030360" cy="338554"/>
          </a:xfrm>
          <a:prstGeom prst="rect">
            <a:avLst/>
          </a:prstGeom>
          <a:noFill/>
          <a:ln>
            <a:solidFill>
              <a:schemeClr val="tx1"/>
            </a:solidFill>
          </a:ln>
        </p:spPr>
        <p:txBody>
          <a:bodyPr wrap="square" rtlCol="0">
            <a:spAutoFit/>
          </a:bodyPr>
          <a:lstStyle/>
          <a:p>
            <a:pPr algn="ctr"/>
            <a:r>
              <a:rPr lang="en-US" sz="1600" dirty="0">
                <a:solidFill>
                  <a:schemeClr val="bg1">
                    <a:lumMod val="75000"/>
                  </a:schemeClr>
                </a:solidFill>
              </a:rPr>
              <a:t>Knowledge (k = 33)</a:t>
            </a:r>
          </a:p>
        </p:txBody>
      </p:sp>
      <p:cxnSp>
        <p:nvCxnSpPr>
          <p:cNvPr id="12" name="Straight Arrow Connector 11">
            <a:extLst>
              <a:ext uri="{FF2B5EF4-FFF2-40B4-BE49-F238E27FC236}">
                <a16:creationId xmlns:a16="http://schemas.microsoft.com/office/drawing/2014/main" id="{C85BBD47-B5A8-99D9-F21F-FCC2007C5921}"/>
              </a:ext>
            </a:extLst>
          </p:cNvPr>
          <p:cNvCxnSpPr>
            <a:cxnSpLocks/>
          </p:cNvCxnSpPr>
          <p:nvPr/>
        </p:nvCxnSpPr>
        <p:spPr>
          <a:xfrm>
            <a:off x="6096000" y="428323"/>
            <a:ext cx="403123" cy="3693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77DC0C90-8E31-AA70-4816-83FC5545B38D}"/>
              </a:ext>
            </a:extLst>
          </p:cNvPr>
          <p:cNvCxnSpPr>
            <a:cxnSpLocks/>
          </p:cNvCxnSpPr>
          <p:nvPr/>
        </p:nvCxnSpPr>
        <p:spPr>
          <a:xfrm flipH="1">
            <a:off x="4971437" y="428323"/>
            <a:ext cx="391444" cy="3693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41EC8F67-C8C0-C0AD-1ADD-8EB6190C7B88}"/>
              </a:ext>
            </a:extLst>
          </p:cNvPr>
          <p:cNvSpPr txBox="1"/>
          <p:nvPr/>
        </p:nvSpPr>
        <p:spPr>
          <a:xfrm>
            <a:off x="1175030" y="1430521"/>
            <a:ext cx="9361540" cy="1569660"/>
          </a:xfrm>
          <a:prstGeom prst="rect">
            <a:avLst/>
          </a:prstGeom>
          <a:noFill/>
          <a:ln>
            <a:solidFill>
              <a:schemeClr val="tx1"/>
            </a:solidFill>
          </a:ln>
        </p:spPr>
        <p:txBody>
          <a:bodyPr wrap="square" rtlCol="0">
            <a:spAutoFit/>
          </a:bodyPr>
          <a:lstStyle/>
          <a:p>
            <a:r>
              <a:rPr lang="en-US" sz="1600" b="0" i="0" dirty="0">
                <a:solidFill>
                  <a:srgbClr val="32363A"/>
                </a:solidFill>
                <a:effectLst/>
              </a:rPr>
              <a:t>Respondents given the following instruction: This first group of questions will ask you to think about specifics about the context of your work, and activities on the job. Some may not apply to you, and there will be an answer choice to reflect that. </a:t>
            </a:r>
          </a:p>
          <a:p>
            <a:endParaRPr lang="en-US" sz="1600" dirty="0">
              <a:solidFill>
                <a:srgbClr val="32363A"/>
              </a:solidFill>
            </a:endParaRPr>
          </a:p>
          <a:p>
            <a:r>
              <a:rPr lang="en-US" sz="1600" dirty="0">
                <a:solidFill>
                  <a:srgbClr val="32363A"/>
                </a:solidFill>
              </a:rPr>
              <a:t>Example: </a:t>
            </a:r>
            <a:r>
              <a:rPr lang="en-US" sz="1600" b="0" i="0" dirty="0">
                <a:solidFill>
                  <a:srgbClr val="32363A"/>
                </a:solidFill>
                <a:effectLst/>
              </a:rPr>
              <a:t>How often does your job require working outdoors, under cover (e.g., structure with roof but no walls)?  </a:t>
            </a:r>
            <a:r>
              <a:rPr lang="en-US" sz="1600" dirty="0">
                <a:solidFill>
                  <a:srgbClr val="32363A"/>
                </a:solidFill>
              </a:rPr>
              <a:t>Never to Every day</a:t>
            </a:r>
          </a:p>
        </p:txBody>
      </p:sp>
      <p:cxnSp>
        <p:nvCxnSpPr>
          <p:cNvPr id="18" name="Straight Arrow Connector 17">
            <a:extLst>
              <a:ext uri="{FF2B5EF4-FFF2-40B4-BE49-F238E27FC236}">
                <a16:creationId xmlns:a16="http://schemas.microsoft.com/office/drawing/2014/main" id="{2911FE08-B187-47E8-1E67-45EAE31B7E54}"/>
              </a:ext>
            </a:extLst>
          </p:cNvPr>
          <p:cNvCxnSpPr>
            <a:cxnSpLocks/>
          </p:cNvCxnSpPr>
          <p:nvPr/>
        </p:nvCxnSpPr>
        <p:spPr>
          <a:xfrm>
            <a:off x="5894438" y="1166987"/>
            <a:ext cx="0" cy="2783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BBB76356-D009-BA90-2922-87E791475681}"/>
              </a:ext>
            </a:extLst>
          </p:cNvPr>
          <p:cNvSpPr txBox="1"/>
          <p:nvPr/>
        </p:nvSpPr>
        <p:spPr>
          <a:xfrm>
            <a:off x="339826" y="4401045"/>
            <a:ext cx="3873908" cy="1323439"/>
          </a:xfrm>
          <a:prstGeom prst="rect">
            <a:avLst/>
          </a:prstGeom>
          <a:noFill/>
          <a:ln>
            <a:solidFill>
              <a:schemeClr val="tx1"/>
            </a:solidFill>
          </a:ln>
        </p:spPr>
        <p:txBody>
          <a:bodyPr wrap="square">
            <a:spAutoFit/>
          </a:bodyPr>
          <a:lstStyle/>
          <a:p>
            <a:r>
              <a:rPr lang="en-US" sz="1600" dirty="0"/>
              <a:t>Rate the level of resource (...this aspect of your job is a resource that can be functional in achieving work goals, reduce job demands, or stimulate personal growth/development)</a:t>
            </a:r>
          </a:p>
        </p:txBody>
      </p:sp>
      <p:sp>
        <p:nvSpPr>
          <p:cNvPr id="23" name="TextBox 22">
            <a:extLst>
              <a:ext uri="{FF2B5EF4-FFF2-40B4-BE49-F238E27FC236}">
                <a16:creationId xmlns:a16="http://schemas.microsoft.com/office/drawing/2014/main" id="{A25C7C95-C34D-7937-45FC-E362BD302C4B}"/>
              </a:ext>
            </a:extLst>
          </p:cNvPr>
          <p:cNvSpPr txBox="1"/>
          <p:nvPr/>
        </p:nvSpPr>
        <p:spPr>
          <a:xfrm>
            <a:off x="3350345" y="3300411"/>
            <a:ext cx="5584722" cy="830997"/>
          </a:xfrm>
          <a:prstGeom prst="rect">
            <a:avLst/>
          </a:prstGeom>
          <a:noFill/>
          <a:ln>
            <a:solidFill>
              <a:schemeClr val="tx1"/>
            </a:solidFill>
          </a:ln>
        </p:spPr>
        <p:txBody>
          <a:bodyPr wrap="square" rtlCol="0">
            <a:spAutoFit/>
          </a:bodyPr>
          <a:lstStyle/>
          <a:p>
            <a:r>
              <a:rPr lang="en-US" sz="1600" dirty="0"/>
              <a:t>For all items that applied to one’s job (did not receive the lowest answer (e.g., never, not at all important), level of resource, challenge, and hindrance were rated:</a:t>
            </a:r>
          </a:p>
        </p:txBody>
      </p:sp>
      <p:sp>
        <p:nvSpPr>
          <p:cNvPr id="24" name="TextBox 23">
            <a:extLst>
              <a:ext uri="{FF2B5EF4-FFF2-40B4-BE49-F238E27FC236}">
                <a16:creationId xmlns:a16="http://schemas.microsoft.com/office/drawing/2014/main" id="{9C039576-D6C0-C0AF-42DA-40CDC4E0836F}"/>
              </a:ext>
            </a:extLst>
          </p:cNvPr>
          <p:cNvSpPr txBox="1"/>
          <p:nvPr/>
        </p:nvSpPr>
        <p:spPr>
          <a:xfrm>
            <a:off x="4575069" y="4409763"/>
            <a:ext cx="3413640" cy="1077218"/>
          </a:xfrm>
          <a:prstGeom prst="rect">
            <a:avLst/>
          </a:prstGeom>
          <a:noFill/>
          <a:ln>
            <a:solidFill>
              <a:schemeClr val="tx1"/>
            </a:solidFill>
          </a:ln>
        </p:spPr>
        <p:txBody>
          <a:bodyPr wrap="square">
            <a:spAutoFit/>
          </a:bodyPr>
          <a:lstStyle/>
          <a:p>
            <a:r>
              <a:rPr lang="en-US" sz="1600" dirty="0"/>
              <a:t>Rate the level of challenge (...this aspect of your job is a challenge that can promote mastery, personal growth, or future gains)</a:t>
            </a:r>
          </a:p>
        </p:txBody>
      </p:sp>
      <p:sp>
        <p:nvSpPr>
          <p:cNvPr id="25" name="TextBox 24">
            <a:extLst>
              <a:ext uri="{FF2B5EF4-FFF2-40B4-BE49-F238E27FC236}">
                <a16:creationId xmlns:a16="http://schemas.microsoft.com/office/drawing/2014/main" id="{AAE9FB60-C046-DF75-B11F-EF280D2EBF3A}"/>
              </a:ext>
            </a:extLst>
          </p:cNvPr>
          <p:cNvSpPr txBox="1"/>
          <p:nvPr/>
        </p:nvSpPr>
        <p:spPr>
          <a:xfrm>
            <a:off x="8350044" y="4409763"/>
            <a:ext cx="3413640" cy="1077218"/>
          </a:xfrm>
          <a:prstGeom prst="rect">
            <a:avLst/>
          </a:prstGeom>
          <a:noFill/>
          <a:ln>
            <a:solidFill>
              <a:schemeClr val="tx1"/>
            </a:solidFill>
          </a:ln>
        </p:spPr>
        <p:txBody>
          <a:bodyPr wrap="square">
            <a:spAutoFit/>
          </a:bodyPr>
          <a:lstStyle/>
          <a:p>
            <a:r>
              <a:rPr lang="en-US" sz="1600" dirty="0"/>
              <a:t>Rate the level of hindrance (...this aspect of your job is a hindrance that can inhibit personal growth, learning, and work goal attainment)</a:t>
            </a:r>
          </a:p>
        </p:txBody>
      </p:sp>
      <p:cxnSp>
        <p:nvCxnSpPr>
          <p:cNvPr id="28" name="Straight Arrow Connector 27">
            <a:extLst>
              <a:ext uri="{FF2B5EF4-FFF2-40B4-BE49-F238E27FC236}">
                <a16:creationId xmlns:a16="http://schemas.microsoft.com/office/drawing/2014/main" id="{7E3E118A-D324-B851-EC20-67FBD52F4167}"/>
              </a:ext>
            </a:extLst>
          </p:cNvPr>
          <p:cNvCxnSpPr>
            <a:cxnSpLocks/>
          </p:cNvCxnSpPr>
          <p:nvPr/>
        </p:nvCxnSpPr>
        <p:spPr>
          <a:xfrm>
            <a:off x="5860717" y="3022056"/>
            <a:ext cx="0" cy="2783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8F8BD5A8-62FF-4560-F831-E03057CE0BF8}"/>
              </a:ext>
            </a:extLst>
          </p:cNvPr>
          <p:cNvCxnSpPr>
            <a:cxnSpLocks/>
          </p:cNvCxnSpPr>
          <p:nvPr/>
        </p:nvCxnSpPr>
        <p:spPr>
          <a:xfrm>
            <a:off x="8935067" y="4031713"/>
            <a:ext cx="403123" cy="3693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5C04C656-33EF-A41A-D266-B3533A54DA8C}"/>
              </a:ext>
            </a:extLst>
          </p:cNvPr>
          <p:cNvCxnSpPr>
            <a:cxnSpLocks/>
          </p:cNvCxnSpPr>
          <p:nvPr/>
        </p:nvCxnSpPr>
        <p:spPr>
          <a:xfrm flipH="1">
            <a:off x="2958901" y="4033984"/>
            <a:ext cx="391444" cy="3693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C9C0620A-FE65-8654-7FDC-C7EAA9F15F9F}"/>
              </a:ext>
            </a:extLst>
          </p:cNvPr>
          <p:cNvCxnSpPr>
            <a:cxnSpLocks/>
          </p:cNvCxnSpPr>
          <p:nvPr/>
        </p:nvCxnSpPr>
        <p:spPr>
          <a:xfrm>
            <a:off x="5894438" y="4131408"/>
            <a:ext cx="0" cy="2783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818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TotalTime>
  <Words>232</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Stachowski, Alicia</dc:creator>
  <cp:lastModifiedBy>Stachowski, Alicia</cp:lastModifiedBy>
  <cp:revision>1</cp:revision>
  <dcterms:created xsi:type="dcterms:W3CDTF">2025-04-14T13:17:58Z</dcterms:created>
  <dcterms:modified xsi:type="dcterms:W3CDTF">2025-04-14T13:42:56Z</dcterms:modified>
</cp:coreProperties>
</file>