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AE66-E4F6-40D3-A2D8-F01182731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3A900-A677-4B30-8FFB-82A7FE8E6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6E88-CED4-4C9D-844E-381E465A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C6D2-A123-409B-8F5A-D7A465F2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FEDC-44B7-4C1B-8F8F-4AAA68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B208-A084-4531-8630-C6417168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C98AB-69AC-4769-8C28-C595D4E2B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08D6-F984-4189-9306-937BA428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8B2E-7830-45FD-A78F-AB6017E8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47C4E-AF5A-4F5C-87F7-D191B276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208BA-20F0-4489-B925-16CAAEEBC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77385-1072-470C-84AF-E9F209714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D0E0-99E0-4C3B-9DBE-37CD9C40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1157-D160-4832-A1B0-2A9F82BD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E9A9B-A685-44D3-AC90-538836E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0E58-5E32-4115-AC44-C3D478FA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F456-EF21-421C-A36D-5E79FF03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4D47-2186-438B-A209-04294252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7CF9-37F3-41D4-9619-CEB7F039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072B3-BA7A-4046-9CF7-FE6DCF29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8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54CE-953F-4C5A-9EBB-F652330A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352CA-B78C-4D8D-8776-E30CDB2E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F709-BB6B-492E-8AB2-FE4A0541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8957-0FCB-4499-98E1-597D4A7B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211E-67F9-45CB-BDB4-7E0EA10F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6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55C-BABA-472A-9973-1CBAEDC0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B647-5F94-4811-AF08-D4F6EE64E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30FF2-D6C4-48B2-965A-656A3BE5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8924-0BD8-4BC8-A68B-0536A49F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9C56-48C7-4858-BAF3-78107F48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C5537-2129-43D0-9373-A57E7802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29A6-DC46-4263-93D9-D41AF565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7601-D583-4C5B-ADB6-92CAFD77F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9E14D-C665-4EA6-9A33-40ABEC1EA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D4918-BD12-454E-BAAC-0249647E0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A8EE9-D059-4CF9-96DF-94669DB4B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DC7AD-AC44-4FC0-9248-71D7E373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19EF3-096E-4BF0-A5F9-5BC2ED38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EA503-1043-4787-B0F9-0E7C8913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2025-6D10-4C75-B5F6-4831CA0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5D61B-5CC3-4956-8A35-EA3E2BD5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1A5B8-9EB3-4FBF-A66B-D8E0D06E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CA3D-CB71-4859-ABAE-0772A81F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953FF-0840-4538-BC97-1E8D2923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7EB1A-60BF-4CEE-B369-C8652396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B4A45-4D13-4B06-976F-9BA39ECF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1EAC-23C5-4B82-9697-3BE30247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F1D3-ECB7-490A-B7DF-AE620743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53BFF-61A1-4302-956A-BAFDE93F2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A04F6-600D-43C5-8A9B-4632CF22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4FFD2-E450-49F1-B20B-7068065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3F0D8-1A4C-4B2E-BB92-A583965D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9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2ADB-9BA9-45FE-A404-D642390C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4A40A-E5BD-4201-AB63-2B5DD27A0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0F76D-C66D-42DC-8D76-7525EA297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6458-17B3-496A-9A6E-61D154D3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D2395-559C-4F2E-831C-3CB25E2B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84F0-E948-407E-9DA8-589DB01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B7E50-7954-49AF-AC55-36956426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4892-7452-4BFB-B249-482EBC73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2C9C-6262-4B2F-892D-A6AAC7AF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BF94-8122-4FCE-ADC1-42A3EED90F5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D354-E887-4A10-B3CE-0DB827DA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B797-110D-403D-A655-12F6937E4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88DCE-BA78-4190-9F71-86EA2E80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gality_of_cannabis_by_U.S._jurisdiction" TargetMode="External"/><Relationship Id="rId2" Type="http://schemas.openxmlformats.org/officeDocument/2006/relationships/hyperlink" Target="https://markets.businessinsider.com/news/stocks/weed-us-marijuana-industry-facts-2019-5-1028177375#:~:text=8%20incredible%20facts%20about%20the%20booming%20US%20marijuana,marijuana%20industry%20in%202016.%20...%20More%20items...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verse.harvard.edu/dataset.xhtml?persistentId=doi:10.7910/DVN/E8TQS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A430A-75C9-452E-A44B-87790BF8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TDI Capstone Pitch:</a:t>
            </a:r>
            <a:br>
              <a:rPr lang="en-US" sz="5400" dirty="0"/>
            </a:br>
            <a:r>
              <a:rPr lang="en-US" sz="5400" dirty="0"/>
              <a:t>Cannabis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4849E-1F03-4010-A3D7-5A5AA4A90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Jeffrey Kwarsick, PhD</a:t>
            </a:r>
          </a:p>
          <a:p>
            <a:pPr algn="l"/>
            <a:r>
              <a:rPr lang="en-US" sz="2000" dirty="0"/>
              <a:t>February 2, 2021</a:t>
            </a:r>
          </a:p>
        </p:txBody>
      </p:sp>
    </p:spTree>
    <p:extLst>
      <p:ext uri="{BB962C8B-B14F-4D97-AF65-F5344CB8AC3E}">
        <p14:creationId xmlns:p14="http://schemas.microsoft.com/office/powerpoint/2010/main" val="289085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555"/>
    </mc:Choice>
    <mc:Fallback xmlns="">
      <p:transition spd="slow" advTm="35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351E7-8789-418E-9625-870C3C8D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B83D-F942-4181-BA89-4A21DF815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Legalization of cannabis is continuing to gain steam (</a:t>
            </a:r>
            <a:r>
              <a:rPr lang="en-US" sz="2000" dirty="0">
                <a:hlinkClick r:id="rId2"/>
              </a:rPr>
              <a:t>Source</a:t>
            </a:r>
            <a:r>
              <a:rPr lang="en-US" sz="2000" dirty="0"/>
              <a:t>)</a:t>
            </a:r>
          </a:p>
          <a:p>
            <a:r>
              <a:rPr lang="en-US" sz="2000" dirty="0"/>
              <a:t>More than half of states have de-criminalized or legalized (</a:t>
            </a:r>
            <a:r>
              <a:rPr lang="en-US" sz="2000" dirty="0">
                <a:hlinkClick r:id="rId3"/>
              </a:rPr>
              <a:t>Wikipedia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Medical Use: 35 states</a:t>
            </a:r>
          </a:p>
          <a:p>
            <a:pPr lvl="1"/>
            <a:r>
              <a:rPr lang="en-US" sz="1600" dirty="0"/>
              <a:t>De-criminalized: 16 states</a:t>
            </a:r>
          </a:p>
          <a:p>
            <a:pPr lvl="1"/>
            <a:r>
              <a:rPr lang="en-US" sz="1600" dirty="0"/>
              <a:t>Recreational Use: 15 states + DC</a:t>
            </a:r>
          </a:p>
          <a:p>
            <a:r>
              <a:rPr lang="en-US" sz="2000" dirty="0"/>
              <a:t>Analytical Tool – Guide</a:t>
            </a:r>
          </a:p>
          <a:p>
            <a:pPr lvl="1"/>
            <a:r>
              <a:rPr lang="en-US" sz="1600" dirty="0"/>
              <a:t>Help entrepreneurs/investors navigate evolution of industry</a:t>
            </a:r>
          </a:p>
          <a:p>
            <a:pPr lvl="1"/>
            <a:r>
              <a:rPr lang="en-US" sz="1600" dirty="0"/>
              <a:t>Understand consumer behavior and interests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E4B1F4-3A45-44E5-A9F3-833B8F34CD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338" y="2492560"/>
            <a:ext cx="5097462" cy="320320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5988A4-84FB-49C2-A7A4-432F49930690}"/>
              </a:ext>
            </a:extLst>
          </p:cNvPr>
          <p:cNvSpPr txBox="1"/>
          <p:nvPr/>
        </p:nvSpPr>
        <p:spPr>
          <a:xfrm>
            <a:off x="8487866" y="5695766"/>
            <a:ext cx="170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359277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F1DC3-EDC6-491D-BB57-508229D9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4C62-26C4-4F34-BFC0-25E4667AF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Cannabis Testing Dataset </a:t>
            </a:r>
            <a:endParaRPr lang="en-US" sz="2000" dirty="0"/>
          </a:p>
          <a:p>
            <a:pPr lvl="1"/>
            <a:r>
              <a:rPr lang="en-US" sz="1600" dirty="0"/>
              <a:t>State of Washington</a:t>
            </a:r>
          </a:p>
          <a:p>
            <a:pPr lvl="1"/>
            <a:r>
              <a:rPr lang="en-US" sz="1600" dirty="0"/>
              <a:t>2014 - 2017</a:t>
            </a:r>
          </a:p>
          <a:p>
            <a:pPr lvl="1"/>
            <a:r>
              <a:rPr lang="en-US" sz="1600" dirty="0"/>
              <a:t>200k+ samples tested</a:t>
            </a:r>
          </a:p>
          <a:p>
            <a:pPr lvl="1"/>
            <a:r>
              <a:rPr lang="en-US" sz="1600" dirty="0"/>
              <a:t>Grower Info, Testing Lab Info, Product Type, Strain</a:t>
            </a:r>
          </a:p>
          <a:p>
            <a:r>
              <a:rPr lang="en-US" sz="2000" dirty="0"/>
              <a:t>Web-scraped Strain Information from Leafly.com</a:t>
            </a:r>
          </a:p>
          <a:p>
            <a:pPr lvl="1"/>
            <a:r>
              <a:rPr lang="en-US" sz="1600" dirty="0"/>
              <a:t>Online Database and Learning Resource</a:t>
            </a:r>
          </a:p>
          <a:p>
            <a:pPr lvl="1"/>
            <a:r>
              <a:rPr lang="en-US" sz="1600" dirty="0"/>
              <a:t>Strain description</a:t>
            </a:r>
          </a:p>
          <a:p>
            <a:pPr lvl="2"/>
            <a:r>
              <a:rPr lang="en-US" sz="1200" dirty="0"/>
              <a:t>Positive and negative effects</a:t>
            </a:r>
          </a:p>
          <a:p>
            <a:pPr lvl="2"/>
            <a:r>
              <a:rPr lang="en-US" sz="1200" dirty="0"/>
              <a:t>Observed benefits</a:t>
            </a:r>
          </a:p>
          <a:p>
            <a:pPr lvl="1"/>
            <a:r>
              <a:rPr lang="en-US" sz="1600" dirty="0"/>
              <a:t>Information on 1300+ strains collected</a:t>
            </a:r>
          </a:p>
        </p:txBody>
      </p:sp>
      <p:pic>
        <p:nvPicPr>
          <p:cNvPr id="21" name="Content Placeholder 20" descr="Chart, bar chart&#10;&#10;Description automatically generated">
            <a:extLst>
              <a:ext uri="{FF2B5EF4-FFF2-40B4-BE49-F238E27FC236}">
                <a16:creationId xmlns:a16="http://schemas.microsoft.com/office/drawing/2014/main" id="{88436518-1E1A-4AB8-88A7-7A5F4BEBBC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95" y="1159242"/>
            <a:ext cx="4040751" cy="2693833"/>
          </a:xfrm>
        </p:spPr>
      </p:pic>
      <p:pic>
        <p:nvPicPr>
          <p:cNvPr id="22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C50EEAF-8958-4EB3-A4F9-168FDD138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96" y="3898444"/>
            <a:ext cx="4040750" cy="26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6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04077-65E4-4118-AFEB-512387C0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586AB-2658-4E1F-9322-2E82AB332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5487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TDI Capstone Pitch: Cannabis Guide</vt:lpstr>
      <vt:lpstr>Project Motivation</vt:lpstr>
      <vt:lpstr>Dataset Background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TDI Capstone Pitch: Cannabis Guide</dc:title>
  <dc:creator>Jeff Kwarsick</dc:creator>
  <cp:lastModifiedBy>Jeff Kwarsick</cp:lastModifiedBy>
  <cp:revision>3</cp:revision>
  <dcterms:created xsi:type="dcterms:W3CDTF">2021-02-02T03:02:31Z</dcterms:created>
  <dcterms:modified xsi:type="dcterms:W3CDTF">2021-02-02T03:19:59Z</dcterms:modified>
</cp:coreProperties>
</file>