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73" r:id="rId3"/>
    <p:sldId id="274" r:id="rId4"/>
    <p:sldId id="27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80C223-28A1-47A3-ADDA-7B48270A507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233560A-8EA4-4291-BE18-71767A66A03E}">
      <dgm:prSet phldrT="[Text]"/>
      <dgm:spPr/>
      <dgm:t>
        <a:bodyPr/>
        <a:lstStyle/>
        <a:p>
          <a:r>
            <a:rPr lang="en-US" dirty="0"/>
            <a:t>Resistance Profiling</a:t>
          </a:r>
        </a:p>
      </dgm:t>
    </dgm:pt>
    <dgm:pt modelId="{C7685A1D-9A8D-4422-8296-EC7B2952F322}" type="parTrans" cxnId="{B9C5DBC9-7CB9-4D60-9601-7C8FE72F539C}">
      <dgm:prSet/>
      <dgm:spPr/>
      <dgm:t>
        <a:bodyPr/>
        <a:lstStyle/>
        <a:p>
          <a:endParaRPr lang="en-US"/>
        </a:p>
      </dgm:t>
    </dgm:pt>
    <dgm:pt modelId="{DFC7EE74-4C2F-48C4-85BD-F8DCD89AC2AB}" type="sibTrans" cxnId="{B9C5DBC9-7CB9-4D60-9601-7C8FE72F539C}">
      <dgm:prSet/>
      <dgm:spPr/>
      <dgm:t>
        <a:bodyPr/>
        <a:lstStyle/>
        <a:p>
          <a:endParaRPr lang="en-US"/>
        </a:p>
      </dgm:t>
    </dgm:pt>
    <dgm:pt modelId="{0AC6DBB4-A060-4457-91F1-9DF33F116FF2}">
      <dgm:prSet phldrT="[Text]"/>
      <dgm:spPr/>
      <dgm:t>
        <a:bodyPr/>
        <a:lstStyle/>
        <a:p>
          <a:r>
            <a:rPr lang="en-US" dirty="0"/>
            <a:t>MIC of ### isolates with 12 antimicrobials</a:t>
          </a:r>
        </a:p>
      </dgm:t>
    </dgm:pt>
    <dgm:pt modelId="{94C5AAF2-3066-4AF9-BED1-89ECBD9FE9C2}" type="parTrans" cxnId="{6CFF34AF-B996-41A7-BCA6-0C341EA02BB4}">
      <dgm:prSet/>
      <dgm:spPr/>
      <dgm:t>
        <a:bodyPr/>
        <a:lstStyle/>
        <a:p>
          <a:endParaRPr lang="en-US"/>
        </a:p>
      </dgm:t>
    </dgm:pt>
    <dgm:pt modelId="{214F0C92-BCC7-4B71-8DF8-5786311EC652}" type="sibTrans" cxnId="{6CFF34AF-B996-41A7-BCA6-0C341EA02BB4}">
      <dgm:prSet/>
      <dgm:spPr/>
      <dgm:t>
        <a:bodyPr/>
        <a:lstStyle/>
        <a:p>
          <a:endParaRPr lang="en-US"/>
        </a:p>
      </dgm:t>
    </dgm:pt>
    <dgm:pt modelId="{7037CA6A-3AE7-46A2-ADA7-33A50B3B3364}">
      <dgm:prSet phldrT="[Text]"/>
      <dgm:spPr/>
      <dgm:t>
        <a:bodyPr/>
        <a:lstStyle/>
        <a:p>
          <a:r>
            <a:rPr lang="en-US" dirty="0"/>
            <a:t>Paired isolates ID</a:t>
          </a:r>
        </a:p>
      </dgm:t>
    </dgm:pt>
    <dgm:pt modelId="{FC51962E-164F-4B20-9335-396BB59187B8}" type="parTrans" cxnId="{2BEEE6B6-1782-4963-B5DF-94FCABAAAB35}">
      <dgm:prSet/>
      <dgm:spPr/>
      <dgm:t>
        <a:bodyPr/>
        <a:lstStyle/>
        <a:p>
          <a:endParaRPr lang="en-US"/>
        </a:p>
      </dgm:t>
    </dgm:pt>
    <dgm:pt modelId="{9DCBAF94-52C6-422A-893F-A1B3602088A5}" type="sibTrans" cxnId="{2BEEE6B6-1782-4963-B5DF-94FCABAAAB35}">
      <dgm:prSet/>
      <dgm:spPr/>
      <dgm:t>
        <a:bodyPr/>
        <a:lstStyle/>
        <a:p>
          <a:endParaRPr lang="en-US"/>
        </a:p>
      </dgm:t>
    </dgm:pt>
    <dgm:pt modelId="{4C24D91A-9414-438B-B459-78FCDC0EDF7A}">
      <dgm:prSet phldrT="[Text]"/>
      <dgm:spPr/>
      <dgm:t>
        <a:bodyPr/>
        <a:lstStyle/>
        <a:p>
          <a:r>
            <a:rPr lang="en-US" dirty="0"/>
            <a:t>Isolates differentially susceptible to particular antimicrobials discovered </a:t>
          </a:r>
        </a:p>
      </dgm:t>
    </dgm:pt>
    <dgm:pt modelId="{C2D40A4E-7EEB-4B6E-A808-1BC691103C1D}" type="parTrans" cxnId="{6BFCF3B2-B77E-48E0-A5AB-E3F967169592}">
      <dgm:prSet/>
      <dgm:spPr/>
      <dgm:t>
        <a:bodyPr/>
        <a:lstStyle/>
        <a:p>
          <a:endParaRPr lang="en-US"/>
        </a:p>
      </dgm:t>
    </dgm:pt>
    <dgm:pt modelId="{F6734796-76BB-48B1-93DF-9BF6F7158AFA}" type="sibTrans" cxnId="{6BFCF3B2-B77E-48E0-A5AB-E3F967169592}">
      <dgm:prSet/>
      <dgm:spPr/>
      <dgm:t>
        <a:bodyPr/>
        <a:lstStyle/>
        <a:p>
          <a:endParaRPr lang="en-US"/>
        </a:p>
      </dgm:t>
    </dgm:pt>
    <dgm:pt modelId="{B2533EAF-4741-48E8-A2D2-633C61A10398}">
      <dgm:prSet phldrT="[Text]"/>
      <dgm:spPr/>
      <dgm:t>
        <a:bodyPr/>
        <a:lstStyle/>
        <a:p>
          <a:r>
            <a:rPr lang="en-US" dirty="0"/>
            <a:t>RNA-seq </a:t>
          </a:r>
        </a:p>
      </dgm:t>
    </dgm:pt>
    <dgm:pt modelId="{F58C0F59-58C4-4788-8243-CEAEB52BD032}" type="parTrans" cxnId="{63150C79-2E1B-4646-B3E2-B98EA6E0F0B7}">
      <dgm:prSet/>
      <dgm:spPr/>
      <dgm:t>
        <a:bodyPr/>
        <a:lstStyle/>
        <a:p>
          <a:endParaRPr lang="en-US"/>
        </a:p>
      </dgm:t>
    </dgm:pt>
    <dgm:pt modelId="{FF8F2DCB-C37E-495C-9BDA-1BDAA8F49C75}" type="sibTrans" cxnId="{63150C79-2E1B-4646-B3E2-B98EA6E0F0B7}">
      <dgm:prSet/>
      <dgm:spPr/>
      <dgm:t>
        <a:bodyPr/>
        <a:lstStyle/>
        <a:p>
          <a:endParaRPr lang="en-US"/>
        </a:p>
      </dgm:t>
    </dgm:pt>
    <dgm:pt modelId="{C43B8C8B-A46C-4DE3-A810-C30455261531}">
      <dgm:prSet phldrT="[Text]"/>
      <dgm:spPr/>
      <dgm:t>
        <a:bodyPr/>
        <a:lstStyle/>
        <a:p>
          <a:r>
            <a:rPr lang="en-US" dirty="0"/>
            <a:t>Transcriptomics performed to discover differentially expressed RNA causing resistant phenotype</a:t>
          </a:r>
        </a:p>
      </dgm:t>
    </dgm:pt>
    <dgm:pt modelId="{75AACB9D-1433-4BAC-9488-B7882B652C92}" type="parTrans" cxnId="{BE5BACC7-D5F7-47CE-8933-997213DC504C}">
      <dgm:prSet/>
      <dgm:spPr/>
      <dgm:t>
        <a:bodyPr/>
        <a:lstStyle/>
        <a:p>
          <a:endParaRPr lang="en-US"/>
        </a:p>
      </dgm:t>
    </dgm:pt>
    <dgm:pt modelId="{E290C966-C4E0-45FB-B306-A51A78A778F9}" type="sibTrans" cxnId="{BE5BACC7-D5F7-47CE-8933-997213DC504C}">
      <dgm:prSet/>
      <dgm:spPr/>
      <dgm:t>
        <a:bodyPr/>
        <a:lstStyle/>
        <a:p>
          <a:endParaRPr lang="en-US"/>
        </a:p>
      </dgm:t>
    </dgm:pt>
    <dgm:pt modelId="{87B00A50-C0A1-4220-A7A9-BA3B0C4C2B2B}" type="pres">
      <dgm:prSet presAssocID="{8B80C223-28A1-47A3-ADDA-7B48270A5071}" presName="rootnode" presStyleCnt="0">
        <dgm:presLayoutVars>
          <dgm:chMax/>
          <dgm:chPref/>
          <dgm:dir/>
          <dgm:animLvl val="lvl"/>
        </dgm:presLayoutVars>
      </dgm:prSet>
      <dgm:spPr/>
    </dgm:pt>
    <dgm:pt modelId="{44B2FAAB-FD38-4636-A4CE-4A298BCB8A7B}" type="pres">
      <dgm:prSet presAssocID="{A233560A-8EA4-4291-BE18-71767A66A03E}" presName="composite" presStyleCnt="0"/>
      <dgm:spPr/>
    </dgm:pt>
    <dgm:pt modelId="{16BD0354-93C7-4E05-94AD-5B4EF69CE1A8}" type="pres">
      <dgm:prSet presAssocID="{A233560A-8EA4-4291-BE18-71767A66A03E}" presName="bentUpArrow1" presStyleLbl="alignImgPlace1" presStyleIdx="0" presStyleCnt="2"/>
      <dgm:spPr/>
    </dgm:pt>
    <dgm:pt modelId="{D94FE43E-616C-40E2-9B13-71289DDB238D}" type="pres">
      <dgm:prSet presAssocID="{A233560A-8EA4-4291-BE18-71767A66A03E}" presName="ParentText" presStyleLbl="node1" presStyleIdx="0" presStyleCnt="3" custLinFactNeighborX="-577" custLinFactNeighborY="825">
        <dgm:presLayoutVars>
          <dgm:chMax val="1"/>
          <dgm:chPref val="1"/>
          <dgm:bulletEnabled val="1"/>
        </dgm:presLayoutVars>
      </dgm:prSet>
      <dgm:spPr/>
    </dgm:pt>
    <dgm:pt modelId="{EBAC6123-9A99-41E3-A353-BFAACD91DE06}" type="pres">
      <dgm:prSet presAssocID="{A233560A-8EA4-4291-BE18-71767A66A03E}" presName="ChildText" presStyleLbl="revTx" presStyleIdx="0" presStyleCnt="3" custScaleX="334146" custLinFactX="15119" custLinFactNeighborX="100000" custLinFactNeighborY="1028">
        <dgm:presLayoutVars>
          <dgm:chMax val="0"/>
          <dgm:chPref val="0"/>
          <dgm:bulletEnabled val="1"/>
        </dgm:presLayoutVars>
      </dgm:prSet>
      <dgm:spPr/>
    </dgm:pt>
    <dgm:pt modelId="{0BAF0851-E1A2-4232-B0BB-EBABD07D35C3}" type="pres">
      <dgm:prSet presAssocID="{DFC7EE74-4C2F-48C4-85BD-F8DCD89AC2AB}" presName="sibTrans" presStyleCnt="0"/>
      <dgm:spPr/>
    </dgm:pt>
    <dgm:pt modelId="{4AE212ED-6F88-44BD-8D8E-2A228427BE01}" type="pres">
      <dgm:prSet presAssocID="{7037CA6A-3AE7-46A2-ADA7-33A50B3B3364}" presName="composite" presStyleCnt="0"/>
      <dgm:spPr/>
    </dgm:pt>
    <dgm:pt modelId="{802EB682-7A6C-4043-8FDF-163C39A60900}" type="pres">
      <dgm:prSet presAssocID="{7037CA6A-3AE7-46A2-ADA7-33A50B3B3364}" presName="bentUpArrow1" presStyleLbl="alignImgPlace1" presStyleIdx="1" presStyleCnt="2" custLinFactNeighborX="-52090" custLinFactNeighborY="-2102"/>
      <dgm:spPr/>
    </dgm:pt>
    <dgm:pt modelId="{07E093DC-C104-4B2E-8356-630806F27E12}" type="pres">
      <dgm:prSet presAssocID="{7037CA6A-3AE7-46A2-ADA7-33A50B3B3364}" presName="ParentText" presStyleLbl="node1" presStyleIdx="1" presStyleCnt="3" custLinFactNeighborX="-45213" custLinFactNeighborY="-1833">
        <dgm:presLayoutVars>
          <dgm:chMax val="1"/>
          <dgm:chPref val="1"/>
          <dgm:bulletEnabled val="1"/>
        </dgm:presLayoutVars>
      </dgm:prSet>
      <dgm:spPr/>
    </dgm:pt>
    <dgm:pt modelId="{9227A3F5-544E-45F7-81A5-B376CEFC423F}" type="pres">
      <dgm:prSet presAssocID="{7037CA6A-3AE7-46A2-ADA7-33A50B3B3364}" presName="ChildText" presStyleLbl="revTx" presStyleIdx="1" presStyleCnt="3" custScaleX="274240" custLinFactNeighborX="31508" custLinFactNeighborY="-3867">
        <dgm:presLayoutVars>
          <dgm:chMax val="0"/>
          <dgm:chPref val="0"/>
          <dgm:bulletEnabled val="1"/>
        </dgm:presLayoutVars>
      </dgm:prSet>
      <dgm:spPr/>
    </dgm:pt>
    <dgm:pt modelId="{FCF04FA7-5134-47C3-A74D-52942526E2CC}" type="pres">
      <dgm:prSet presAssocID="{9DCBAF94-52C6-422A-893F-A1B3602088A5}" presName="sibTrans" presStyleCnt="0"/>
      <dgm:spPr/>
    </dgm:pt>
    <dgm:pt modelId="{F634DB25-FE8B-40AB-87C5-E78C2535243A}" type="pres">
      <dgm:prSet presAssocID="{B2533EAF-4741-48E8-A2D2-633C61A10398}" presName="composite" presStyleCnt="0"/>
      <dgm:spPr/>
    </dgm:pt>
    <dgm:pt modelId="{2126B099-DE3B-4B2F-9578-951E0DA21190}" type="pres">
      <dgm:prSet presAssocID="{B2533EAF-4741-48E8-A2D2-633C61A10398}" presName="ParentText" presStyleLbl="node1" presStyleIdx="2" presStyleCnt="3" custLinFactNeighborX="-77809" custLinFactNeighborY="3319">
        <dgm:presLayoutVars>
          <dgm:chMax val="1"/>
          <dgm:chPref val="1"/>
          <dgm:bulletEnabled val="1"/>
        </dgm:presLayoutVars>
      </dgm:prSet>
      <dgm:spPr/>
    </dgm:pt>
    <dgm:pt modelId="{23DCA635-51A6-4C1C-B18C-FD2375BAD85C}" type="pres">
      <dgm:prSet presAssocID="{B2533EAF-4741-48E8-A2D2-633C61A10398}" presName="FinalChildText" presStyleLbl="revTx" presStyleIdx="2" presStyleCnt="3" custScaleX="294703" custLinFactNeighborX="-5312" custLinFactNeighborY="13341">
        <dgm:presLayoutVars>
          <dgm:chMax val="0"/>
          <dgm:chPref val="0"/>
          <dgm:bulletEnabled val="1"/>
        </dgm:presLayoutVars>
      </dgm:prSet>
      <dgm:spPr/>
    </dgm:pt>
  </dgm:ptLst>
  <dgm:cxnLst>
    <dgm:cxn modelId="{D7F27B19-7542-4B07-BC3F-05728B40F694}" type="presOf" srcId="{0AC6DBB4-A060-4457-91F1-9DF33F116FF2}" destId="{EBAC6123-9A99-41E3-A353-BFAACD91DE06}" srcOrd="0" destOrd="0" presId="urn:microsoft.com/office/officeart/2005/8/layout/StepDownProcess"/>
    <dgm:cxn modelId="{95CBDB41-7D2C-4830-87EC-9240AE3FC461}" type="presOf" srcId="{B2533EAF-4741-48E8-A2D2-633C61A10398}" destId="{2126B099-DE3B-4B2F-9578-951E0DA21190}" srcOrd="0" destOrd="0" presId="urn:microsoft.com/office/officeart/2005/8/layout/StepDownProcess"/>
    <dgm:cxn modelId="{EF236B70-150A-4305-ACC2-3FBA128A26DD}" type="presOf" srcId="{7037CA6A-3AE7-46A2-ADA7-33A50B3B3364}" destId="{07E093DC-C104-4B2E-8356-630806F27E12}" srcOrd="0" destOrd="0" presId="urn:microsoft.com/office/officeart/2005/8/layout/StepDownProcess"/>
    <dgm:cxn modelId="{BD88F952-0931-4DAF-8467-DC64DBAE20A2}" type="presOf" srcId="{8B80C223-28A1-47A3-ADDA-7B48270A5071}" destId="{87B00A50-C0A1-4220-A7A9-BA3B0C4C2B2B}" srcOrd="0" destOrd="0" presId="urn:microsoft.com/office/officeart/2005/8/layout/StepDownProcess"/>
    <dgm:cxn modelId="{63150C79-2E1B-4646-B3E2-B98EA6E0F0B7}" srcId="{8B80C223-28A1-47A3-ADDA-7B48270A5071}" destId="{B2533EAF-4741-48E8-A2D2-633C61A10398}" srcOrd="2" destOrd="0" parTransId="{F58C0F59-58C4-4788-8243-CEAEB52BD032}" sibTransId="{FF8F2DCB-C37E-495C-9BDA-1BDAA8F49C75}"/>
    <dgm:cxn modelId="{17831E92-3B99-482F-B4DF-8B51140C1F79}" type="presOf" srcId="{4C24D91A-9414-438B-B459-78FCDC0EDF7A}" destId="{9227A3F5-544E-45F7-81A5-B376CEFC423F}" srcOrd="0" destOrd="0" presId="urn:microsoft.com/office/officeart/2005/8/layout/StepDownProcess"/>
    <dgm:cxn modelId="{EBE622A7-249A-466A-B316-698B0305830A}" type="presOf" srcId="{A233560A-8EA4-4291-BE18-71767A66A03E}" destId="{D94FE43E-616C-40E2-9B13-71289DDB238D}" srcOrd="0" destOrd="0" presId="urn:microsoft.com/office/officeart/2005/8/layout/StepDownProcess"/>
    <dgm:cxn modelId="{6CFF34AF-B996-41A7-BCA6-0C341EA02BB4}" srcId="{A233560A-8EA4-4291-BE18-71767A66A03E}" destId="{0AC6DBB4-A060-4457-91F1-9DF33F116FF2}" srcOrd="0" destOrd="0" parTransId="{94C5AAF2-3066-4AF9-BED1-89ECBD9FE9C2}" sibTransId="{214F0C92-BCC7-4B71-8DF8-5786311EC652}"/>
    <dgm:cxn modelId="{6BFCF3B2-B77E-48E0-A5AB-E3F967169592}" srcId="{7037CA6A-3AE7-46A2-ADA7-33A50B3B3364}" destId="{4C24D91A-9414-438B-B459-78FCDC0EDF7A}" srcOrd="0" destOrd="0" parTransId="{C2D40A4E-7EEB-4B6E-A808-1BC691103C1D}" sibTransId="{F6734796-76BB-48B1-93DF-9BF6F7158AFA}"/>
    <dgm:cxn modelId="{2BEEE6B6-1782-4963-B5DF-94FCABAAAB35}" srcId="{8B80C223-28A1-47A3-ADDA-7B48270A5071}" destId="{7037CA6A-3AE7-46A2-ADA7-33A50B3B3364}" srcOrd="1" destOrd="0" parTransId="{FC51962E-164F-4B20-9335-396BB59187B8}" sibTransId="{9DCBAF94-52C6-422A-893F-A1B3602088A5}"/>
    <dgm:cxn modelId="{BE5BACC7-D5F7-47CE-8933-997213DC504C}" srcId="{B2533EAF-4741-48E8-A2D2-633C61A10398}" destId="{C43B8C8B-A46C-4DE3-A810-C30455261531}" srcOrd="0" destOrd="0" parTransId="{75AACB9D-1433-4BAC-9488-B7882B652C92}" sibTransId="{E290C966-C4E0-45FB-B306-A51A78A778F9}"/>
    <dgm:cxn modelId="{B9C5DBC9-7CB9-4D60-9601-7C8FE72F539C}" srcId="{8B80C223-28A1-47A3-ADDA-7B48270A5071}" destId="{A233560A-8EA4-4291-BE18-71767A66A03E}" srcOrd="0" destOrd="0" parTransId="{C7685A1D-9A8D-4422-8296-EC7B2952F322}" sibTransId="{DFC7EE74-4C2F-48C4-85BD-F8DCD89AC2AB}"/>
    <dgm:cxn modelId="{AF4849CE-D188-479D-B38E-E832ADF150DE}" type="presOf" srcId="{C43B8C8B-A46C-4DE3-A810-C30455261531}" destId="{23DCA635-51A6-4C1C-B18C-FD2375BAD85C}" srcOrd="0" destOrd="0" presId="urn:microsoft.com/office/officeart/2005/8/layout/StepDownProcess"/>
    <dgm:cxn modelId="{D1CDDFBB-43B7-44A6-8C45-7B6D0A5774D5}" type="presParOf" srcId="{87B00A50-C0A1-4220-A7A9-BA3B0C4C2B2B}" destId="{44B2FAAB-FD38-4636-A4CE-4A298BCB8A7B}" srcOrd="0" destOrd="0" presId="urn:microsoft.com/office/officeart/2005/8/layout/StepDownProcess"/>
    <dgm:cxn modelId="{86DC5586-EAE3-41F6-8F75-BF325A73CD94}" type="presParOf" srcId="{44B2FAAB-FD38-4636-A4CE-4A298BCB8A7B}" destId="{16BD0354-93C7-4E05-94AD-5B4EF69CE1A8}" srcOrd="0" destOrd="0" presId="urn:microsoft.com/office/officeart/2005/8/layout/StepDownProcess"/>
    <dgm:cxn modelId="{DB1AB405-7C96-4F64-A8F9-861F7DA864F0}" type="presParOf" srcId="{44B2FAAB-FD38-4636-A4CE-4A298BCB8A7B}" destId="{D94FE43E-616C-40E2-9B13-71289DDB238D}" srcOrd="1" destOrd="0" presId="urn:microsoft.com/office/officeart/2005/8/layout/StepDownProcess"/>
    <dgm:cxn modelId="{18CDB697-B08C-44D8-A6E2-2D56BBCF2E6A}" type="presParOf" srcId="{44B2FAAB-FD38-4636-A4CE-4A298BCB8A7B}" destId="{EBAC6123-9A99-41E3-A353-BFAACD91DE06}" srcOrd="2" destOrd="0" presId="urn:microsoft.com/office/officeart/2005/8/layout/StepDownProcess"/>
    <dgm:cxn modelId="{E68009AB-D52E-4175-BF2A-6B7459594A3C}" type="presParOf" srcId="{87B00A50-C0A1-4220-A7A9-BA3B0C4C2B2B}" destId="{0BAF0851-E1A2-4232-B0BB-EBABD07D35C3}" srcOrd="1" destOrd="0" presId="urn:microsoft.com/office/officeart/2005/8/layout/StepDownProcess"/>
    <dgm:cxn modelId="{133537CE-C40A-4DCD-BEEF-77F94AB6116B}" type="presParOf" srcId="{87B00A50-C0A1-4220-A7A9-BA3B0C4C2B2B}" destId="{4AE212ED-6F88-44BD-8D8E-2A228427BE01}" srcOrd="2" destOrd="0" presId="urn:microsoft.com/office/officeart/2005/8/layout/StepDownProcess"/>
    <dgm:cxn modelId="{6438BF39-3B25-474B-B501-0BE3CC6708FE}" type="presParOf" srcId="{4AE212ED-6F88-44BD-8D8E-2A228427BE01}" destId="{802EB682-7A6C-4043-8FDF-163C39A60900}" srcOrd="0" destOrd="0" presId="urn:microsoft.com/office/officeart/2005/8/layout/StepDownProcess"/>
    <dgm:cxn modelId="{DBE29CCC-51E2-41C5-8359-9A75DD1DC28D}" type="presParOf" srcId="{4AE212ED-6F88-44BD-8D8E-2A228427BE01}" destId="{07E093DC-C104-4B2E-8356-630806F27E12}" srcOrd="1" destOrd="0" presId="urn:microsoft.com/office/officeart/2005/8/layout/StepDownProcess"/>
    <dgm:cxn modelId="{9CA17EC2-7758-48C3-9A9C-5BD5324F317E}" type="presParOf" srcId="{4AE212ED-6F88-44BD-8D8E-2A228427BE01}" destId="{9227A3F5-544E-45F7-81A5-B376CEFC423F}" srcOrd="2" destOrd="0" presId="urn:microsoft.com/office/officeart/2005/8/layout/StepDownProcess"/>
    <dgm:cxn modelId="{FB675CEF-B513-4707-9EC0-068C2344FCF0}" type="presParOf" srcId="{87B00A50-C0A1-4220-A7A9-BA3B0C4C2B2B}" destId="{FCF04FA7-5134-47C3-A74D-52942526E2CC}" srcOrd="3" destOrd="0" presId="urn:microsoft.com/office/officeart/2005/8/layout/StepDownProcess"/>
    <dgm:cxn modelId="{446D334A-77E0-4305-83FD-4ACDE8D46FB1}" type="presParOf" srcId="{87B00A50-C0A1-4220-A7A9-BA3B0C4C2B2B}" destId="{F634DB25-FE8B-40AB-87C5-E78C2535243A}" srcOrd="4" destOrd="0" presId="urn:microsoft.com/office/officeart/2005/8/layout/StepDownProcess"/>
    <dgm:cxn modelId="{8CD99ECA-6FB6-4935-95D4-B34F98DC667E}" type="presParOf" srcId="{F634DB25-FE8B-40AB-87C5-E78C2535243A}" destId="{2126B099-DE3B-4B2F-9578-951E0DA21190}" srcOrd="0" destOrd="0" presId="urn:microsoft.com/office/officeart/2005/8/layout/StepDownProcess"/>
    <dgm:cxn modelId="{24379033-72EA-46DB-A1F0-400A5A905C20}" type="presParOf" srcId="{F634DB25-FE8B-40AB-87C5-E78C2535243A}" destId="{23DCA635-51A6-4C1C-B18C-FD2375BAD85C}"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D0354-93C7-4E05-94AD-5B4EF69CE1A8}">
      <dsp:nvSpPr>
        <dsp:cNvPr id="0" name=""/>
        <dsp:cNvSpPr/>
      </dsp:nvSpPr>
      <dsp:spPr>
        <a:xfrm rot="5400000">
          <a:off x="352810" y="1800320"/>
          <a:ext cx="1319090" cy="150173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4FE43E-616C-40E2-9B13-71289DDB238D}">
      <dsp:nvSpPr>
        <dsp:cNvPr id="0" name=""/>
        <dsp:cNvSpPr/>
      </dsp:nvSpPr>
      <dsp:spPr>
        <a:xfrm>
          <a:off x="0" y="350906"/>
          <a:ext cx="2220571" cy="155432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Resistance Profiling</a:t>
          </a:r>
        </a:p>
      </dsp:txBody>
      <dsp:txXfrm>
        <a:off x="75890" y="426796"/>
        <a:ext cx="2068791" cy="1402547"/>
      </dsp:txXfrm>
    </dsp:sp>
    <dsp:sp modelId="{EBAC6123-9A99-41E3-A353-BFAACD91DE06}">
      <dsp:nvSpPr>
        <dsp:cNvPr id="0" name=""/>
        <dsp:cNvSpPr/>
      </dsp:nvSpPr>
      <dsp:spPr>
        <a:xfrm>
          <a:off x="2192345" y="499238"/>
          <a:ext cx="5396564" cy="125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MIC of ### isolates with 12 antimicrobials</a:t>
          </a:r>
        </a:p>
      </dsp:txBody>
      <dsp:txXfrm>
        <a:off x="2192345" y="499238"/>
        <a:ext cx="5396564" cy="1256276"/>
      </dsp:txXfrm>
    </dsp:sp>
    <dsp:sp modelId="{802EB682-7A6C-4043-8FDF-163C39A60900}">
      <dsp:nvSpPr>
        <dsp:cNvPr id="0" name=""/>
        <dsp:cNvSpPr/>
      </dsp:nvSpPr>
      <dsp:spPr>
        <a:xfrm rot="5400000">
          <a:off x="2319213" y="3518616"/>
          <a:ext cx="1319090" cy="150173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E093DC-C104-4B2E-8356-630806F27E12}">
      <dsp:nvSpPr>
        <dsp:cNvPr id="0" name=""/>
        <dsp:cNvSpPr/>
      </dsp:nvSpPr>
      <dsp:spPr>
        <a:xfrm>
          <a:off x="1748002" y="2055615"/>
          <a:ext cx="2220571" cy="155432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Paired isolates ID</a:t>
          </a:r>
        </a:p>
      </dsp:txBody>
      <dsp:txXfrm>
        <a:off x="1823892" y="2131505"/>
        <a:ext cx="2068791" cy="1402547"/>
      </dsp:txXfrm>
    </dsp:sp>
    <dsp:sp modelId="{9227A3F5-544E-45F7-81A5-B376CEFC423F}">
      <dsp:nvSpPr>
        <dsp:cNvPr id="0" name=""/>
        <dsp:cNvSpPr/>
      </dsp:nvSpPr>
      <dsp:spPr>
        <a:xfrm>
          <a:off x="4074409" y="2183766"/>
          <a:ext cx="4429063" cy="125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Isolates differentially susceptible to particular antimicrobials discovered </a:t>
          </a:r>
        </a:p>
      </dsp:txBody>
      <dsp:txXfrm>
        <a:off x="4074409" y="2183766"/>
        <a:ext cx="4429063" cy="1256276"/>
      </dsp:txXfrm>
    </dsp:sp>
    <dsp:sp modelId="{2126B099-DE3B-4B2F-9578-951E0DA21190}">
      <dsp:nvSpPr>
        <dsp:cNvPr id="0" name=""/>
        <dsp:cNvSpPr/>
      </dsp:nvSpPr>
      <dsp:spPr>
        <a:xfrm>
          <a:off x="3772842" y="3881717"/>
          <a:ext cx="2220571" cy="155432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RNA-seq </a:t>
          </a:r>
        </a:p>
      </dsp:txBody>
      <dsp:txXfrm>
        <a:off x="3848732" y="3957607"/>
        <a:ext cx="2068791" cy="1402547"/>
      </dsp:txXfrm>
    </dsp:sp>
    <dsp:sp modelId="{23DCA635-51A6-4C1C-B18C-FD2375BAD85C}">
      <dsp:nvSpPr>
        <dsp:cNvPr id="0" name=""/>
        <dsp:cNvSpPr/>
      </dsp:nvSpPr>
      <dsp:spPr>
        <a:xfrm>
          <a:off x="6063169" y="4145969"/>
          <a:ext cx="4759547" cy="1256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Transcriptomics performed to discover differentially expressed RNA causing resistant phenotype</a:t>
          </a:r>
        </a:p>
      </dsp:txBody>
      <dsp:txXfrm>
        <a:off x="6063169" y="4145969"/>
        <a:ext cx="4759547" cy="125627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099A5-69B5-41AE-B6D1-FA510D832D3C}"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BCC46-4312-41CA-8B78-00A8CC7AB852}" type="slidenum">
              <a:rPr lang="en-US" smtClean="0"/>
              <a:t>‹#›</a:t>
            </a:fld>
            <a:endParaRPr lang="en-US"/>
          </a:p>
        </p:txBody>
      </p:sp>
    </p:spTree>
    <p:extLst>
      <p:ext uri="{BB962C8B-B14F-4D97-AF65-F5344CB8AC3E}">
        <p14:creationId xmlns:p14="http://schemas.microsoft.com/office/powerpoint/2010/main" val="356764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dirty="0"/>
              <a:t>Computational Protocol	</a:t>
            </a:r>
          </a:p>
          <a:p>
            <a:pPr marL="457189" indent="-457189">
              <a:buFont typeface="+mj-lt"/>
              <a:buAutoNum type="arabicPeriod"/>
            </a:pPr>
            <a:r>
              <a:rPr lang="en-US" dirty="0"/>
              <a:t>Short read data aligned to complete genome with BWA-MEM and NASP.</a:t>
            </a:r>
          </a:p>
          <a:p>
            <a:pPr marL="457189" indent="-457189">
              <a:buFont typeface="+mj-lt"/>
              <a:buAutoNum type="arabicPeriod"/>
            </a:pPr>
            <a:r>
              <a:rPr lang="en-US" dirty="0"/>
              <a:t>All isolates were treated with cefepime (PM), cefuroxime (XM), gentamicin (GM), ceftazidime (TZ), trimethoprim (TR), azithromycin (AZ), ceftriaxone (TX), aztreonam (AT), erythromycin (EM), piperacillin (PP), levofloxacin (LE), and ciprofloxacin (CI) to generate a resistance profile</a:t>
            </a:r>
          </a:p>
          <a:p>
            <a:pPr marL="457189" indent="-457189">
              <a:buFont typeface="+mj-lt"/>
              <a:buAutoNum type="arabicPeriod"/>
            </a:pPr>
            <a:r>
              <a:rPr lang="en-US" dirty="0"/>
              <a:t>6 paired isolates with variable resistance profiles were further investigated.</a:t>
            </a:r>
          </a:p>
          <a:p>
            <a:pPr marL="857229" lvl="1" indent="-457189">
              <a:buFont typeface="+mj-lt"/>
              <a:buAutoNum type="arabicPeriod"/>
            </a:pPr>
            <a:r>
              <a:rPr lang="en-US" dirty="0"/>
              <a:t>Each isolate pair used to generate 3 libraries… susceptible in LB, resistant in LB, and resistant in LB + sub MIC.</a:t>
            </a:r>
          </a:p>
          <a:p>
            <a:endParaRPr lang="en-US" dirty="0"/>
          </a:p>
        </p:txBody>
      </p:sp>
      <p:sp>
        <p:nvSpPr>
          <p:cNvPr id="4" name="Slide Number Placeholder 3"/>
          <p:cNvSpPr>
            <a:spLocks noGrp="1"/>
          </p:cNvSpPr>
          <p:nvPr>
            <p:ph type="sldNum" sz="quarter" idx="5"/>
          </p:nvPr>
        </p:nvSpPr>
        <p:spPr/>
        <p:txBody>
          <a:bodyPr/>
          <a:lstStyle/>
          <a:p>
            <a:pPr>
              <a:defRPr/>
            </a:pPr>
            <a:fld id="{DB9721C8-080E-4AE7-89F7-915173249943}" type="slidenum">
              <a:rPr lang="en-US" smtClean="0"/>
              <a:pPr>
                <a:defRPr/>
              </a:pPr>
              <a:t>2</a:t>
            </a:fld>
            <a:endParaRPr lang="en-US"/>
          </a:p>
        </p:txBody>
      </p:sp>
    </p:spTree>
    <p:extLst>
      <p:ext uri="{BB962C8B-B14F-4D97-AF65-F5344CB8AC3E}">
        <p14:creationId xmlns:p14="http://schemas.microsoft.com/office/powerpoint/2010/main" val="281536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733A-FEAA-4E65-971A-C07236C29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37BA30-D8D0-4CAE-97D4-AC1DB8E2B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7E2A55-B44A-4ACF-86C8-390720B3087E}"/>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7816A362-8A12-49FC-83E7-F4B1B4F4E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07B2E-2493-4956-8084-F98E259BDF79}"/>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58079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CD2D-BFD5-468C-82F9-36F247EC1F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2B925-2ABA-4F2C-A30A-A6AB592AB3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6385F-4582-44DE-9E6E-6BA565157211}"/>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E17104E9-02B8-499E-BD60-D2407E196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65534-818E-48E8-9998-5165140F43DB}"/>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69555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AAF73B-F21C-4EBF-B794-D5A5278E80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CD487-03C6-40E9-86E0-965673DF16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9C57E-1644-4FE7-8ED3-5F2754604727}"/>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6B85AD7C-E559-4B7F-90D4-8B08B4A21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966ED-8667-4DBE-BBCB-D8ACDAB466D3}"/>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293350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09600" y="157131"/>
            <a:ext cx="11074400" cy="990600"/>
          </a:xfrm>
        </p:spPr>
        <p:txBody>
          <a:bodyPr/>
          <a:lstStyle>
            <a:lvl1pPr>
              <a:defRPr sz="2800" cap="all" baseline="0"/>
            </a:lvl1pPr>
          </a:lstStyle>
          <a:p>
            <a:r>
              <a:rPr lang="en-US" dirty="0"/>
              <a:t>click to edit master title style</a:t>
            </a:r>
          </a:p>
        </p:txBody>
      </p:sp>
      <p:sp>
        <p:nvSpPr>
          <p:cNvPr id="9" name="Rectangle 8"/>
          <p:cNvSpPr/>
          <p:nvPr userDrawn="1"/>
        </p:nvSpPr>
        <p:spPr bwMode="auto">
          <a:xfrm>
            <a:off x="0" y="1151819"/>
            <a:ext cx="12192000" cy="40011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377" rtl="0" eaLnBrk="0" fontAlgn="base" latinLnBrk="0" hangingPunct="0">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3" name="Content Placeholder 2"/>
          <p:cNvSpPr>
            <a:spLocks noGrp="1"/>
          </p:cNvSpPr>
          <p:nvPr>
            <p:ph sz="half" idx="1"/>
          </p:nvPr>
        </p:nvSpPr>
        <p:spPr>
          <a:xfrm>
            <a:off x="603857" y="1351145"/>
            <a:ext cx="5500347" cy="5008472"/>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6197601" y="1351144"/>
            <a:ext cx="5485716" cy="2439029"/>
          </a:xfrm>
        </p:spPr>
        <p:txBody>
          <a:bodyPr/>
          <a:lstStyle>
            <a:lvl1pPr>
              <a:buFont typeface="Arial"/>
              <a:buChar char="•"/>
              <a:defRPr sz="2000"/>
            </a:lvl1pPr>
            <a:lvl2pPr>
              <a:defRPr sz="18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6197601" y="3868932"/>
            <a:ext cx="5485716" cy="2490685"/>
          </a:xfrm>
        </p:spPr>
        <p:txBody>
          <a:bodyPr/>
          <a:lstStyle>
            <a:lvl1pPr>
              <a:buFont typeface="Arial"/>
              <a:buChar char="•"/>
              <a:defRPr sz="2000"/>
            </a:lvl1pPr>
            <a:lvl2pPr>
              <a:defRPr sz="1900">
                <a:solidFill>
                  <a:srgbClr val="0070C0"/>
                </a:solidFill>
              </a:defRPr>
            </a:lvl2pPr>
            <a:lvl3pPr>
              <a:defRPr sz="1800">
                <a:solidFill>
                  <a:srgbClr val="0070C0"/>
                </a:solidFill>
              </a:defRPr>
            </a:lvl3pPr>
            <a:lvl4pPr>
              <a:defRPr sz="1600">
                <a:solidFill>
                  <a:srgbClr val="0070C0"/>
                </a:solidFill>
              </a:defRPr>
            </a:lvl4pPr>
            <a:lvl5pPr>
              <a:defRPr sz="1400">
                <a:solidFill>
                  <a:srgbClr val="0070C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5"/>
          <p:cNvSpPr>
            <a:spLocks noGrp="1" noChangeArrowheads="1"/>
          </p:cNvSpPr>
          <p:nvPr>
            <p:ph type="ftr" sz="quarter" idx="11"/>
          </p:nvPr>
        </p:nvSpPr>
        <p:spPr>
          <a:ln/>
        </p:spPr>
        <p:txBody>
          <a:bodyPr/>
          <a:lstStyle>
            <a:lvl1pPr>
              <a:defRPr>
                <a:solidFill>
                  <a:srgbClr val="191F3F"/>
                </a:solidFill>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solidFill>
                  <a:srgbClr val="191F3F"/>
                </a:solidFill>
              </a:defRPr>
            </a:lvl1pPr>
          </a:lstStyle>
          <a:p>
            <a:pPr>
              <a:defRPr/>
            </a:pPr>
            <a:fld id="{5EA02BB6-1A9C-452C-B494-FBD8DDFC7C76}" type="slidenum">
              <a:rPr lang="en-US" smtClean="0"/>
              <a:pPr>
                <a:defRPr/>
              </a:pPr>
              <a:t>‹#›</a:t>
            </a:fld>
            <a:endParaRPr lang="en-US" dirty="0"/>
          </a:p>
        </p:txBody>
      </p:sp>
      <p:sp>
        <p:nvSpPr>
          <p:cNvPr id="12" name="Rectangle 4"/>
          <p:cNvSpPr>
            <a:spLocks noGrp="1" noChangeArrowheads="1"/>
          </p:cNvSpPr>
          <p:nvPr>
            <p:ph type="dt" sz="half" idx="10"/>
          </p:nvPr>
        </p:nvSpPr>
        <p:spPr>
          <a:xfrm>
            <a:off x="7823885" y="6553200"/>
            <a:ext cx="3858475" cy="304800"/>
          </a:xfrm>
          <a:ln/>
        </p:spPr>
        <p:txBody>
          <a:bodyPr/>
          <a:lstStyle>
            <a:lvl1pPr>
              <a:defRPr>
                <a:solidFill>
                  <a:srgbClr val="191F3F"/>
                </a:solidFill>
                <a:latin typeface="Arial" charset="0"/>
                <a:ea typeface="Arial" charset="0"/>
                <a:cs typeface="Arial" charset="0"/>
              </a:defRPr>
            </a:lvl1pPr>
          </a:lstStyle>
          <a:p>
            <a:pPr>
              <a:defRPr/>
            </a:pPr>
            <a:endParaRPr lang="en-US" dirty="0"/>
          </a:p>
        </p:txBody>
      </p:sp>
    </p:spTree>
    <p:extLst>
      <p:ext uri="{BB962C8B-B14F-4D97-AF65-F5344CB8AC3E}">
        <p14:creationId xmlns:p14="http://schemas.microsoft.com/office/powerpoint/2010/main" val="170719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CD57-8341-4D0C-B336-AC5D06CED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7C6C9-427F-45DA-A1F0-DAA732900B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90474-DEC6-443F-84B9-FC2F308802C6}"/>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0CAD0F6A-56BC-44CE-B6FC-CF82BE0FB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BDC51-36C7-456D-A288-47AD89010617}"/>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188652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A572-CC01-48B3-A1B5-C0CF9E51B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25823E-754F-40ED-BCF3-6FA1B6E03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FD2038-AF46-409C-AFF0-2A47108785F9}"/>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E05D14A7-1EA6-457D-AEE3-B5BBE25D7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74F9A-A036-4ACC-85DC-0CE636D04A4E}"/>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1580766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892D-7C9E-496C-9C12-192432F1C7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16AFFD-3CAE-4D0D-9D16-67E8852965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67752-2FC0-4615-BBF7-DF331226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B50BE-ABCD-4456-986F-F4331886C620}"/>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6" name="Footer Placeholder 5">
            <a:extLst>
              <a:ext uri="{FF2B5EF4-FFF2-40B4-BE49-F238E27FC236}">
                <a16:creationId xmlns:a16="http://schemas.microsoft.com/office/drawing/2014/main" id="{846DA7B2-AB2B-4712-B12A-EE3F3915A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72148-BA9D-4BFE-9A22-6375524084B5}"/>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2585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C0DA-9462-46AA-9B50-7890C739F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A87263-4F5E-44E8-B8CB-3003F4BCF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962445B-D8EC-4341-9E38-E9E105928D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B2DF0C-E794-47BA-971B-A5CEB79CC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143EF0-02B8-4837-8848-13FFF74EABB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035309-BF2B-4DE7-B1D4-2B46844F4C26}"/>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8" name="Footer Placeholder 7">
            <a:extLst>
              <a:ext uri="{FF2B5EF4-FFF2-40B4-BE49-F238E27FC236}">
                <a16:creationId xmlns:a16="http://schemas.microsoft.com/office/drawing/2014/main" id="{03410168-46E5-4D70-BDC7-4C932EB154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A7330-4999-4710-98F7-5AF0D44E8219}"/>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30462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A89D-5718-4128-AC4E-AA4A3171A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29FCFC-CA1E-42CA-8AA4-EC143E839680}"/>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4" name="Footer Placeholder 3">
            <a:extLst>
              <a:ext uri="{FF2B5EF4-FFF2-40B4-BE49-F238E27FC236}">
                <a16:creationId xmlns:a16="http://schemas.microsoft.com/office/drawing/2014/main" id="{21F322A6-85E5-419A-A593-C6A101E9D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EAC909-F13B-4615-86E2-ABB446E4EE02}"/>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19732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83DB8-77BC-4BD0-AD64-10C4EB076B7F}"/>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3" name="Footer Placeholder 2">
            <a:extLst>
              <a:ext uri="{FF2B5EF4-FFF2-40B4-BE49-F238E27FC236}">
                <a16:creationId xmlns:a16="http://schemas.microsoft.com/office/drawing/2014/main" id="{ED28BBA1-71A2-4973-A343-04317B9092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F5B708-6769-4EA3-943C-7542B48B2185}"/>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56748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90CD-A2A3-417D-9C6C-30B12E141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F9FE27-5693-4C82-8D6A-0A28C2762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11A6E-15F2-470A-A635-B526A22B2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5FBB08-427D-4989-9F00-547474A08C3E}"/>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6" name="Footer Placeholder 5">
            <a:extLst>
              <a:ext uri="{FF2B5EF4-FFF2-40B4-BE49-F238E27FC236}">
                <a16:creationId xmlns:a16="http://schemas.microsoft.com/office/drawing/2014/main" id="{47453BBE-ABCF-4727-8C03-A158A47C3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5FB4E-8281-4CE3-AC8D-5DEB32251BEF}"/>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165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B6E7-8E9F-42C9-B169-8C47311B7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2C8B30-81C0-4C19-987A-885FD0A1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272BEC-81EC-458B-BCD2-1D8206828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B4E7CE-9ED1-4F87-8131-F3BBBA23A802}"/>
              </a:ext>
            </a:extLst>
          </p:cNvPr>
          <p:cNvSpPr>
            <a:spLocks noGrp="1"/>
          </p:cNvSpPr>
          <p:nvPr>
            <p:ph type="dt" sz="half" idx="10"/>
          </p:nvPr>
        </p:nvSpPr>
        <p:spPr/>
        <p:txBody>
          <a:bodyPr/>
          <a:lstStyle/>
          <a:p>
            <a:fld id="{EB902E3A-1FA0-45F4-BC45-2BA2D68504EA}" type="datetimeFigureOut">
              <a:rPr lang="en-US" smtClean="0"/>
              <a:t>10/31/2018</a:t>
            </a:fld>
            <a:endParaRPr lang="en-US"/>
          </a:p>
        </p:txBody>
      </p:sp>
      <p:sp>
        <p:nvSpPr>
          <p:cNvPr id="6" name="Footer Placeholder 5">
            <a:extLst>
              <a:ext uri="{FF2B5EF4-FFF2-40B4-BE49-F238E27FC236}">
                <a16:creationId xmlns:a16="http://schemas.microsoft.com/office/drawing/2014/main" id="{3F01C54A-9CC0-45FE-B5D0-63705073C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25FA4-369D-413C-8C69-28BC2518D4D0}"/>
              </a:ext>
            </a:extLst>
          </p:cNvPr>
          <p:cNvSpPr>
            <a:spLocks noGrp="1"/>
          </p:cNvSpPr>
          <p:nvPr>
            <p:ph type="sldNum" sz="quarter" idx="12"/>
          </p:nvPr>
        </p:nvSpPr>
        <p:spPr/>
        <p:txBody>
          <a:bodyPr/>
          <a:lstStyle/>
          <a:p>
            <a:fld id="{F25C601A-340D-4B56-AC00-39F7BF581C59}" type="slidenum">
              <a:rPr lang="en-US" smtClean="0"/>
              <a:t>‹#›</a:t>
            </a:fld>
            <a:endParaRPr lang="en-US"/>
          </a:p>
        </p:txBody>
      </p:sp>
    </p:spTree>
    <p:extLst>
      <p:ext uri="{BB962C8B-B14F-4D97-AF65-F5344CB8AC3E}">
        <p14:creationId xmlns:p14="http://schemas.microsoft.com/office/powerpoint/2010/main" val="2325927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9E1916-9521-4712-9D6A-1FF532C91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F245D6-C720-4CD6-A0CE-6680B9D4B5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0B763-67EF-4DC3-9881-A128FC6394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02E3A-1FA0-45F4-BC45-2BA2D68504EA}" type="datetimeFigureOut">
              <a:rPr lang="en-US" smtClean="0"/>
              <a:t>10/31/2018</a:t>
            </a:fld>
            <a:endParaRPr lang="en-US"/>
          </a:p>
        </p:txBody>
      </p:sp>
      <p:sp>
        <p:nvSpPr>
          <p:cNvPr id="5" name="Footer Placeholder 4">
            <a:extLst>
              <a:ext uri="{FF2B5EF4-FFF2-40B4-BE49-F238E27FC236}">
                <a16:creationId xmlns:a16="http://schemas.microsoft.com/office/drawing/2014/main" id="{1E4F645E-2B4B-43DF-875A-D084B9D06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841617-430E-42B7-97CF-E0B18F60BD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C601A-340D-4B56-AC00-39F7BF581C59}" type="slidenum">
              <a:rPr lang="en-US" smtClean="0"/>
              <a:t>‹#›</a:t>
            </a:fld>
            <a:endParaRPr lang="en-US"/>
          </a:p>
        </p:txBody>
      </p:sp>
    </p:spTree>
    <p:extLst>
      <p:ext uri="{BB962C8B-B14F-4D97-AF65-F5344CB8AC3E}">
        <p14:creationId xmlns:p14="http://schemas.microsoft.com/office/powerpoint/2010/main" val="175828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348E-7CBA-4BFE-A0A7-51FA50B30BFC}"/>
              </a:ext>
            </a:extLst>
          </p:cNvPr>
          <p:cNvSpPr>
            <a:spLocks noGrp="1"/>
          </p:cNvSpPr>
          <p:nvPr>
            <p:ph type="ctrTitle"/>
          </p:nvPr>
        </p:nvSpPr>
        <p:spPr/>
        <p:txBody>
          <a:bodyPr/>
          <a:lstStyle/>
          <a:p>
            <a:r>
              <a:rPr lang="en-US" dirty="0"/>
              <a:t>Acinetobacter Transcript analysis</a:t>
            </a:r>
          </a:p>
        </p:txBody>
      </p:sp>
      <p:sp>
        <p:nvSpPr>
          <p:cNvPr id="3" name="Subtitle 2">
            <a:extLst>
              <a:ext uri="{FF2B5EF4-FFF2-40B4-BE49-F238E27FC236}">
                <a16:creationId xmlns:a16="http://schemas.microsoft.com/office/drawing/2014/main" id="{7A6A4E57-442D-4735-80E3-15C1A3121CB8}"/>
              </a:ext>
            </a:extLst>
          </p:cNvPr>
          <p:cNvSpPr>
            <a:spLocks noGrp="1"/>
          </p:cNvSpPr>
          <p:nvPr>
            <p:ph type="subTitle" idx="1"/>
          </p:nvPr>
        </p:nvSpPr>
        <p:spPr/>
        <p:txBody>
          <a:bodyPr/>
          <a:lstStyle/>
          <a:p>
            <a:r>
              <a:rPr lang="en-US" dirty="0"/>
              <a:t>From RNA-seq </a:t>
            </a:r>
            <a:r>
              <a:rPr lang="en-US" dirty="0">
                <a:sym typeface="Wingdings" panose="05000000000000000000" pitchFamily="2" charset="2"/>
              </a:rPr>
              <a:t>Spades alignment </a:t>
            </a:r>
            <a:r>
              <a:rPr lang="en-US" dirty="0" err="1">
                <a:sym typeface="Wingdings" panose="05000000000000000000" pitchFamily="2" charset="2"/>
              </a:rPr>
              <a:t>Kallisto</a:t>
            </a:r>
            <a:r>
              <a:rPr lang="en-US" dirty="0">
                <a:sym typeface="Wingdings" panose="05000000000000000000" pitchFamily="2" charset="2"/>
              </a:rPr>
              <a:t> to quantify transcripts.</a:t>
            </a:r>
            <a:endParaRPr lang="en-US" dirty="0"/>
          </a:p>
        </p:txBody>
      </p:sp>
      <p:pic>
        <p:nvPicPr>
          <p:cNvPr id="5" name="Graphic 4">
            <a:extLst>
              <a:ext uri="{FF2B5EF4-FFF2-40B4-BE49-F238E27FC236}">
                <a16:creationId xmlns:a16="http://schemas.microsoft.com/office/drawing/2014/main" id="{A29920D0-6D86-423A-A7AA-25CCC4AC6C3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189" t="24584" r="25397" b="25555"/>
          <a:stretch/>
        </p:blipFill>
        <p:spPr>
          <a:xfrm>
            <a:off x="2671088" y="-5872"/>
            <a:ext cx="9368514" cy="6863872"/>
          </a:xfrm>
          <a:prstGeom prst="rect">
            <a:avLst/>
          </a:prstGeom>
        </p:spPr>
      </p:pic>
    </p:spTree>
    <p:extLst>
      <p:ext uri="{BB962C8B-B14F-4D97-AF65-F5344CB8AC3E}">
        <p14:creationId xmlns:p14="http://schemas.microsoft.com/office/powerpoint/2010/main" val="39041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FD93C1-BEA7-41B0-B854-69CA719F0E87}"/>
              </a:ext>
            </a:extLst>
          </p:cNvPr>
          <p:cNvSpPr>
            <a:spLocks noGrp="1"/>
          </p:cNvSpPr>
          <p:nvPr>
            <p:ph type="title"/>
          </p:nvPr>
        </p:nvSpPr>
        <p:spPr>
          <a:xfrm>
            <a:off x="595426" y="147287"/>
            <a:ext cx="11086935" cy="990600"/>
          </a:xfrm>
        </p:spPr>
        <p:txBody>
          <a:bodyPr/>
          <a:lstStyle/>
          <a:p>
            <a:pPr algn="ctr"/>
            <a:r>
              <a:rPr lang="en-US" b="1" dirty="0"/>
              <a:t>AB Resistance Profiling Methods</a:t>
            </a:r>
          </a:p>
        </p:txBody>
      </p:sp>
      <p:sp>
        <p:nvSpPr>
          <p:cNvPr id="3" name="Slide Number Placeholder 2">
            <a:extLst>
              <a:ext uri="{FF2B5EF4-FFF2-40B4-BE49-F238E27FC236}">
                <a16:creationId xmlns:a16="http://schemas.microsoft.com/office/drawing/2014/main" id="{CCFDEDB6-1CB1-4F80-815B-9EBB85AFFC72}"/>
              </a:ext>
            </a:extLst>
          </p:cNvPr>
          <p:cNvSpPr>
            <a:spLocks noGrp="1"/>
          </p:cNvSpPr>
          <p:nvPr>
            <p:ph type="sldNum" sz="quarter" idx="12"/>
          </p:nvPr>
        </p:nvSpPr>
        <p:spPr/>
        <p:txBody>
          <a:bodyPr/>
          <a:lstStyle/>
          <a:p>
            <a:pPr>
              <a:defRPr/>
            </a:pPr>
            <a:fld id="{5EA02BB6-1A9C-452C-B494-FBD8DDFC7C76}" type="slidenum">
              <a:rPr lang="en-US" smtClean="0"/>
              <a:pPr>
                <a:defRPr/>
              </a:pPr>
              <a:t>2</a:t>
            </a:fld>
            <a:endParaRPr lang="en-US"/>
          </a:p>
        </p:txBody>
      </p:sp>
      <p:graphicFrame>
        <p:nvGraphicFramePr>
          <p:cNvPr id="2" name="Diagram 1">
            <a:extLst>
              <a:ext uri="{FF2B5EF4-FFF2-40B4-BE49-F238E27FC236}">
                <a16:creationId xmlns:a16="http://schemas.microsoft.com/office/drawing/2014/main" id="{66B2BEE9-3AE8-487F-8A0F-E56F2B7BC33A}"/>
              </a:ext>
            </a:extLst>
          </p:cNvPr>
          <p:cNvGraphicFramePr/>
          <p:nvPr>
            <p:extLst>
              <p:ext uri="{D42A27DB-BD31-4B8C-83A1-F6EECF244321}">
                <p14:modId xmlns:p14="http://schemas.microsoft.com/office/powerpoint/2010/main" val="594833472"/>
              </p:ext>
            </p:extLst>
          </p:nvPr>
        </p:nvGraphicFramePr>
        <p:xfrm>
          <a:off x="838200" y="988173"/>
          <a:ext cx="10911840" cy="5722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651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0744-9A0F-472D-8C58-37ADC4637EE4}"/>
              </a:ext>
            </a:extLst>
          </p:cNvPr>
          <p:cNvSpPr>
            <a:spLocks noGrp="1"/>
          </p:cNvSpPr>
          <p:nvPr>
            <p:ph type="title"/>
          </p:nvPr>
        </p:nvSpPr>
        <p:spPr/>
        <p:txBody>
          <a:bodyPr/>
          <a:lstStyle/>
          <a:p>
            <a:pPr algn="ctr"/>
            <a:r>
              <a:rPr lang="en-US" dirty="0"/>
              <a:t>Comparisons</a:t>
            </a:r>
          </a:p>
        </p:txBody>
      </p:sp>
      <p:sp>
        <p:nvSpPr>
          <p:cNvPr id="3" name="Content Placeholder 2">
            <a:extLst>
              <a:ext uri="{FF2B5EF4-FFF2-40B4-BE49-F238E27FC236}">
                <a16:creationId xmlns:a16="http://schemas.microsoft.com/office/drawing/2014/main" id="{2671CEAA-E043-4814-8FC7-8A00EB5DC22B}"/>
              </a:ext>
            </a:extLst>
          </p:cNvPr>
          <p:cNvSpPr>
            <a:spLocks noGrp="1"/>
          </p:cNvSpPr>
          <p:nvPr>
            <p:ph idx="1"/>
          </p:nvPr>
        </p:nvSpPr>
        <p:spPr/>
        <p:txBody>
          <a:bodyPr/>
          <a:lstStyle/>
          <a:p>
            <a:pPr marL="514350" indent="-514350">
              <a:buFont typeface="+mj-lt"/>
              <a:buAutoNum type="arabicPeriod"/>
            </a:pPr>
            <a:r>
              <a:rPr lang="en-US" dirty="0"/>
              <a:t>Untreated Resistant vs. Untreated susceptible.</a:t>
            </a:r>
          </a:p>
          <a:p>
            <a:pPr marL="514350" indent="-514350">
              <a:buFont typeface="+mj-lt"/>
              <a:buAutoNum type="arabicPeriod"/>
            </a:pPr>
            <a:r>
              <a:rPr lang="en-US" dirty="0"/>
              <a:t>Untreated Resistant vs. Treated Resistant.</a:t>
            </a:r>
          </a:p>
          <a:p>
            <a:pPr marL="514350" indent="-514350">
              <a:buFont typeface="+mj-lt"/>
              <a:buAutoNum type="arabicPeriod"/>
            </a:pPr>
            <a:r>
              <a:rPr lang="en-US" dirty="0"/>
              <a:t>Treated Resistant vs. Untreated susceptible.</a:t>
            </a:r>
          </a:p>
        </p:txBody>
      </p:sp>
    </p:spTree>
    <p:extLst>
      <p:ext uri="{BB962C8B-B14F-4D97-AF65-F5344CB8AC3E}">
        <p14:creationId xmlns:p14="http://schemas.microsoft.com/office/powerpoint/2010/main" val="3537408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52B0-B388-41DC-BB27-F28EE10E63F7}"/>
              </a:ext>
            </a:extLst>
          </p:cNvPr>
          <p:cNvSpPr>
            <a:spLocks noGrp="1"/>
          </p:cNvSpPr>
          <p:nvPr>
            <p:ph type="title"/>
          </p:nvPr>
        </p:nvSpPr>
        <p:spPr>
          <a:xfrm>
            <a:off x="838200" y="0"/>
            <a:ext cx="10515600" cy="1325563"/>
          </a:xfrm>
        </p:spPr>
        <p:txBody>
          <a:bodyPr/>
          <a:lstStyle/>
          <a:p>
            <a:pPr algn="ctr"/>
            <a:r>
              <a:rPr lang="en-US" dirty="0"/>
              <a:t>File Parsing</a:t>
            </a:r>
          </a:p>
        </p:txBody>
      </p:sp>
      <p:sp>
        <p:nvSpPr>
          <p:cNvPr id="3" name="Content Placeholder 2">
            <a:extLst>
              <a:ext uri="{FF2B5EF4-FFF2-40B4-BE49-F238E27FC236}">
                <a16:creationId xmlns:a16="http://schemas.microsoft.com/office/drawing/2014/main" id="{611B44CD-DE7D-4C16-B0F6-AC2D5AC67CAF}"/>
              </a:ext>
            </a:extLst>
          </p:cNvPr>
          <p:cNvSpPr>
            <a:spLocks noGrp="1"/>
          </p:cNvSpPr>
          <p:nvPr>
            <p:ph idx="1"/>
          </p:nvPr>
        </p:nvSpPr>
        <p:spPr>
          <a:xfrm>
            <a:off x="0" y="1022984"/>
            <a:ext cx="12192000" cy="5835016"/>
          </a:xfrm>
        </p:spPr>
        <p:txBody>
          <a:bodyPr>
            <a:normAutofit lnSpcReduction="10000"/>
          </a:bodyPr>
          <a:lstStyle/>
          <a:p>
            <a:r>
              <a:rPr lang="en-US" dirty="0"/>
              <a:t>File contains Paired Isolate data.</a:t>
            </a:r>
          </a:p>
          <a:p>
            <a:pPr lvl="1"/>
            <a:r>
              <a:rPr lang="en-US" dirty="0" err="1"/>
              <a:t>Khead_table</a:t>
            </a:r>
            <a:r>
              <a:rPr lang="en-US" dirty="0"/>
              <a:t> = abundance of transcripts for each isolate</a:t>
            </a:r>
          </a:p>
          <a:p>
            <a:pPr lvl="1"/>
            <a:r>
              <a:rPr lang="en-US" dirty="0" err="1"/>
              <a:t>S_table</a:t>
            </a:r>
            <a:r>
              <a:rPr lang="en-US" dirty="0"/>
              <a:t> = Statistical analysis comparing isolate data.</a:t>
            </a:r>
          </a:p>
          <a:p>
            <a:pPr lvl="1"/>
            <a:r>
              <a:rPr lang="en-US" dirty="0"/>
              <a:t>22182vs22627 folder = raw </a:t>
            </a:r>
            <a:r>
              <a:rPr lang="en-US" dirty="0" err="1"/>
              <a:t>kallisto</a:t>
            </a:r>
            <a:r>
              <a:rPr lang="en-US" dirty="0"/>
              <a:t> data. Has </a:t>
            </a:r>
            <a:r>
              <a:rPr lang="en-US" dirty="0" err="1"/>
              <a:t>abundance.tsv</a:t>
            </a:r>
            <a:r>
              <a:rPr lang="en-US" dirty="0"/>
              <a:t> files for each </a:t>
            </a:r>
            <a:r>
              <a:rPr lang="en-US" dirty="0" err="1"/>
              <a:t>bioreplicate</a:t>
            </a:r>
            <a:r>
              <a:rPr lang="en-US" dirty="0"/>
              <a:t> of each isolate.</a:t>
            </a:r>
          </a:p>
          <a:p>
            <a:r>
              <a:rPr lang="en-US" dirty="0"/>
              <a:t>Organize data by Paired isolate</a:t>
            </a:r>
            <a:r>
              <a:rPr lang="en-US" dirty="0">
                <a:sym typeface="Wingdings" panose="05000000000000000000" pitchFamily="2" charset="2"/>
              </a:rPr>
              <a:t> Extract data from 2 or more </a:t>
            </a:r>
            <a:r>
              <a:rPr lang="en-US" dirty="0" err="1">
                <a:sym typeface="Wingdings" panose="05000000000000000000" pitchFamily="2" charset="2"/>
              </a:rPr>
              <a:t>tsv</a:t>
            </a:r>
            <a:r>
              <a:rPr lang="en-US" dirty="0">
                <a:sym typeface="Wingdings" panose="05000000000000000000" pitchFamily="2" charset="2"/>
              </a:rPr>
              <a:t> files and generate a single </a:t>
            </a:r>
            <a:r>
              <a:rPr lang="en-US" dirty="0" err="1">
                <a:sym typeface="Wingdings" panose="05000000000000000000" pitchFamily="2" charset="2"/>
              </a:rPr>
              <a:t>dataframe</a:t>
            </a:r>
            <a:r>
              <a:rPr lang="en-US" dirty="0">
                <a:sym typeface="Wingdings" panose="05000000000000000000" pitchFamily="2" charset="2"/>
              </a:rPr>
              <a:t>.</a:t>
            </a:r>
            <a:endParaRPr lang="en-US" dirty="0"/>
          </a:p>
          <a:p>
            <a:pPr marL="971550" lvl="1" indent="-514350">
              <a:buFont typeface="+mj-lt"/>
              <a:buAutoNum type="arabicPeriod"/>
            </a:pPr>
            <a:r>
              <a:rPr lang="en-US" dirty="0" err="1"/>
              <a:t>Khead_table</a:t>
            </a:r>
            <a:endParaRPr lang="en-US" dirty="0"/>
          </a:p>
          <a:p>
            <a:pPr marL="1428750" lvl="2" indent="-514350">
              <a:buFont typeface="+mj-lt"/>
              <a:buAutoNum type="arabicPeriod"/>
            </a:pPr>
            <a:r>
              <a:rPr lang="en-US" dirty="0"/>
              <a:t>Calculate mean and standard deviation of </a:t>
            </a:r>
            <a:r>
              <a:rPr lang="en-US" dirty="0" err="1"/>
              <a:t>bioreplicates</a:t>
            </a:r>
            <a:r>
              <a:rPr lang="en-US" dirty="0"/>
              <a:t> for each transcript ID                                                 	 	ACS-TG22182</a:t>
            </a:r>
            <a:r>
              <a:rPr lang="en-US" dirty="0">
                <a:highlight>
                  <a:srgbClr val="FF00FF"/>
                </a:highlight>
              </a:rPr>
              <a:t>a</a:t>
            </a:r>
            <a:r>
              <a:rPr lang="en-US" dirty="0"/>
              <a:t>TX-xx-uu-USA-xxxx-077-JB_S3, 							ACS-TG22182</a:t>
            </a:r>
            <a:r>
              <a:rPr lang="en-US" dirty="0">
                <a:highlight>
                  <a:srgbClr val="FF00FF"/>
                </a:highlight>
              </a:rPr>
              <a:t>b</a:t>
            </a:r>
            <a:r>
              <a:rPr lang="en-US" dirty="0"/>
              <a:t>TX-xx-uu-USA-xxxx-077-JB_S3,                                                      	      			ACS-TG22182</a:t>
            </a:r>
            <a:r>
              <a:rPr lang="en-US" dirty="0">
                <a:highlight>
                  <a:srgbClr val="FF00FF"/>
                </a:highlight>
              </a:rPr>
              <a:t>c</a:t>
            </a:r>
            <a:r>
              <a:rPr lang="en-US" dirty="0"/>
              <a:t>TX-xx-uu-USA-xxxx-077-JB_S3</a:t>
            </a:r>
          </a:p>
          <a:p>
            <a:pPr marL="971550" lvl="1" indent="-514350">
              <a:buFont typeface="+mj-lt"/>
              <a:buAutoNum type="arabicPeriod"/>
            </a:pPr>
            <a:r>
              <a:rPr lang="en-US" dirty="0" err="1"/>
              <a:t>S_table</a:t>
            </a:r>
            <a:endParaRPr lang="en-US" dirty="0"/>
          </a:p>
          <a:p>
            <a:pPr marL="1428750" lvl="2" indent="-514350">
              <a:buFont typeface="+mj-lt"/>
              <a:buAutoNum type="arabicPeriod"/>
            </a:pPr>
            <a:r>
              <a:rPr lang="en-US" dirty="0"/>
              <a:t>P-value and Q-value for each transcript id</a:t>
            </a:r>
          </a:p>
          <a:p>
            <a:pPr marL="971550" lvl="1" indent="-514350">
              <a:buFont typeface="+mj-lt"/>
              <a:buAutoNum type="arabicPeriod"/>
            </a:pPr>
            <a:r>
              <a:rPr lang="en-US" dirty="0"/>
              <a:t>Export to new </a:t>
            </a:r>
            <a:r>
              <a:rPr lang="en-US" dirty="0" err="1"/>
              <a:t>dataframe</a:t>
            </a:r>
            <a:r>
              <a:rPr lang="en-US" dirty="0"/>
              <a:t>. Calculate difference in mean abundance (22182-22627) for each transcript.</a:t>
            </a:r>
          </a:p>
          <a:p>
            <a:pPr marL="0" indent="0">
              <a:buNone/>
            </a:pPr>
            <a:endParaRPr lang="en-US" dirty="0"/>
          </a:p>
        </p:txBody>
      </p:sp>
    </p:spTree>
    <p:extLst>
      <p:ext uri="{BB962C8B-B14F-4D97-AF65-F5344CB8AC3E}">
        <p14:creationId xmlns:p14="http://schemas.microsoft.com/office/powerpoint/2010/main" val="418495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155</Words>
  <Application>Microsoft Office PowerPoint</Application>
  <PresentationFormat>Widescreen</PresentationFormat>
  <Paragraphs>31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Acinetobacter Transcript analysis</vt:lpstr>
      <vt:lpstr>AB Resistance Profiling Methods</vt:lpstr>
      <vt:lpstr>Comparisons</vt:lpstr>
      <vt:lpstr>File Parsing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Acinetobacter Transcript analysis</dc:title>
  <dc:creator>paul.dan.phillips@gmail.com</dc:creator>
  <cp:lastModifiedBy>paul.dan.phillips@gmail.com</cp:lastModifiedBy>
  <cp:revision>8</cp:revision>
  <dcterms:created xsi:type="dcterms:W3CDTF">2018-10-23T16:27:26Z</dcterms:created>
  <dcterms:modified xsi:type="dcterms:W3CDTF">2018-10-31T21:17:15Z</dcterms:modified>
</cp:coreProperties>
</file>