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1pPr>
    <a:lvl2pPr marL="0" marR="0" indent="457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2pPr>
    <a:lvl3pPr marL="0" marR="0" indent="914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3pPr>
    <a:lvl4pPr marL="0" marR="0" indent="1371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4pPr>
    <a:lvl5pPr marL="0" marR="0" indent="18288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5pPr>
    <a:lvl6pPr marL="0" marR="0" indent="22860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6pPr>
    <a:lvl7pPr marL="0" marR="0" indent="2743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7pPr>
    <a:lvl8pPr marL="0" marR="0" indent="3200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8pPr>
    <a:lvl9pPr marL="0" marR="0" indent="3657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DCF"/>
          </a:solidFill>
        </a:fill>
      </a:tcStyle>
    </a:wholeTbl>
    <a:band2H>
      <a:tcTxStyle b="def" i="def"/>
      <a:tcStyle>
        <a:tcBdr/>
        <a:fill>
          <a:solidFill>
            <a:srgbClr val="E9EF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CDD5"/>
          </a:solidFill>
        </a:fill>
      </a:tcStyle>
    </a:wholeTbl>
    <a:band2H>
      <a:tcTxStyle b="def" i="def"/>
      <a:tcStyle>
        <a:tcBdr/>
        <a:fill>
          <a:solidFill>
            <a:srgbClr val="F1E8EB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E5E8"/>
          </a:solidFill>
        </a:fill>
      </a:tcStyle>
    </a:wholeTbl>
    <a:band2H>
      <a:tcTxStyle b="def" i="def"/>
      <a:tcStyle>
        <a:tcBdr/>
        <a:fill>
          <a:solidFill>
            <a:srgbClr val="E7F2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65" name="Shape 66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0" name="Shape 6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使用目的：正式進入各堂講課前的區段標題，主要讓學員知道今天是第幾堂課。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編修方式：灰色字是「課程名稱」，黑色字是第幾堂與堂名（堂名必須與課程大綱中的同步）。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8" name="Shape 6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標題投影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/>
          </p:nvPr>
        </p:nvSpPr>
        <p:spPr>
          <a:xfrm>
            <a:off x="733425" y="1905000"/>
            <a:ext cx="7677150" cy="1571625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 anchor="ctr"/>
          <a:lstStyle>
            <a:lvl1pPr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/>
          </p:nvPr>
        </p:nvSpPr>
        <p:spPr>
          <a:xfrm>
            <a:off x="1371600" y="3467100"/>
            <a:ext cx="6400800" cy="60007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2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2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2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2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3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2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31" name="文字方塊 54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40" name="群組 55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3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3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38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48" name="群組 7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4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4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4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46" name="文字方塊 8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56" name="群組 9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5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53" name="文字方塊 10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5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64" name="群組 10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6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61" name="文字方塊 10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6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6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366" name="文字方塊 6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75" name="群組 67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67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8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74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73" name="文字方塊 7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83" name="群組 7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76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8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8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7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1" name="文字方塊 8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91" name="群組 8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89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8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0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99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9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9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9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96" name="文字方塊 10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8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00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0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9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10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9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28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0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1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27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2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2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26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36" name="群組 5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29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3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3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34" name="文字方塊 6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44" name="群組 6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42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4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1" name="文字方塊 6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43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52" name="群組 7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5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4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9" name="文字方塊 7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51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53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454" name="文字方塊 40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63" name="群組 41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55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6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62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1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1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64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7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6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6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9" name="文字方塊 6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9" name="群組 8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77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7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7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76" name="文字方塊 8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78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87" name="群組 8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8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8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8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4" name="文字方塊 9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86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88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6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97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5" name="文字方塊 43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14" name="群組 44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06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7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13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1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0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0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12" name="文字方塊 4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22" name="群組 53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5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2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1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1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0" name="文字方塊 5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30" name="群組 6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28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2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7" name="文字方塊 6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29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38" name="群組 6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3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3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3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35" name="文字方塊 7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37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39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540" name="文字方塊 3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49" name="群組 4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41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2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48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4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4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47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57" name="群組 6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50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5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55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65" name="群組 8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63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6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2" name="文字方塊 8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64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73" name="群組 8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7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6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6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70" name="文字方塊 9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72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74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上課須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2" name="圓角矩形 80"/>
          <p:cNvSpPr/>
          <p:nvPr/>
        </p:nvSpPr>
        <p:spPr>
          <a:xfrm>
            <a:off x="1328715" y="1357303"/>
            <a:ext cx="6572296" cy="3071835"/>
          </a:xfrm>
          <a:prstGeom prst="roundRect">
            <a:avLst>
              <a:gd name="adj" fmla="val 2667"/>
            </a:avLst>
          </a:prstGeom>
          <a:solidFill>
            <a:srgbClr val="E6E6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3" name="Freeform 7"/>
          <p:cNvSpPr/>
          <p:nvPr/>
        </p:nvSpPr>
        <p:spPr>
          <a:xfrm>
            <a:off x="1328715" y="857237"/>
            <a:ext cx="6572295" cy="5543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73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5605"/>
                </a:lnTo>
                <a:cubicBezTo>
                  <a:pt x="0" y="2509"/>
                  <a:pt x="212" y="0"/>
                  <a:pt x="473" y="0"/>
                </a:cubicBez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4" name="矩形 83"/>
          <p:cNvSpPr txBox="1"/>
          <p:nvPr/>
        </p:nvSpPr>
        <p:spPr>
          <a:xfrm>
            <a:off x="2844051" y="903602"/>
            <a:ext cx="3541624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同學，歡迎你參加本課程 </a:t>
            </a:r>
          </a:p>
        </p:txBody>
      </p:sp>
      <p:sp>
        <p:nvSpPr>
          <p:cNvPr id="585" name="Text Box 15"/>
          <p:cNvSpPr txBox="1"/>
          <p:nvPr/>
        </p:nvSpPr>
        <p:spPr>
          <a:xfrm>
            <a:off x="1685905" y="2598867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隨時準備好，老師</a:t>
            </a:r>
            <a:r>
              <a:rPr>
                <a:solidFill>
                  <a:srgbClr val="BE651D"/>
                </a:solidFill>
              </a:rPr>
              <a:t>會呼叫你的名字進行互動</a:t>
            </a:r>
            <a:r>
              <a:t>，鼓勵用麥克風提問。</a:t>
            </a:r>
          </a:p>
        </p:txBody>
      </p:sp>
      <p:sp>
        <p:nvSpPr>
          <p:cNvPr id="586" name="Text Box 13"/>
          <p:cNvSpPr txBox="1"/>
          <p:nvPr/>
        </p:nvSpPr>
        <p:spPr>
          <a:xfrm>
            <a:off x="1685905" y="1552568"/>
            <a:ext cx="491317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請</a:t>
            </a:r>
            <a:r>
              <a:rPr>
                <a:solidFill>
                  <a:srgbClr val="BE651D"/>
                </a:solidFill>
              </a:rPr>
              <a:t>關閉你的</a:t>
            </a:r>
            <a:r>
              <a:rPr>
                <a:solidFill>
                  <a:srgbClr val="BE651D"/>
                </a:solidFill>
              </a:rPr>
              <a:t>FB </a:t>
            </a:r>
            <a:r>
              <a:rPr>
                <a:solidFill>
                  <a:srgbClr val="BE651D"/>
                </a:solidFill>
              </a:rPr>
              <a:t>、</a:t>
            </a:r>
            <a:r>
              <a:rPr>
                <a:solidFill>
                  <a:srgbClr val="BE651D"/>
                </a:solidFill>
              </a:rPr>
              <a:t>Line</a:t>
            </a:r>
            <a:r>
              <a:rPr>
                <a:solidFill>
                  <a:srgbClr val="BE651D"/>
                </a:solidFill>
              </a:rPr>
              <a:t>等溝通工具</a:t>
            </a:r>
            <a:r>
              <a:t>，以免影響你上課。</a:t>
            </a:r>
          </a:p>
        </p:txBody>
      </p:sp>
      <p:sp>
        <p:nvSpPr>
          <p:cNvPr id="587" name="Text Box 15"/>
          <p:cNvSpPr txBox="1"/>
          <p:nvPr/>
        </p:nvSpPr>
        <p:spPr>
          <a:xfrm>
            <a:off x="1685905" y="3891386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BE651D"/>
                </a:solidFill>
              </a:defRPr>
            </a:pPr>
            <a:r>
              <a:t>軟體安裝</a:t>
            </a:r>
            <a:r>
              <a:rPr>
                <a:solidFill>
                  <a:srgbClr val="595959"/>
                </a:solidFill>
              </a:rPr>
              <a:t>請在上課前安裝完成，未完成的同學，請盡快進行安裝。</a:t>
            </a:r>
          </a:p>
        </p:txBody>
      </p:sp>
      <p:sp>
        <p:nvSpPr>
          <p:cNvPr id="588" name="Text Box 13"/>
          <p:cNvSpPr txBox="1"/>
          <p:nvPr/>
        </p:nvSpPr>
        <p:spPr>
          <a:xfrm>
            <a:off x="1685905" y="3122017"/>
            <a:ext cx="5929355" cy="70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如果有緊急事情，你必需離開線上教室，請用</a:t>
            </a:r>
            <a:r>
              <a:rPr>
                <a:solidFill>
                  <a:srgbClr val="BE651D"/>
                </a:solidFill>
              </a:rPr>
              <a:t>聊天室私訊</a:t>
            </a:r>
            <a:r>
              <a:t>給老師，以免老師癡癡呼喚你的名字。</a:t>
            </a:r>
          </a:p>
        </p:txBody>
      </p:sp>
      <p:sp>
        <p:nvSpPr>
          <p:cNvPr id="589" name="Freeform 5"/>
          <p:cNvSpPr/>
          <p:nvPr/>
        </p:nvSpPr>
        <p:spPr>
          <a:xfrm>
            <a:off x="1454300" y="16218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0" name="Freeform 5"/>
          <p:cNvSpPr/>
          <p:nvPr/>
        </p:nvSpPr>
        <p:spPr>
          <a:xfrm>
            <a:off x="1454300" y="26681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1" name="Freeform 5"/>
          <p:cNvSpPr/>
          <p:nvPr/>
        </p:nvSpPr>
        <p:spPr>
          <a:xfrm>
            <a:off x="1454300" y="331439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2" name="Freeform 5"/>
          <p:cNvSpPr/>
          <p:nvPr/>
        </p:nvSpPr>
        <p:spPr>
          <a:xfrm>
            <a:off x="1454300" y="3960652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3" name="矩形 102"/>
          <p:cNvSpPr/>
          <p:nvPr/>
        </p:nvSpPr>
        <p:spPr>
          <a:xfrm flipH="1">
            <a:off x="1757342" y="250022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4" name="矩形 103"/>
          <p:cNvSpPr/>
          <p:nvPr/>
        </p:nvSpPr>
        <p:spPr>
          <a:xfrm flipH="1">
            <a:off x="1757342" y="30233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5" name="矩形 104"/>
          <p:cNvSpPr/>
          <p:nvPr/>
        </p:nvSpPr>
        <p:spPr>
          <a:xfrm flipH="1">
            <a:off x="1757342" y="379274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6" name="矩形 105"/>
          <p:cNvSpPr/>
          <p:nvPr/>
        </p:nvSpPr>
        <p:spPr>
          <a:xfrm flipH="1">
            <a:off x="1799013" y="19770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7" name="Text Box 13"/>
          <p:cNvSpPr txBox="1"/>
          <p:nvPr/>
        </p:nvSpPr>
        <p:spPr>
          <a:xfrm>
            <a:off x="1693670" y="2075718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考量頻寬、雜音，請預設</a:t>
            </a:r>
            <a:r>
              <a:rPr>
                <a:solidFill>
                  <a:srgbClr val="BE651D"/>
                </a:solidFill>
              </a:rPr>
              <a:t>關閉攝影機、麥克風</a:t>
            </a:r>
            <a:r>
              <a:t>，若有需要再打開。</a:t>
            </a:r>
          </a:p>
        </p:txBody>
      </p:sp>
      <p:sp>
        <p:nvSpPr>
          <p:cNvPr id="598" name="Freeform 5"/>
          <p:cNvSpPr/>
          <p:nvPr/>
        </p:nvSpPr>
        <p:spPr>
          <a:xfrm>
            <a:off x="1462065" y="214498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課程檔案下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720" y="928675"/>
            <a:ext cx="8643967" cy="3645360"/>
          </a:xfrm>
          <a:prstGeom prst="rect">
            <a:avLst/>
          </a:prstGeom>
          <a:ln w="12700">
            <a:miter lim="400000"/>
          </a:ln>
        </p:spPr>
      </p:pic>
      <p:sp>
        <p:nvSpPr>
          <p:cNvPr id="60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07" name="流程圖: 程序 83"/>
          <p:cNvSpPr/>
          <p:nvPr/>
        </p:nvSpPr>
        <p:spPr>
          <a:xfrm>
            <a:off x="5237824" y="2987670"/>
            <a:ext cx="825219" cy="142878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10" name="語音泡泡: 矩形 6"/>
          <p:cNvGrpSpPr/>
          <p:nvPr/>
        </p:nvGrpSpPr>
        <p:grpSpPr>
          <a:xfrm>
            <a:off x="5863035" y="2403473"/>
            <a:ext cx="1569662" cy="549142"/>
            <a:chOff x="0" y="19804"/>
            <a:chExt cx="1569661" cy="549140"/>
          </a:xfrm>
        </p:grpSpPr>
        <p:sp>
          <p:nvSpPr>
            <p:cNvPr id="608" name="形狀"/>
            <p:cNvSpPr/>
            <p:nvPr/>
          </p:nvSpPr>
          <p:spPr>
            <a:xfrm>
              <a:off x="0" y="19804"/>
              <a:ext cx="1569662" cy="549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4527"/>
                  </a:lnTo>
                  <a:lnTo>
                    <a:pt x="9000" y="14527"/>
                  </a:lnTo>
                  <a:lnTo>
                    <a:pt x="1685" y="21600"/>
                  </a:lnTo>
                  <a:lnTo>
                    <a:pt x="3600" y="14527"/>
                  </a:lnTo>
                  <a:lnTo>
                    <a:pt x="0" y="14527"/>
                  </a:lnTo>
                  <a:lnTo>
                    <a:pt x="0" y="8474"/>
                  </a:lnTo>
                  <a:close/>
                </a:path>
              </a:pathLst>
            </a:custGeom>
            <a:solidFill>
              <a:schemeClr val="accent5"/>
            </a:solidFill>
            <a:ln w="25400" cap="flat">
              <a:solidFill>
                <a:srgbClr val="BE651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09" name="課程檔案下載"/>
            <p:cNvSpPr txBox="1"/>
            <p:nvPr/>
          </p:nvSpPr>
          <p:spPr>
            <a:xfrm>
              <a:off x="199360" y="31750"/>
              <a:ext cx="1170941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課程檔案下載</a:t>
              </a:r>
            </a:p>
          </p:txBody>
        </p:sp>
      </p:grpSp>
      <p:sp>
        <p:nvSpPr>
          <p:cNvPr id="611" name="文字方塊 91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/>
            </a:lvl1pPr>
          </a:lstStyle>
          <a:p>
            <a:pPr/>
            <a:r>
              <a:t>課程檔案下載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OOM 學員操作說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9" name="文字方塊 80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200"/>
            </a:pPr>
            <a:r>
              <a:t>ZOOM </a:t>
            </a:r>
            <a:r>
              <a:t>學員操作說明</a:t>
            </a:r>
          </a:p>
        </p:txBody>
      </p:sp>
      <p:pic>
        <p:nvPicPr>
          <p:cNvPr id="620" name="圖片 81" descr="圖片 8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4638" y="857237"/>
            <a:ext cx="6688102" cy="3763045"/>
          </a:xfrm>
          <a:prstGeom prst="rect">
            <a:avLst/>
          </a:prstGeom>
          <a:ln w="12700">
            <a:miter lim="400000"/>
          </a:ln>
        </p:spPr>
      </p:pic>
      <p:sp>
        <p:nvSpPr>
          <p:cNvPr id="621" name="矩形 83"/>
          <p:cNvSpPr txBox="1"/>
          <p:nvPr/>
        </p:nvSpPr>
        <p:spPr>
          <a:xfrm>
            <a:off x="5727186" y="1282008"/>
            <a:ext cx="2501638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查看選項</a:t>
            </a:r>
            <a:r>
              <a:t>/</a:t>
            </a:r>
            <a:r>
              <a:t>共同註記</a:t>
            </a:r>
            <a:r>
              <a:t>/</a:t>
            </a:r>
            <a:r>
              <a:t>筆</a:t>
            </a:r>
            <a:r>
              <a:rPr b="0" sz="1100">
                <a:solidFill>
                  <a:srgbClr val="808080"/>
                </a:solidFill>
              </a:rPr>
              <a:t>（連連看）</a:t>
            </a:r>
          </a:p>
        </p:txBody>
      </p:sp>
      <p:sp>
        <p:nvSpPr>
          <p:cNvPr id="622" name="流程圖: 程序 88"/>
          <p:cNvSpPr/>
          <p:nvPr/>
        </p:nvSpPr>
        <p:spPr>
          <a:xfrm>
            <a:off x="4698974" y="1306196"/>
            <a:ext cx="785819" cy="190249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3" name="流程圖: 程序 89"/>
          <p:cNvSpPr/>
          <p:nvPr/>
        </p:nvSpPr>
        <p:spPr>
          <a:xfrm>
            <a:off x="3747168" y="1758342"/>
            <a:ext cx="378200" cy="357192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4" name="流程圖: 程序 91"/>
          <p:cNvSpPr/>
          <p:nvPr/>
        </p:nvSpPr>
        <p:spPr>
          <a:xfrm>
            <a:off x="5392344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27" name="橢圓 97"/>
          <p:cNvGrpSpPr/>
          <p:nvPr/>
        </p:nvGrpSpPr>
        <p:grpSpPr>
          <a:xfrm>
            <a:off x="5484791" y="3965090"/>
            <a:ext cx="297405" cy="297405"/>
            <a:chOff x="0" y="0"/>
            <a:chExt cx="297403" cy="297403"/>
          </a:xfrm>
        </p:grpSpPr>
        <p:sp>
          <p:nvSpPr>
            <p:cNvPr id="625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6" name="1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630" name="橢圓 98"/>
          <p:cNvGrpSpPr/>
          <p:nvPr/>
        </p:nvGrpSpPr>
        <p:grpSpPr>
          <a:xfrm>
            <a:off x="4947649" y="3095941"/>
            <a:ext cx="297405" cy="297405"/>
            <a:chOff x="0" y="0"/>
            <a:chExt cx="297403" cy="297403"/>
          </a:xfrm>
        </p:grpSpPr>
        <p:sp>
          <p:nvSpPr>
            <p:cNvPr id="628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9" name="2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633" name="橢圓 99"/>
          <p:cNvGrpSpPr/>
          <p:nvPr/>
        </p:nvGrpSpPr>
        <p:grpSpPr>
          <a:xfrm>
            <a:off x="4238542" y="4643844"/>
            <a:ext cx="297405" cy="297405"/>
            <a:chOff x="0" y="0"/>
            <a:chExt cx="297403" cy="297403"/>
          </a:xfrm>
        </p:grpSpPr>
        <p:sp>
          <p:nvSpPr>
            <p:cNvPr id="631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2" name="3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636" name="橢圓 100"/>
          <p:cNvGrpSpPr/>
          <p:nvPr/>
        </p:nvGrpSpPr>
        <p:grpSpPr>
          <a:xfrm>
            <a:off x="1333558" y="4643844"/>
            <a:ext cx="297405" cy="297405"/>
            <a:chOff x="0" y="0"/>
            <a:chExt cx="297403" cy="297403"/>
          </a:xfrm>
        </p:grpSpPr>
        <p:sp>
          <p:nvSpPr>
            <p:cNvPr id="634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5" name="4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639" name="橢圓 101"/>
          <p:cNvGrpSpPr/>
          <p:nvPr/>
        </p:nvGrpSpPr>
        <p:grpSpPr>
          <a:xfrm>
            <a:off x="5499548" y="1268721"/>
            <a:ext cx="297405" cy="297405"/>
            <a:chOff x="0" y="0"/>
            <a:chExt cx="297403" cy="297403"/>
          </a:xfrm>
        </p:grpSpPr>
        <p:sp>
          <p:nvSpPr>
            <p:cNvPr id="637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8" name="5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640" name="流程圖: 程序 102"/>
          <p:cNvSpPr/>
          <p:nvPr/>
        </p:nvSpPr>
        <p:spPr>
          <a:xfrm>
            <a:off x="3673131" y="3798241"/>
            <a:ext cx="617854" cy="214315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1" name="矩形 103"/>
          <p:cNvSpPr txBox="1"/>
          <p:nvPr/>
        </p:nvSpPr>
        <p:spPr>
          <a:xfrm>
            <a:off x="5199040" y="3083860"/>
            <a:ext cx="3143273" cy="970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共享螢幕</a:t>
            </a:r>
            <a:r>
              <a:rPr b="0" sz="1100">
                <a:solidFill>
                  <a:srgbClr val="808080"/>
                </a:solidFill>
              </a:rPr>
              <a:t>（指導演練；點評作品）</a:t>
            </a:r>
            <a:endParaRPr sz="1100">
              <a:solidFill>
                <a:srgbClr val="808080"/>
              </a:solidFill>
            </a:endParaRP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老師須先停止共享螢幕</a:t>
            </a: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才能請學生共享螢幕</a:t>
            </a:r>
          </a:p>
        </p:txBody>
      </p:sp>
      <p:cxnSp>
        <p:nvCxnSpPr>
          <p:cNvPr id="642" name="圖案 104"/>
          <p:cNvCxnSpPr>
            <a:stCxn id="622" idx="0"/>
            <a:endCxn id="623" idx="0"/>
          </p:cNvCxnSpPr>
          <p:nvPr/>
        </p:nvCxnSpPr>
        <p:spPr>
          <a:xfrm flipH="1">
            <a:off x="3937000" y="1397000"/>
            <a:ext cx="1155700" cy="546100"/>
          </a:xfrm>
          <a:prstGeom prst="bentConnector2">
            <a:avLst/>
          </a:prstGeom>
          <a:ln w="19050">
            <a:solidFill>
              <a:srgbClr val="F57B17"/>
            </a:solidFill>
            <a:tailEnd type="triangle"/>
          </a:ln>
        </p:spPr>
      </p:cxnSp>
      <p:cxnSp>
        <p:nvCxnSpPr>
          <p:cNvPr id="643" name="圖案 28"/>
          <p:cNvCxnSpPr>
            <a:stCxn id="646" idx="0"/>
            <a:endCxn id="640" idx="0"/>
          </p:cNvCxnSpPr>
          <p:nvPr/>
        </p:nvCxnSpPr>
        <p:spPr>
          <a:xfrm flipH="1" flipV="1">
            <a:off x="3987800" y="3911600"/>
            <a:ext cx="558800" cy="533400"/>
          </a:xfrm>
          <a:prstGeom prst="bentConnector5">
            <a:avLst>
              <a:gd name="adj1" fmla="val 90909"/>
              <a:gd name="adj2" fmla="val 57142"/>
              <a:gd name="adj3" fmla="val -2272"/>
            </a:avLst>
          </a:prstGeom>
          <a:ln w="19050">
            <a:solidFill>
              <a:srgbClr val="F57B17"/>
            </a:solidFill>
            <a:tailEnd type="triangle"/>
          </a:ln>
        </p:spPr>
      </p:cxnSp>
      <p:sp>
        <p:nvSpPr>
          <p:cNvPr id="656" name="直線接點 106"/>
          <p:cNvSpPr/>
          <p:nvPr/>
        </p:nvSpPr>
        <p:spPr>
          <a:xfrm>
            <a:off x="5096352" y="3393494"/>
            <a:ext cx="1" cy="868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F57B17"/>
            </a:solidFill>
          </a:ln>
        </p:spPr>
        <p:txBody>
          <a:bodyPr/>
          <a:lstStyle/>
          <a:p>
            <a:pPr/>
          </a:p>
        </p:txBody>
      </p:sp>
      <p:sp>
        <p:nvSpPr>
          <p:cNvPr id="645" name="流程圖: 程序 107"/>
          <p:cNvSpPr/>
          <p:nvPr/>
        </p:nvSpPr>
        <p:spPr>
          <a:xfrm>
            <a:off x="4841849" y="4275168"/>
            <a:ext cx="509008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6" name="流程圖: 程序 108"/>
          <p:cNvSpPr/>
          <p:nvPr/>
        </p:nvSpPr>
        <p:spPr>
          <a:xfrm>
            <a:off x="4310967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7" name="矩形 109"/>
          <p:cNvSpPr txBox="1"/>
          <p:nvPr/>
        </p:nvSpPr>
        <p:spPr>
          <a:xfrm>
            <a:off x="4463822" y="4633454"/>
            <a:ext cx="10425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與會者</a:t>
            </a:r>
            <a:r>
              <a:t>/</a:t>
            </a:r>
            <a:r>
              <a:t>舉手</a:t>
            </a:r>
          </a:p>
        </p:txBody>
      </p:sp>
      <p:sp>
        <p:nvSpPr>
          <p:cNvPr id="648" name="矩形 110"/>
          <p:cNvSpPr txBox="1"/>
          <p:nvPr/>
        </p:nvSpPr>
        <p:spPr>
          <a:xfrm>
            <a:off x="5726870" y="3958726"/>
            <a:ext cx="4597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聊天</a:t>
            </a:r>
          </a:p>
        </p:txBody>
      </p:sp>
      <p:sp>
        <p:nvSpPr>
          <p:cNvPr id="649" name="矩形 111"/>
          <p:cNvSpPr txBox="1"/>
          <p:nvPr/>
        </p:nvSpPr>
        <p:spPr>
          <a:xfrm>
            <a:off x="1579918" y="4633454"/>
            <a:ext cx="8153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解除靜音</a:t>
            </a:r>
          </a:p>
        </p:txBody>
      </p:sp>
      <p:sp>
        <p:nvSpPr>
          <p:cNvPr id="650" name="流程圖: 程序 112"/>
          <p:cNvSpPr/>
          <p:nvPr/>
        </p:nvSpPr>
        <p:spPr>
          <a:xfrm>
            <a:off x="1285852" y="4266624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封底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堂標題頁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大標題文字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120000"/>
              </a:lnSpc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21" name="內文層級一…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2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3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" name="文字方塊 3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0" name="群組 12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8" name="群組 13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" name="文字方塊 13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66" name="群組 14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6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63" name="文字方塊 13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6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4" name="群組 15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7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7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6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71" name="文字方塊 1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7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8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7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6" name="群組 48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8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85" name="文字方塊 5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95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8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9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9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93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03" name="群組 66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0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9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9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0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0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11" name="群組 74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0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0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0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8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1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20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_無ic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31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3" name="文字方塊 7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42" name="群組 7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34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5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3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3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0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0" name="群組 8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43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8" name="文字方塊 8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8" name="群組 9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5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55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57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6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6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63" name="文字方塊 10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65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7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文字方塊 41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77" name="群組 42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69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0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7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7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75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85" name="群組 5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78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8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8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83" name="文字方塊 5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93" name="群組 59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9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8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8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0" name="文字方塊 6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92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01" name="群組 67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9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9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9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8" name="文字方塊 7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00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02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1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1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1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1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2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3" name="文字方塊 8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32" name="群組 9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24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5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2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2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0" name="文字方塊 9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0" name="群組 99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33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8" name="文字方塊 10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8" name="群組 10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4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4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45" name="文字方塊 11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47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56" name="群組 11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5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53" name="文字方塊 11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55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57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6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5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6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6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65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75" name="群組 5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6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7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73" name="文字方塊 5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83" name="群組 6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8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7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7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0" name="文字方塊 6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8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1" name="群組 6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8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8" name="文字方塊 7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9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9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0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0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0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0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1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0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11" name="圖片版面配置區 10"/>
          <p:cNvSpPr/>
          <p:nvPr>
            <p:ph type="pic" sz="quarter" idx="14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12" name="圖片版面配置區 13"/>
          <p:cNvSpPr/>
          <p:nvPr>
            <p:ph type="pic" sz="quarter" idx="15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文層級一…"/>
          <p:cNvSpPr txBox="1"/>
          <p:nvPr>
            <p:ph type="body" idx="1"/>
          </p:nvPr>
        </p:nvSpPr>
        <p:spPr>
          <a:xfrm>
            <a:off x="457200" y="1071552"/>
            <a:ext cx="8229600" cy="3737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" name="幻燈片編號"/>
          <p:cNvSpPr txBox="1"/>
          <p:nvPr>
            <p:ph type="sldNum" sz="quarter" idx="2"/>
          </p:nvPr>
        </p:nvSpPr>
        <p:spPr>
          <a:xfrm>
            <a:off x="8747907" y="4841390"/>
            <a:ext cx="245404" cy="2269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 fontScale="100000" lnSpcReduction="0"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b="0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大標題文字"/>
          <p:cNvSpPr txBox="1"/>
          <p:nvPr>
            <p:ph type="title"/>
          </p:nvPr>
        </p:nvSpPr>
        <p:spPr>
          <a:xfrm>
            <a:off x="457200" y="285733"/>
            <a:ext cx="8229600" cy="707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61950" marR="0" indent="-36195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729191" marR="0" indent="-338666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◈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998537" marR="0" indent="-277812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90000"/>
        <a:buFontTx/>
        <a:buChar char="●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1313089" marR="0" indent="-312964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80000"/>
        <a:buFontTx/>
        <a:buChar char="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1564821" marR="0" indent="-326571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25146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29718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34290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38862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標題 3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swift </a:t>
            </a:r>
            <a:r>
              <a:t>: 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繼承</a:t>
            </a:r>
          </a:p>
        </p:txBody>
      </p:sp>
      <p:sp>
        <p:nvSpPr>
          <p:cNvPr id="668" name="副標題 2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defTabSz="877823">
              <a:lnSpc>
                <a:spcPct val="108000"/>
              </a:lnSpc>
              <a:defRPr sz="2304"/>
            </a:lvl1pPr>
          </a:lstStyle>
          <a:p>
            <a:pPr/>
            <a:r>
              <a:t>iOS行動程式基礎開發上架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1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本堂教學重點</a:t>
            </a:r>
          </a:p>
        </p:txBody>
      </p:sp>
      <p:sp>
        <p:nvSpPr>
          <p:cNvPr id="673" name="投影片編號版面配置區 2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74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75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76" name="內容版面配置區 5"/>
          <p:cNvSpPr txBox="1"/>
          <p:nvPr/>
        </p:nvSpPr>
        <p:spPr>
          <a:xfrm>
            <a:off x="3246101" y="1368451"/>
            <a:ext cx="2841714" cy="1987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定義基礎類別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子類別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覆寫</a:t>
            </a:r>
          </a:p>
          <a:p>
            <a:pPr lvl="2" marL="862263" indent="-100263">
              <a:lnSpc>
                <a:spcPct val="70000"/>
              </a:lnSpc>
              <a:buSzPct val="100000"/>
              <a:buChar char="•"/>
              <a:defRPr b="0" sz="900"/>
            </a:pPr>
            <a:r>
              <a:t>覆寫方法</a:t>
            </a:r>
          </a:p>
          <a:p>
            <a:pPr lvl="2" marL="862263" indent="-100263">
              <a:lnSpc>
                <a:spcPct val="70000"/>
              </a:lnSpc>
              <a:buSzPct val="100000"/>
              <a:buChar char="•"/>
              <a:defRPr b="0" sz="900"/>
            </a:pPr>
            <a:r>
              <a:t>覆寫屬性的Getter和Setter</a:t>
            </a:r>
          </a:p>
          <a:p>
            <a:pPr lvl="2" marL="862263" indent="-100263">
              <a:lnSpc>
                <a:spcPct val="70000"/>
              </a:lnSpc>
              <a:buSzPct val="100000"/>
              <a:buChar char="•"/>
              <a:defRPr b="0" sz="900"/>
            </a:pPr>
            <a:r>
              <a:t>覆寫屬性存值觀測者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預防覆寫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1.定義基礎類別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1.定義基礎類別</a:t>
            </a:r>
          </a:p>
        </p:txBody>
      </p:sp>
      <p:sp>
        <p:nvSpPr>
          <p:cNvPr id="681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82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83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84" name="class Vehicle {…"/>
          <p:cNvSpPr txBox="1"/>
          <p:nvPr/>
        </p:nvSpPr>
        <p:spPr>
          <a:xfrm>
            <a:off x="589736" y="1101687"/>
            <a:ext cx="5146771" cy="2020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Vehicle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currentSpeed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0.0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description</a:t>
            </a:r>
            <a:r>
              <a:rPr>
                <a:solidFill>
                  <a:srgbClr val="333333"/>
                </a:solidFill>
              </a:rPr>
              <a:t>: </a:t>
            </a:r>
            <a:r>
              <a:t>String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t>"traveling at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currentSpeed</a:t>
            </a:r>
            <a:r>
              <a:rPr>
                <a:solidFill>
                  <a:srgbClr val="333333"/>
                </a:solidFill>
              </a:rPr>
              <a:t>)</a:t>
            </a:r>
            <a:r>
              <a:t> miles per hour"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makeNoise</a:t>
            </a:r>
            <a:r>
              <a:rPr>
                <a:solidFill>
                  <a:srgbClr val="333333"/>
                </a:solidFill>
              </a:rPr>
              <a:t>()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t>// do nothing - an arbitrary vehicle doesn't necessarily make a noise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  <p:sp>
        <p:nvSpPr>
          <p:cNvPr id="685" name="print(&quot;Vehicle: \(someVehicle.description)&quot;)…"/>
          <p:cNvSpPr txBox="1"/>
          <p:nvPr/>
        </p:nvSpPr>
        <p:spPr>
          <a:xfrm>
            <a:off x="583971" y="3180648"/>
            <a:ext cx="3301135" cy="509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C41A16"/>
                </a:solidFill>
              </a:rPr>
              <a:t>"Vehicle: </a:t>
            </a:r>
            <a:r>
              <a:rPr>
                <a:solidFill>
                  <a:srgbClr val="333333"/>
                </a:solidFill>
              </a:rPr>
              <a:t>\(</a:t>
            </a:r>
            <a:r>
              <a:t>someVehicle</a:t>
            </a:r>
            <a:r>
              <a:rPr>
                <a:solidFill>
                  <a:srgbClr val="333333"/>
                </a:solidFill>
              </a:rPr>
              <a:t>.</a:t>
            </a:r>
            <a:r>
              <a:t>description</a:t>
            </a:r>
            <a:r>
              <a:rPr>
                <a:solidFill>
                  <a:srgbClr val="333333"/>
                </a:solidFill>
              </a:rPr>
              <a:t>)</a:t>
            </a:r>
            <a:r>
              <a:rPr>
                <a:solidFill>
                  <a:srgbClr val="C41A16"/>
                </a:solidFill>
              </a:rP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Vehicle: traveling at 0.0 miles per hour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2.子類別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2.子類別</a:t>
            </a:r>
          </a:p>
        </p:txBody>
      </p:sp>
      <p:sp>
        <p:nvSpPr>
          <p:cNvPr id="688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89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90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91" name="class SomeSubclass: SomeSuperclass {…"/>
          <p:cNvSpPr txBox="1"/>
          <p:nvPr/>
        </p:nvSpPr>
        <p:spPr>
          <a:xfrm>
            <a:off x="908067" y="1012496"/>
            <a:ext cx="3139888" cy="725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88950" indent="-349250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SomeSubclass</a:t>
            </a:r>
            <a:r>
              <a:rPr>
                <a:solidFill>
                  <a:srgbClr val="333333"/>
                </a:solidFill>
              </a:rPr>
              <a:t>: </a:t>
            </a:r>
            <a:r>
              <a:t>SomeSuperclass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88950" indent="-349250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// subclass definition goes here</a:t>
            </a:r>
            <a:endParaRPr>
              <a:solidFill>
                <a:srgbClr val="333333"/>
              </a:solidFill>
            </a:endParaRPr>
          </a:p>
          <a:p>
            <a:pPr marL="488950" indent="-349250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  <p:sp>
        <p:nvSpPr>
          <p:cNvPr id="692" name="class Bicycle: Vehicle {…"/>
          <p:cNvSpPr txBox="1"/>
          <p:nvPr/>
        </p:nvSpPr>
        <p:spPr>
          <a:xfrm>
            <a:off x="904586" y="1856790"/>
            <a:ext cx="2165459" cy="725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Bicycle</a:t>
            </a:r>
            <a:r>
              <a:rPr>
                <a:solidFill>
                  <a:srgbClr val="333333"/>
                </a:solidFill>
              </a:rPr>
              <a:t>: </a:t>
            </a:r>
            <a:r>
              <a:t>Vehicle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hasBasket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AA0D91"/>
                </a:solidFill>
              </a:rPr>
              <a:t>false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  <p:sp>
        <p:nvSpPr>
          <p:cNvPr id="693" name="let bicycle = Bicycle()…"/>
          <p:cNvSpPr txBox="1"/>
          <p:nvPr/>
        </p:nvSpPr>
        <p:spPr>
          <a:xfrm>
            <a:off x="912328" y="2726656"/>
            <a:ext cx="2149975" cy="509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bicycle</a:t>
            </a:r>
            <a:r>
              <a:rPr>
                <a:solidFill>
                  <a:srgbClr val="333333"/>
                </a:solidFill>
              </a:rPr>
              <a:t> = </a:t>
            </a:r>
            <a:r>
              <a:t>Bicycle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bicycle</a:t>
            </a:r>
            <a:r>
              <a:rPr>
                <a:solidFill>
                  <a:srgbClr val="333333"/>
                </a:solidFill>
              </a:rPr>
              <a:t>.</a:t>
            </a:r>
            <a:r>
              <a:t>hasBasket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AA0D91"/>
                </a:solidFill>
              </a:rPr>
              <a:t>true</a:t>
            </a:r>
          </a:p>
        </p:txBody>
      </p:sp>
      <p:sp>
        <p:nvSpPr>
          <p:cNvPr id="694" name="bicycle.currentSpeed = 15.0…"/>
          <p:cNvSpPr txBox="1"/>
          <p:nvPr/>
        </p:nvSpPr>
        <p:spPr>
          <a:xfrm>
            <a:off x="884777" y="3463000"/>
            <a:ext cx="3186469" cy="725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bicycle</a:t>
            </a:r>
            <a:r>
              <a:rPr>
                <a:solidFill>
                  <a:srgbClr val="333333"/>
                </a:solidFill>
              </a:rPr>
              <a:t>.</a:t>
            </a:r>
            <a:r>
              <a:t>currentSpeed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15.0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C41A16"/>
                </a:solidFill>
              </a:rPr>
              <a:t>"Bicycle: </a:t>
            </a:r>
            <a:r>
              <a:rPr>
                <a:solidFill>
                  <a:srgbClr val="333333"/>
                </a:solidFill>
              </a:rPr>
              <a:t>\(</a:t>
            </a:r>
            <a:r>
              <a:t>bicycle</a:t>
            </a:r>
            <a:r>
              <a:rPr>
                <a:solidFill>
                  <a:srgbClr val="333333"/>
                </a:solidFill>
              </a:rPr>
              <a:t>.</a:t>
            </a:r>
            <a:r>
              <a:t>description</a:t>
            </a:r>
            <a:r>
              <a:rPr>
                <a:solidFill>
                  <a:srgbClr val="333333"/>
                </a:solidFill>
              </a:rPr>
              <a:t>)</a:t>
            </a:r>
            <a:r>
              <a:rPr>
                <a:solidFill>
                  <a:srgbClr val="C41A16"/>
                </a:solidFill>
              </a:rP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Bicycle: traveling at 15.0 miles per hour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2.子類別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2.子類別</a:t>
            </a:r>
          </a:p>
        </p:txBody>
      </p:sp>
      <p:sp>
        <p:nvSpPr>
          <p:cNvPr id="697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98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99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00" name="class Tandem: Bicycle {…"/>
          <p:cNvSpPr txBox="1"/>
          <p:nvPr/>
        </p:nvSpPr>
        <p:spPr>
          <a:xfrm>
            <a:off x="908067" y="1012496"/>
            <a:ext cx="3112595" cy="725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Tandem</a:t>
            </a:r>
            <a:r>
              <a:rPr>
                <a:solidFill>
                  <a:srgbClr val="333333"/>
                </a:solidFill>
              </a:rPr>
              <a:t>: </a:t>
            </a:r>
            <a:r>
              <a:t>Bicycle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currentNumberOfPassengers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0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  <p:sp>
        <p:nvSpPr>
          <p:cNvPr id="701" name="let tandem = Tandem()…"/>
          <p:cNvSpPr txBox="1"/>
          <p:nvPr/>
        </p:nvSpPr>
        <p:spPr>
          <a:xfrm>
            <a:off x="908067" y="1874367"/>
            <a:ext cx="3277261" cy="158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tandem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3F6E74"/>
                </a:solidFill>
              </a:rPr>
              <a:t>Tandem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tandem</a:t>
            </a:r>
            <a:r>
              <a:rPr>
                <a:solidFill>
                  <a:srgbClr val="333333"/>
                </a:solidFill>
              </a:rPr>
              <a:t>.</a:t>
            </a:r>
            <a:r>
              <a:t>hasBasket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AA0D91"/>
                </a:solidFill>
              </a:rPr>
              <a:t>true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tandem</a:t>
            </a:r>
            <a:r>
              <a:rPr>
                <a:solidFill>
                  <a:srgbClr val="333333"/>
                </a:solidFill>
              </a:rPr>
              <a:t>.</a:t>
            </a:r>
            <a:r>
              <a:t>currentNumberOfPassengers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2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tandem</a:t>
            </a:r>
            <a:r>
              <a:rPr>
                <a:solidFill>
                  <a:srgbClr val="333333"/>
                </a:solidFill>
              </a:rPr>
              <a:t>.</a:t>
            </a:r>
            <a:r>
              <a:t>currentSpeed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22.0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C41A16"/>
                </a:solidFill>
              </a:rPr>
              <a:t>"Tandem: </a:t>
            </a:r>
            <a:r>
              <a:rPr>
                <a:solidFill>
                  <a:srgbClr val="333333"/>
                </a:solidFill>
              </a:rPr>
              <a:t>\(</a:t>
            </a:r>
            <a:r>
              <a:t>tandem</a:t>
            </a:r>
            <a:r>
              <a:rPr>
                <a:solidFill>
                  <a:srgbClr val="333333"/>
                </a:solidFill>
              </a:rPr>
              <a:t>.</a:t>
            </a:r>
            <a:r>
              <a:t>description</a:t>
            </a:r>
            <a:r>
              <a:rPr>
                <a:solidFill>
                  <a:srgbClr val="333333"/>
                </a:solidFill>
              </a:rPr>
              <a:t>)</a:t>
            </a:r>
            <a:r>
              <a:rPr>
                <a:solidFill>
                  <a:srgbClr val="C41A16"/>
                </a:solidFill>
              </a:rP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Tandem: traveling at 22.0 miles per hour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3.覆寫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3.覆寫</a:t>
            </a:r>
          </a:p>
        </p:txBody>
      </p:sp>
      <p:sp>
        <p:nvSpPr>
          <p:cNvPr id="704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05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06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07" name="class Train: Vehicle {…"/>
          <p:cNvSpPr txBox="1"/>
          <p:nvPr/>
        </p:nvSpPr>
        <p:spPr>
          <a:xfrm>
            <a:off x="912328" y="1322611"/>
            <a:ext cx="2549634" cy="1157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Train</a:t>
            </a:r>
            <a:r>
              <a:rPr>
                <a:solidFill>
                  <a:srgbClr val="333333"/>
                </a:solidFill>
              </a:rPr>
              <a:t>: </a:t>
            </a:r>
            <a:r>
              <a:t>Vehicle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override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makeNoise</a:t>
            </a:r>
            <a:r>
              <a:rPr>
                <a:solidFill>
                  <a:srgbClr val="333333"/>
                </a:solidFill>
              </a:rPr>
              <a:t>()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t>(</a:t>
            </a:r>
            <a:r>
              <a:rPr>
                <a:solidFill>
                  <a:srgbClr val="C41A16"/>
                </a:solidFill>
              </a:rPr>
              <a:t>"Choo Choo"</a:t>
            </a:r>
            <a:r>
              <a:t>)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  <p:sp>
        <p:nvSpPr>
          <p:cNvPr id="708" name="覆寫方法"/>
          <p:cNvSpPr txBox="1"/>
          <p:nvPr/>
        </p:nvSpPr>
        <p:spPr>
          <a:xfrm>
            <a:off x="1082502" y="858430"/>
            <a:ext cx="86614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indent="0">
              <a:lnSpc>
                <a:spcPct val="70000"/>
              </a:lnSpc>
              <a:defRPr sz="1500"/>
            </a:pPr>
            <a:r>
              <a:t>覆寫方法</a:t>
            </a:r>
          </a:p>
        </p:txBody>
      </p:sp>
      <p:sp>
        <p:nvSpPr>
          <p:cNvPr id="709" name="let train = Train()…"/>
          <p:cNvSpPr txBox="1"/>
          <p:nvPr/>
        </p:nvSpPr>
        <p:spPr>
          <a:xfrm>
            <a:off x="908067" y="2644107"/>
            <a:ext cx="1950179" cy="725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train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3F6E74"/>
                </a:solidFill>
              </a:rPr>
              <a:t>Train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train</a:t>
            </a:r>
            <a:r>
              <a:rPr>
                <a:solidFill>
                  <a:srgbClr val="333333"/>
                </a:solidFill>
              </a:rPr>
              <a:t>.</a:t>
            </a:r>
            <a:r>
              <a:t>makeNoise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"Choo Choo"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3.覆寫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3.覆寫</a:t>
            </a:r>
          </a:p>
        </p:txBody>
      </p:sp>
      <p:sp>
        <p:nvSpPr>
          <p:cNvPr id="712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13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14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15" name="class Car: Vehicle {…"/>
          <p:cNvSpPr txBox="1"/>
          <p:nvPr/>
        </p:nvSpPr>
        <p:spPr>
          <a:xfrm>
            <a:off x="912328" y="1322611"/>
            <a:ext cx="3615733" cy="158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Car</a:t>
            </a:r>
            <a:r>
              <a:rPr>
                <a:solidFill>
                  <a:srgbClr val="333333"/>
                </a:solidFill>
              </a:rPr>
              <a:t>: </a:t>
            </a:r>
            <a:r>
              <a:t>Vehicle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gear</a:t>
            </a:r>
            <a:r>
              <a:t> = </a:t>
            </a:r>
            <a:r>
              <a:rPr>
                <a:solidFill>
                  <a:srgbClr val="1C00CF"/>
                </a:solidFill>
              </a:rPr>
              <a:t>1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override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description</a:t>
            </a:r>
            <a:r>
              <a:rPr>
                <a:solidFill>
                  <a:srgbClr val="333333"/>
                </a:solidFill>
              </a:rPr>
              <a:t>: </a:t>
            </a:r>
            <a:r>
              <a:t>String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AA0D91"/>
                </a:solidFill>
              </a:rPr>
              <a:t>super</a:t>
            </a:r>
            <a:r>
              <a:t>.</a:t>
            </a:r>
            <a:r>
              <a:rPr>
                <a:solidFill>
                  <a:srgbClr val="3F6E74"/>
                </a:solidFill>
              </a:rPr>
              <a:t>description</a:t>
            </a:r>
            <a:r>
              <a:t> + </a:t>
            </a:r>
            <a:r>
              <a:rPr>
                <a:solidFill>
                  <a:srgbClr val="C41A16"/>
                </a:solidFill>
              </a:rPr>
              <a:t>" in gear </a:t>
            </a:r>
            <a:r>
              <a:t>\(</a:t>
            </a:r>
            <a:r>
              <a:rPr>
                <a:solidFill>
                  <a:srgbClr val="3F6E74"/>
                </a:solidFill>
              </a:rPr>
              <a:t>gear</a:t>
            </a:r>
            <a:r>
              <a:t>)</a:t>
            </a:r>
            <a:r>
              <a:rPr>
                <a:solidFill>
                  <a:srgbClr val="C41A16"/>
                </a:solidFill>
              </a:rPr>
              <a:t>"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  <p:sp>
        <p:nvSpPr>
          <p:cNvPr id="716" name="覆寫屬性的Getter和Setter"/>
          <p:cNvSpPr txBox="1"/>
          <p:nvPr/>
        </p:nvSpPr>
        <p:spPr>
          <a:xfrm>
            <a:off x="1082502" y="858430"/>
            <a:ext cx="234819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indent="0">
              <a:lnSpc>
                <a:spcPct val="70000"/>
              </a:lnSpc>
              <a:defRPr sz="1500"/>
            </a:pPr>
            <a:r>
              <a:t>覆寫屬性的Getter和Setter</a:t>
            </a:r>
          </a:p>
        </p:txBody>
      </p:sp>
      <p:sp>
        <p:nvSpPr>
          <p:cNvPr id="717" name="let car = Car()…"/>
          <p:cNvSpPr txBox="1"/>
          <p:nvPr/>
        </p:nvSpPr>
        <p:spPr>
          <a:xfrm>
            <a:off x="925016" y="3076570"/>
            <a:ext cx="3590358" cy="1373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car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3F6E74"/>
                </a:solidFill>
              </a:rPr>
              <a:t>Car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car</a:t>
            </a:r>
            <a:r>
              <a:rPr>
                <a:solidFill>
                  <a:srgbClr val="333333"/>
                </a:solidFill>
              </a:rPr>
              <a:t>.</a:t>
            </a:r>
            <a:r>
              <a:t>currentSpeed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25.0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car</a:t>
            </a:r>
            <a:r>
              <a:rPr>
                <a:solidFill>
                  <a:srgbClr val="333333"/>
                </a:solidFill>
              </a:rPr>
              <a:t>.</a:t>
            </a:r>
            <a:r>
              <a:t>gear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3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C41A16"/>
                </a:solidFill>
              </a:rPr>
              <a:t>"Car: </a:t>
            </a:r>
            <a:r>
              <a:rPr>
                <a:solidFill>
                  <a:srgbClr val="333333"/>
                </a:solidFill>
              </a:rPr>
              <a:t>\(</a:t>
            </a:r>
            <a:r>
              <a:t>car</a:t>
            </a:r>
            <a:r>
              <a:rPr>
                <a:solidFill>
                  <a:srgbClr val="333333"/>
                </a:solidFill>
              </a:rPr>
              <a:t>.</a:t>
            </a:r>
            <a:r>
              <a:t>description</a:t>
            </a:r>
            <a:r>
              <a:rPr>
                <a:solidFill>
                  <a:srgbClr val="333333"/>
                </a:solidFill>
              </a:rPr>
              <a:t>)</a:t>
            </a:r>
            <a:r>
              <a:rPr>
                <a:solidFill>
                  <a:srgbClr val="C41A16"/>
                </a:solidFill>
              </a:rP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Car: traveling at 25.0 miles per hour in gear 3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3.覆寫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3.覆寫</a:t>
            </a:r>
          </a:p>
        </p:txBody>
      </p:sp>
      <p:sp>
        <p:nvSpPr>
          <p:cNvPr id="720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21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22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23" name="class AutomaticCar: Car {…"/>
          <p:cNvSpPr txBox="1"/>
          <p:nvPr/>
        </p:nvSpPr>
        <p:spPr>
          <a:xfrm>
            <a:off x="912328" y="1322611"/>
            <a:ext cx="3287629" cy="1805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t>AutomaticCar</a:t>
            </a:r>
            <a:r>
              <a:rPr>
                <a:solidFill>
                  <a:srgbClr val="333333"/>
                </a:solidFill>
              </a:rPr>
              <a:t>: </a:t>
            </a:r>
            <a:r>
              <a:t>Car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override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currentSpeed</a:t>
            </a:r>
            <a:r>
              <a:rPr>
                <a:solidFill>
                  <a:srgbClr val="333333"/>
                </a:solidFill>
              </a:rPr>
              <a:t>: </a:t>
            </a:r>
            <a:r>
              <a:t>Double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didSet</a:t>
            </a:r>
            <a:r>
              <a:t> {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</a:t>
            </a:r>
            <a:r>
              <a:rPr>
                <a:solidFill>
                  <a:srgbClr val="3F6E74"/>
                </a:solidFill>
              </a:rPr>
              <a:t>gear</a:t>
            </a:r>
            <a:r>
              <a:t> = </a:t>
            </a:r>
            <a:r>
              <a:rPr>
                <a:solidFill>
                  <a:srgbClr val="3F6E74"/>
                </a:solidFill>
              </a:rPr>
              <a:t>Int</a:t>
            </a:r>
            <a:r>
              <a:t>(</a:t>
            </a:r>
            <a:r>
              <a:rPr>
                <a:solidFill>
                  <a:srgbClr val="3F6E74"/>
                </a:solidFill>
              </a:rPr>
              <a:t>currentSpeed</a:t>
            </a:r>
            <a:r>
              <a:t> / </a:t>
            </a:r>
            <a:r>
              <a:rPr>
                <a:solidFill>
                  <a:srgbClr val="1C00CF"/>
                </a:solidFill>
              </a:rPr>
              <a:t>10.0</a:t>
            </a:r>
            <a:r>
              <a:t>) + </a:t>
            </a:r>
            <a:r>
              <a:rPr>
                <a:solidFill>
                  <a:srgbClr val="1C00CF"/>
                </a:solidFill>
              </a:rPr>
              <a:t>1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  <p:sp>
        <p:nvSpPr>
          <p:cNvPr id="724" name="覆寫屬性存值觀測者"/>
          <p:cNvSpPr txBox="1"/>
          <p:nvPr/>
        </p:nvSpPr>
        <p:spPr>
          <a:xfrm>
            <a:off x="1082502" y="858430"/>
            <a:ext cx="181864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indent="0">
              <a:lnSpc>
                <a:spcPct val="70000"/>
              </a:lnSpc>
              <a:defRPr sz="1500"/>
            </a:pPr>
            <a:r>
              <a:t>覆寫屬性存值觀測者</a:t>
            </a:r>
          </a:p>
        </p:txBody>
      </p:sp>
      <p:sp>
        <p:nvSpPr>
          <p:cNvPr id="725" name="let automatic = AutomaticCar()…"/>
          <p:cNvSpPr txBox="1"/>
          <p:nvPr/>
        </p:nvSpPr>
        <p:spPr>
          <a:xfrm>
            <a:off x="942155" y="3233717"/>
            <a:ext cx="4164983" cy="941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automatic</a:t>
            </a:r>
            <a:r>
              <a:rPr>
                <a:solidFill>
                  <a:srgbClr val="333333"/>
                </a:solidFill>
              </a:rPr>
              <a:t> = </a:t>
            </a:r>
            <a:r>
              <a:t>AutomaticCar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automatic</a:t>
            </a:r>
            <a:r>
              <a:rPr>
                <a:solidFill>
                  <a:srgbClr val="333333"/>
                </a:solidFill>
              </a:rPr>
              <a:t>.</a:t>
            </a:r>
            <a:r>
              <a:t>currentSpeed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35.0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"AutomaticCar: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automatic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description</a:t>
            </a:r>
            <a:r>
              <a:rPr>
                <a:solidFill>
                  <a:srgbClr val="333333"/>
                </a:solidFill>
              </a:rPr>
              <a:t>)</a:t>
            </a:r>
            <a: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AutomaticCar: traveling at 35.0 miles per hour in gear 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4.預防覆寫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4.預防覆寫</a:t>
            </a:r>
          </a:p>
        </p:txBody>
      </p:sp>
      <p:sp>
        <p:nvSpPr>
          <p:cNvPr id="728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29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30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31" name="final var, final func, final class func, final subscript"/>
          <p:cNvSpPr txBox="1"/>
          <p:nvPr/>
        </p:nvSpPr>
        <p:spPr>
          <a:xfrm>
            <a:off x="1086763" y="1190784"/>
            <a:ext cx="4542692" cy="392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2500"/>
              </a:lnSpc>
              <a:spcBef>
                <a:spcPts val="0"/>
              </a:spcBef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final var</a:t>
            </a:r>
            <a:r>
              <a:rPr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rPr>
              <a:t>, </a:t>
            </a:r>
            <a:r>
              <a:t>final func</a:t>
            </a:r>
            <a:r>
              <a:rPr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rPr>
              <a:t>, </a:t>
            </a:r>
            <a:r>
              <a:t>final class func</a:t>
            </a:r>
            <a:r>
              <a:rPr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rPr>
              <a:t>, </a:t>
            </a:r>
            <a:r>
              <a:t>final subscript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292929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