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可nil實體串接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5.透過可nil串接存取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5.透過可nil串接存取Subscript</a:t>
            </a:r>
          </a:p>
        </p:txBody>
      </p:sp>
      <p:sp>
        <p:nvSpPr>
          <p:cNvPr id="73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9" name="var testScores = [&quot;Dave&quot;: [86, 82, 84], &quot;Bev&quot;: [79, 94, 81]]…"/>
          <p:cNvSpPr txBox="1"/>
          <p:nvPr/>
        </p:nvSpPr>
        <p:spPr>
          <a:xfrm>
            <a:off x="635102" y="1538317"/>
            <a:ext cx="5349773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testScores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"Dave"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86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84</a:t>
            </a:r>
            <a:r>
              <a:rPr>
                <a:solidFill>
                  <a:srgbClr val="333333"/>
                </a:solidFill>
              </a:rPr>
              <a:t>], </a:t>
            </a:r>
            <a:r>
              <a:rPr>
                <a:solidFill>
                  <a:srgbClr val="C41A16"/>
                </a:solidFill>
              </a:rPr>
              <a:t>"Bev"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79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94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81</a:t>
            </a:r>
            <a:r>
              <a:rPr>
                <a:solidFill>
                  <a:srgbClr val="333333"/>
                </a:solidFill>
              </a:rPr>
              <a:t>]]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"Dave"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91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"Bev"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"Brian"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72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"Dave" array is now [91, 82, 84] and the "Bev" array is now [80, 94, 81]</a:t>
            </a:r>
          </a:p>
        </p:txBody>
      </p:sp>
      <p:sp>
        <p:nvSpPr>
          <p:cNvPr id="740" name="可nil類型存取Subscript"/>
          <p:cNvSpPr txBox="1"/>
          <p:nvPr/>
        </p:nvSpPr>
        <p:spPr>
          <a:xfrm>
            <a:off x="762931" y="1129266"/>
            <a:ext cx="202052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/>
            <a:r>
              <a:t>可nil類型存取Subscript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6.多層串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6.多層串接</a:t>
            </a:r>
          </a:p>
        </p:txBody>
      </p:sp>
      <p:sp>
        <p:nvSpPr>
          <p:cNvPr id="743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6" name="if let johnsStreet = john.residence?.address?.street {…"/>
          <p:cNvSpPr txBox="1"/>
          <p:nvPr/>
        </p:nvSpPr>
        <p:spPr>
          <a:xfrm>
            <a:off x="635102" y="1184658"/>
            <a:ext cx="3905161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street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johnsStreet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"Unable to retrieve the address."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47" name="let johnsAddress = Address()…"/>
          <p:cNvSpPr txBox="1"/>
          <p:nvPr/>
        </p:nvSpPr>
        <p:spPr>
          <a:xfrm>
            <a:off x="4606308" y="1180398"/>
            <a:ext cx="3905161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johnsAddress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"The Larches"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johnsAddress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"Laurel Street"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johnsAddress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street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johnsStreet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"John's street name is Laurel Street."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7.多層串接呼叫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7.多層串接呼叫方法</a:t>
            </a:r>
          </a:p>
        </p:txBody>
      </p:sp>
      <p:sp>
        <p:nvSpPr>
          <p:cNvPr id="7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3" name="if let buildingIdentifier = john.residence?.address?.buildingIdentifier() {…"/>
          <p:cNvSpPr txBox="1"/>
          <p:nvPr/>
        </p:nvSpPr>
        <p:spPr>
          <a:xfrm>
            <a:off x="635102" y="1184658"/>
            <a:ext cx="4976922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buildingIdentifier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"John's building identifier is The Larches."</a:t>
            </a:r>
          </a:p>
        </p:txBody>
      </p:sp>
      <p:sp>
        <p:nvSpPr>
          <p:cNvPr id="754" name="if let beginsWithThe =…"/>
          <p:cNvSpPr txBox="1"/>
          <p:nvPr/>
        </p:nvSpPr>
        <p:spPr>
          <a:xfrm>
            <a:off x="639363" y="2407551"/>
            <a:ext cx="4792338" cy="223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beginsWithThe</a:t>
            </a:r>
            <a:r>
              <a:rPr>
                <a:solidFill>
                  <a:srgbClr val="333333"/>
                </a:solidFill>
              </a:rPr>
              <a:t> =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()?.</a:t>
            </a:r>
            <a:r>
              <a:t>hasPrefix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"The"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beginsWithThe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begins with \"The\"."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does not begin with \"The\"."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"John's building identifier begins with "The"."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可nil串接替代強制打開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定義可實現nil串接的類別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透過可nil串接存取屬性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透過可nil串接呼叫方法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透過可nil串接存取Subscript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可nil類型存取Subscript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多層串接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多層串接呼叫方法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可nil串接替代強制打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1.可nil串接替代強制打開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class Person {…"/>
          <p:cNvSpPr txBox="1"/>
          <p:nvPr/>
        </p:nvSpPr>
        <p:spPr>
          <a:xfrm>
            <a:off x="640867" y="1105948"/>
            <a:ext cx="2479989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: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6" name="let john = Person()"/>
          <p:cNvSpPr txBox="1"/>
          <p:nvPr/>
        </p:nvSpPr>
        <p:spPr>
          <a:xfrm>
            <a:off x="639363" y="2835721"/>
            <a:ext cx="1777260" cy="29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  <p:sp>
        <p:nvSpPr>
          <p:cNvPr id="687" name="let roomCount = john.residence!.numberOfRooms…"/>
          <p:cNvSpPr txBox="1"/>
          <p:nvPr/>
        </p:nvSpPr>
        <p:spPr>
          <a:xfrm>
            <a:off x="643624" y="3170100"/>
            <a:ext cx="3757275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!.</a:t>
            </a:r>
            <a:r>
              <a:t>numberOfRooms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this triggers a runtime error</a:t>
            </a:r>
          </a:p>
        </p:txBody>
      </p:sp>
      <p:sp>
        <p:nvSpPr>
          <p:cNvPr id="688" name="if let roomCount = john.residence?.numberOfRooms {…"/>
          <p:cNvSpPr txBox="1"/>
          <p:nvPr/>
        </p:nvSpPr>
        <p:spPr>
          <a:xfrm>
            <a:off x="4695788" y="1213898"/>
            <a:ext cx="4018531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"Unable to retrieve the number of rooms."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1.可nil串接替代強制打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1.可nil串接替代強制打開</a:t>
            </a:r>
          </a:p>
        </p:txBody>
      </p:sp>
      <p:sp>
        <p:nvSpPr>
          <p:cNvPr id="69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john.residence = Residence()"/>
          <p:cNvSpPr txBox="1"/>
          <p:nvPr/>
        </p:nvSpPr>
        <p:spPr>
          <a:xfrm>
            <a:off x="772957" y="1127252"/>
            <a:ext cx="1925152" cy="29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  <p:sp>
        <p:nvSpPr>
          <p:cNvPr id="695" name="if let roomCount = john.residence?.numberOfRooms {…"/>
          <p:cNvSpPr txBox="1"/>
          <p:nvPr/>
        </p:nvSpPr>
        <p:spPr>
          <a:xfrm>
            <a:off x="622320" y="1572125"/>
            <a:ext cx="4018530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"John's residence has 1 room(s)."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2.定義可實現nil串接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2.定義可實現nil串接的類別</a:t>
            </a:r>
          </a:p>
        </p:txBody>
      </p:sp>
      <p:sp>
        <p:nvSpPr>
          <p:cNvPr id="69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1" name="class Person {…"/>
          <p:cNvSpPr txBox="1"/>
          <p:nvPr/>
        </p:nvSpPr>
        <p:spPr>
          <a:xfrm>
            <a:off x="647885" y="1129266"/>
            <a:ext cx="2479989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: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2" name="class Residence {…"/>
          <p:cNvSpPr txBox="1"/>
          <p:nvPr/>
        </p:nvSpPr>
        <p:spPr>
          <a:xfrm>
            <a:off x="3413242" y="1055535"/>
            <a:ext cx="4154683" cy="396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Room</a:t>
            </a:r>
            <a:r>
              <a:t>]()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t>]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t>] = </a:t>
            </a:r>
            <a:r>
              <a:rPr>
                <a:solidFill>
                  <a:srgbClr val="3F6E74"/>
                </a:solidFill>
              </a:rPr>
              <a:t>newValue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number of rooms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numberOfRooms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address</a:t>
            </a:r>
            <a:r>
              <a:t>: </a:t>
            </a:r>
            <a:r>
              <a:t>Address</a:t>
            </a:r>
            <a:r>
              <a:t>?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2.定義可實現nil串接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2.定義可實現nil串接的類別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8" name="class Room {…"/>
          <p:cNvSpPr txBox="1"/>
          <p:nvPr/>
        </p:nvSpPr>
        <p:spPr>
          <a:xfrm>
            <a:off x="647885" y="1129266"/>
            <a:ext cx="3213687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Room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9" name="class Address {…"/>
          <p:cNvSpPr txBox="1"/>
          <p:nvPr/>
        </p:nvSpPr>
        <p:spPr>
          <a:xfrm>
            <a:off x="4286737" y="1038491"/>
            <a:ext cx="4592064" cy="331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Address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t>: </a:t>
            </a:r>
            <a:r>
              <a:t>String</a:t>
            </a:r>
            <a:r>
              <a:t>?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?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buildingNumber</a:t>
            </a:r>
            <a:r>
              <a:t>)</a:t>
            </a:r>
            <a:r>
              <a:rPr>
                <a:solidFill>
                  <a:srgbClr val="C41A16"/>
                </a:solidFill>
              </a:rPr>
              <a:t>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buildingName</a:t>
            </a:r>
            <a:r>
              <a:t>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buildingName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3.透過可nil串接存取屬性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3.透過可nil串接存取屬性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let john = Person()…"/>
          <p:cNvSpPr txBox="1"/>
          <p:nvPr/>
        </p:nvSpPr>
        <p:spPr>
          <a:xfrm>
            <a:off x="647885" y="1129266"/>
            <a:ext cx="4018530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"Unable to retrieve the number of rooms."</a:t>
            </a:r>
          </a:p>
        </p:txBody>
      </p:sp>
      <p:sp>
        <p:nvSpPr>
          <p:cNvPr id="716" name="let someAddress = Address()…"/>
          <p:cNvSpPr txBox="1"/>
          <p:nvPr/>
        </p:nvSpPr>
        <p:spPr>
          <a:xfrm>
            <a:off x="643624" y="2938828"/>
            <a:ext cx="3167370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"29"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"Acacia Road"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someAddress</a:t>
            </a:r>
          </a:p>
        </p:txBody>
      </p:sp>
      <p:sp>
        <p:nvSpPr>
          <p:cNvPr id="717" name="func createAddress() -&gt; Address {…"/>
          <p:cNvSpPr txBox="1"/>
          <p:nvPr/>
        </p:nvSpPr>
        <p:spPr>
          <a:xfrm>
            <a:off x="5343453" y="1132131"/>
            <a:ext cx="3345883" cy="245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createAddress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"Function was called."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"29"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"Acacia Road"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createAddress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4.透過可nil串接呼叫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4.透過可nil串接呼叫方法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func printNumberOfRooms() {…"/>
          <p:cNvSpPr txBox="1"/>
          <p:nvPr/>
        </p:nvSpPr>
        <p:spPr>
          <a:xfrm>
            <a:off x="664929" y="1125005"/>
            <a:ext cx="3999431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number of rooms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numberOfRooms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24" name="if john.residence?.printNumberOfRooms() != nil {…"/>
          <p:cNvSpPr txBox="1"/>
          <p:nvPr/>
        </p:nvSpPr>
        <p:spPr>
          <a:xfrm>
            <a:off x="664929" y="2067463"/>
            <a:ext cx="4271668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possible to print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not possible to print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"It was not possible to print the number of rooms."</a:t>
            </a:r>
          </a:p>
        </p:txBody>
      </p:sp>
      <p:sp>
        <p:nvSpPr>
          <p:cNvPr id="725" name="if (john.residence?.address = someAddress) != nil {…"/>
          <p:cNvSpPr txBox="1"/>
          <p:nvPr/>
        </p:nvSpPr>
        <p:spPr>
          <a:xfrm>
            <a:off x="660668" y="3563880"/>
            <a:ext cx="3831150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(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)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possible to set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not possible to set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"It was not possible to set the address."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5.透過可nil串接存取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5.透過可nil串接存取Subscript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if let firstRoomName = john.residence?[0].name {…"/>
          <p:cNvSpPr txBox="1"/>
          <p:nvPr/>
        </p:nvSpPr>
        <p:spPr>
          <a:xfrm>
            <a:off x="664929" y="1125005"/>
            <a:ext cx="3859390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firstRoomName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first room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firstRoomName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first room name."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"Unable to retrieve the first room name."</a:t>
            </a:r>
          </a:p>
        </p:txBody>
      </p:sp>
      <p:sp>
        <p:nvSpPr>
          <p:cNvPr id="732" name="let johnsHouse = Residence()…"/>
          <p:cNvSpPr txBox="1"/>
          <p:nvPr/>
        </p:nvSpPr>
        <p:spPr>
          <a:xfrm>
            <a:off x="4734137" y="1125598"/>
            <a:ext cx="4201886" cy="245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johnsHouse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johnsHouse</a:t>
            </a:r>
            <a:r>
              <a:rPr>
                <a:solidFill>
                  <a:srgbClr val="333333"/>
                </a:solidFill>
              </a:rPr>
              <a:t>.</a:t>
            </a:r>
            <a:r>
              <a:t>rooms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"Living Room"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johnsHouse</a:t>
            </a:r>
            <a:r>
              <a:rPr>
                <a:solidFill>
                  <a:srgbClr val="333333"/>
                </a:solidFill>
              </a:rPr>
              <a:t>.</a:t>
            </a:r>
            <a:r>
              <a:t>rooms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"Kitchen"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johnsHouse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firstRoomName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first room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firstRoomName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first room name."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first room name is Living Room."</a:t>
            </a:r>
          </a:p>
        </p:txBody>
      </p:sp>
      <p:sp>
        <p:nvSpPr>
          <p:cNvPr id="733" name="john.residence?[0] = Room(name: &quot;Bathroom&quot;)"/>
          <p:cNvSpPr txBox="1"/>
          <p:nvPr/>
        </p:nvSpPr>
        <p:spPr>
          <a:xfrm>
            <a:off x="664929" y="2424867"/>
            <a:ext cx="3530399" cy="29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"Bathroom"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