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1pPr>
    <a:lvl2pPr marL="0" marR="0" indent="457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2pPr>
    <a:lvl3pPr marL="0" marR="0" indent="914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3pPr>
    <a:lvl4pPr marL="0" marR="0" indent="1371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4pPr>
    <a:lvl5pPr marL="0" marR="0" indent="18288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5pPr>
    <a:lvl6pPr marL="0" marR="0" indent="22860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6pPr>
    <a:lvl7pPr marL="0" marR="0" indent="2743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7pPr>
    <a:lvl8pPr marL="0" marR="0" indent="3200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8pPr>
    <a:lvl9pPr marL="0" marR="0" indent="3657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DCF"/>
          </a:solidFill>
        </a:fill>
      </a:tcStyle>
    </a:wholeTbl>
    <a:band2H>
      <a:tcTxStyle b="def" i="def"/>
      <a:tcStyle>
        <a:tcBdr/>
        <a:fill>
          <a:solidFill>
            <a:srgbClr val="E9EF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CDD5"/>
          </a:solidFill>
        </a:fill>
      </a:tcStyle>
    </a:wholeTbl>
    <a:band2H>
      <a:tcTxStyle b="def" i="def"/>
      <a:tcStyle>
        <a:tcBdr/>
        <a:fill>
          <a:solidFill>
            <a:srgbClr val="F1E8EB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E5E8"/>
          </a:solidFill>
        </a:fill>
      </a:tcStyle>
    </a:wholeTbl>
    <a:band2H>
      <a:tcTxStyle b="def" i="def"/>
      <a:tcStyle>
        <a:tcBdr/>
        <a:fill>
          <a:solidFill>
            <a:srgbClr val="E7F2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65" name="Shape 66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0" name="Shape 6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使用目的：正式進入各堂講課前的區段標題，主要讓學員知道今天是第幾堂課。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編修方式：灰色字是「課程名稱」，黑色字是第幾堂與堂名（堂名必須與課程大綱中的同步）。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9" name="Shape 6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標題投影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xfrm>
            <a:off x="733425" y="1905000"/>
            <a:ext cx="7677150" cy="1571625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 anchor="ctr"/>
          <a:lstStyle>
            <a:lvl1pPr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/>
          </p:nvPr>
        </p:nvSpPr>
        <p:spPr>
          <a:xfrm>
            <a:off x="1371600" y="3467100"/>
            <a:ext cx="6400800" cy="60007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2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2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2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2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3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2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31" name="文字方塊 54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40" name="群組 55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3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3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38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48" name="群組 7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4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4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4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46" name="文字方塊 8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56" name="群組 9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5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53" name="文字方塊 10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5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64" name="群組 10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6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61" name="文字方塊 10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6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6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文字方塊 6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75" name="群組 67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67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8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74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73" name="文字方塊 7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83" name="群組 7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76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8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8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7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1" name="文字方塊 8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91" name="群組 8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89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8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0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99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9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9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9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96" name="文字方塊 10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8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00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0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9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10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9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28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0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1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27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2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2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26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36" name="群組 5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29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3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3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34" name="文字方塊 6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44" name="群組 6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42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4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1" name="文字方塊 6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43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52" name="群組 7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5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4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9" name="文字方塊 7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51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53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454" name="文字方塊 40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63" name="群組 41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55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6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62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1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1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64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7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6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6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9" name="文字方塊 6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9" name="群組 8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77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7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7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76" name="文字方塊 8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78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87" name="群組 8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8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8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8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4" name="文字方塊 9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86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88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6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97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5" name="文字方塊 43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14" name="群組 44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06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7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13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1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0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0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12" name="文字方塊 4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22" name="群組 53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5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2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1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1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0" name="文字方塊 5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30" name="群組 6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28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2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7" name="文字方塊 6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29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38" name="群組 6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3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3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3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35" name="文字方塊 7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37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39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540" name="文字方塊 3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49" name="群組 4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41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2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48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4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4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47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57" name="群組 6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50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5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55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65" name="群組 8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63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6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2" name="文字方塊 8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64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73" name="群組 8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7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6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6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70" name="文字方塊 9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72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74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上課須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2" name="圓角矩形 80"/>
          <p:cNvSpPr/>
          <p:nvPr/>
        </p:nvSpPr>
        <p:spPr>
          <a:xfrm>
            <a:off x="1328715" y="1357303"/>
            <a:ext cx="6572296" cy="3071835"/>
          </a:xfrm>
          <a:prstGeom prst="roundRect">
            <a:avLst>
              <a:gd name="adj" fmla="val 2667"/>
            </a:avLst>
          </a:prstGeom>
          <a:solidFill>
            <a:srgbClr val="E6E6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3" name="Freeform 7"/>
          <p:cNvSpPr/>
          <p:nvPr/>
        </p:nvSpPr>
        <p:spPr>
          <a:xfrm>
            <a:off x="1328715" y="857237"/>
            <a:ext cx="6572295" cy="554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73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5605"/>
                </a:lnTo>
                <a:cubicBezTo>
                  <a:pt x="0" y="2509"/>
                  <a:pt x="212" y="0"/>
                  <a:pt x="473" y="0"/>
                </a:cubicBez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4" name="矩形 83"/>
          <p:cNvSpPr txBox="1"/>
          <p:nvPr/>
        </p:nvSpPr>
        <p:spPr>
          <a:xfrm>
            <a:off x="2844051" y="903602"/>
            <a:ext cx="3541624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同學，歡迎你參加本課程 </a:t>
            </a:r>
          </a:p>
        </p:txBody>
      </p:sp>
      <p:sp>
        <p:nvSpPr>
          <p:cNvPr id="585" name="Text Box 15"/>
          <p:cNvSpPr txBox="1"/>
          <p:nvPr/>
        </p:nvSpPr>
        <p:spPr>
          <a:xfrm>
            <a:off x="1685905" y="2598867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隨時準備好，老師</a:t>
            </a:r>
            <a:r>
              <a:rPr>
                <a:solidFill>
                  <a:srgbClr val="BE651D"/>
                </a:solidFill>
              </a:rPr>
              <a:t>會呼叫你的名字進行互動</a:t>
            </a:r>
            <a:r>
              <a:t>，鼓勵用麥克風提問。</a:t>
            </a:r>
          </a:p>
        </p:txBody>
      </p:sp>
      <p:sp>
        <p:nvSpPr>
          <p:cNvPr id="586" name="Text Box 13"/>
          <p:cNvSpPr txBox="1"/>
          <p:nvPr/>
        </p:nvSpPr>
        <p:spPr>
          <a:xfrm>
            <a:off x="1685905" y="1552568"/>
            <a:ext cx="491317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請</a:t>
            </a:r>
            <a:r>
              <a:rPr>
                <a:solidFill>
                  <a:srgbClr val="BE651D"/>
                </a:solidFill>
              </a:rPr>
              <a:t>關閉你的</a:t>
            </a:r>
            <a:r>
              <a:rPr>
                <a:solidFill>
                  <a:srgbClr val="BE651D"/>
                </a:solidFill>
              </a:rPr>
              <a:t>FB </a:t>
            </a:r>
            <a:r>
              <a:rPr>
                <a:solidFill>
                  <a:srgbClr val="BE651D"/>
                </a:solidFill>
              </a:rPr>
              <a:t>、</a:t>
            </a:r>
            <a:r>
              <a:rPr>
                <a:solidFill>
                  <a:srgbClr val="BE651D"/>
                </a:solidFill>
              </a:rPr>
              <a:t>Line</a:t>
            </a:r>
            <a:r>
              <a:rPr>
                <a:solidFill>
                  <a:srgbClr val="BE651D"/>
                </a:solidFill>
              </a:rPr>
              <a:t>等溝通工具</a:t>
            </a:r>
            <a:r>
              <a:t>，以免影響你上課。</a:t>
            </a:r>
          </a:p>
        </p:txBody>
      </p:sp>
      <p:sp>
        <p:nvSpPr>
          <p:cNvPr id="587" name="Text Box 15"/>
          <p:cNvSpPr txBox="1"/>
          <p:nvPr/>
        </p:nvSpPr>
        <p:spPr>
          <a:xfrm>
            <a:off x="1685905" y="3891386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BE651D"/>
                </a:solidFill>
              </a:defRPr>
            </a:pPr>
            <a:r>
              <a:t>軟體安裝</a:t>
            </a:r>
            <a:r>
              <a:rPr>
                <a:solidFill>
                  <a:srgbClr val="595959"/>
                </a:solidFill>
              </a:rPr>
              <a:t>請在上課前安裝完成，未完成的同學，請盡快進行安裝。</a:t>
            </a:r>
          </a:p>
        </p:txBody>
      </p:sp>
      <p:sp>
        <p:nvSpPr>
          <p:cNvPr id="588" name="Text Box 13"/>
          <p:cNvSpPr txBox="1"/>
          <p:nvPr/>
        </p:nvSpPr>
        <p:spPr>
          <a:xfrm>
            <a:off x="1685905" y="3122017"/>
            <a:ext cx="5929355" cy="70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如果有緊急事情，你必需離開線上教室，請用</a:t>
            </a:r>
            <a:r>
              <a:rPr>
                <a:solidFill>
                  <a:srgbClr val="BE651D"/>
                </a:solidFill>
              </a:rPr>
              <a:t>聊天室私訊</a:t>
            </a:r>
            <a:r>
              <a:t>給老師，以免老師癡癡呼喚你的名字。</a:t>
            </a:r>
          </a:p>
        </p:txBody>
      </p:sp>
      <p:sp>
        <p:nvSpPr>
          <p:cNvPr id="589" name="Freeform 5"/>
          <p:cNvSpPr/>
          <p:nvPr/>
        </p:nvSpPr>
        <p:spPr>
          <a:xfrm>
            <a:off x="1454300" y="16218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0" name="Freeform 5"/>
          <p:cNvSpPr/>
          <p:nvPr/>
        </p:nvSpPr>
        <p:spPr>
          <a:xfrm>
            <a:off x="1454300" y="26681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1" name="Freeform 5"/>
          <p:cNvSpPr/>
          <p:nvPr/>
        </p:nvSpPr>
        <p:spPr>
          <a:xfrm>
            <a:off x="1454300" y="331439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2" name="Freeform 5"/>
          <p:cNvSpPr/>
          <p:nvPr/>
        </p:nvSpPr>
        <p:spPr>
          <a:xfrm>
            <a:off x="1454300" y="3960652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3" name="矩形 102"/>
          <p:cNvSpPr/>
          <p:nvPr/>
        </p:nvSpPr>
        <p:spPr>
          <a:xfrm flipH="1">
            <a:off x="1757342" y="250022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4" name="矩形 103"/>
          <p:cNvSpPr/>
          <p:nvPr/>
        </p:nvSpPr>
        <p:spPr>
          <a:xfrm flipH="1">
            <a:off x="1757342" y="30233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5" name="矩形 104"/>
          <p:cNvSpPr/>
          <p:nvPr/>
        </p:nvSpPr>
        <p:spPr>
          <a:xfrm flipH="1">
            <a:off x="1757342" y="379274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6" name="矩形 105"/>
          <p:cNvSpPr/>
          <p:nvPr/>
        </p:nvSpPr>
        <p:spPr>
          <a:xfrm flipH="1">
            <a:off x="1799013" y="19770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7" name="Text Box 13"/>
          <p:cNvSpPr txBox="1"/>
          <p:nvPr/>
        </p:nvSpPr>
        <p:spPr>
          <a:xfrm>
            <a:off x="1693670" y="2075718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考量頻寬、雜音，請預設</a:t>
            </a:r>
            <a:r>
              <a:rPr>
                <a:solidFill>
                  <a:srgbClr val="BE651D"/>
                </a:solidFill>
              </a:rPr>
              <a:t>關閉攝影機、麥克風</a:t>
            </a:r>
            <a:r>
              <a:t>，若有需要再打開。</a:t>
            </a:r>
          </a:p>
        </p:txBody>
      </p:sp>
      <p:sp>
        <p:nvSpPr>
          <p:cNvPr id="598" name="Freeform 5"/>
          <p:cNvSpPr/>
          <p:nvPr/>
        </p:nvSpPr>
        <p:spPr>
          <a:xfrm>
            <a:off x="1462065" y="214498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課程檔案下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720" y="928675"/>
            <a:ext cx="8643967" cy="3645360"/>
          </a:xfrm>
          <a:prstGeom prst="rect">
            <a:avLst/>
          </a:prstGeom>
          <a:ln w="12700">
            <a:miter lim="400000"/>
          </a:ln>
        </p:spPr>
      </p:pic>
      <p:sp>
        <p:nvSpPr>
          <p:cNvPr id="60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07" name="流程圖: 程序 83"/>
          <p:cNvSpPr/>
          <p:nvPr/>
        </p:nvSpPr>
        <p:spPr>
          <a:xfrm>
            <a:off x="5237824" y="2987670"/>
            <a:ext cx="825219" cy="142878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10" name="語音泡泡: 矩形 6"/>
          <p:cNvGrpSpPr/>
          <p:nvPr/>
        </p:nvGrpSpPr>
        <p:grpSpPr>
          <a:xfrm>
            <a:off x="5863035" y="2403473"/>
            <a:ext cx="1569662" cy="549142"/>
            <a:chOff x="0" y="19804"/>
            <a:chExt cx="1569661" cy="549140"/>
          </a:xfrm>
        </p:grpSpPr>
        <p:sp>
          <p:nvSpPr>
            <p:cNvPr id="608" name="形狀"/>
            <p:cNvSpPr/>
            <p:nvPr/>
          </p:nvSpPr>
          <p:spPr>
            <a:xfrm>
              <a:off x="0" y="19804"/>
              <a:ext cx="1569662" cy="549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4527"/>
                  </a:lnTo>
                  <a:lnTo>
                    <a:pt x="9000" y="14527"/>
                  </a:lnTo>
                  <a:lnTo>
                    <a:pt x="1685" y="21600"/>
                  </a:lnTo>
                  <a:lnTo>
                    <a:pt x="3600" y="14527"/>
                  </a:lnTo>
                  <a:lnTo>
                    <a:pt x="0" y="14527"/>
                  </a:lnTo>
                  <a:lnTo>
                    <a:pt x="0" y="8474"/>
                  </a:lnTo>
                  <a:close/>
                </a:path>
              </a:pathLst>
            </a:custGeom>
            <a:solidFill>
              <a:schemeClr val="accent5"/>
            </a:solidFill>
            <a:ln w="25400" cap="flat">
              <a:solidFill>
                <a:srgbClr val="BE651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09" name="課程檔案下載"/>
            <p:cNvSpPr txBox="1"/>
            <p:nvPr/>
          </p:nvSpPr>
          <p:spPr>
            <a:xfrm>
              <a:off x="199360" y="31750"/>
              <a:ext cx="1170941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課程檔案下載</a:t>
              </a:r>
            </a:p>
          </p:txBody>
        </p:sp>
      </p:grpSp>
      <p:sp>
        <p:nvSpPr>
          <p:cNvPr id="611" name="文字方塊 91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/>
            </a:lvl1pPr>
          </a:lstStyle>
          <a:p>
            <a:pPr/>
            <a:r>
              <a:t>課程檔案下載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OOM 學員操作說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9" name="文字方塊 80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200"/>
            </a:pPr>
            <a:r>
              <a:t>ZOOM </a:t>
            </a:r>
            <a:r>
              <a:t>學員操作說明</a:t>
            </a:r>
          </a:p>
        </p:txBody>
      </p:sp>
      <p:pic>
        <p:nvPicPr>
          <p:cNvPr id="620" name="圖片 81" descr="圖片 8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4638" y="857237"/>
            <a:ext cx="6688102" cy="3763045"/>
          </a:xfrm>
          <a:prstGeom prst="rect">
            <a:avLst/>
          </a:prstGeom>
          <a:ln w="12700">
            <a:miter lim="400000"/>
          </a:ln>
        </p:spPr>
      </p:pic>
      <p:sp>
        <p:nvSpPr>
          <p:cNvPr id="621" name="矩形 83"/>
          <p:cNvSpPr txBox="1"/>
          <p:nvPr/>
        </p:nvSpPr>
        <p:spPr>
          <a:xfrm>
            <a:off x="5727186" y="1282008"/>
            <a:ext cx="2501638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查看選項</a:t>
            </a:r>
            <a:r>
              <a:t>/</a:t>
            </a:r>
            <a:r>
              <a:t>共同註記</a:t>
            </a:r>
            <a:r>
              <a:t>/</a:t>
            </a:r>
            <a:r>
              <a:t>筆</a:t>
            </a:r>
            <a:r>
              <a:rPr b="0" sz="1100">
                <a:solidFill>
                  <a:srgbClr val="808080"/>
                </a:solidFill>
              </a:rPr>
              <a:t>（連連看）</a:t>
            </a:r>
          </a:p>
        </p:txBody>
      </p:sp>
      <p:sp>
        <p:nvSpPr>
          <p:cNvPr id="622" name="流程圖: 程序 88"/>
          <p:cNvSpPr/>
          <p:nvPr/>
        </p:nvSpPr>
        <p:spPr>
          <a:xfrm>
            <a:off x="4698974" y="1306196"/>
            <a:ext cx="785819" cy="190249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3" name="流程圖: 程序 89"/>
          <p:cNvSpPr/>
          <p:nvPr/>
        </p:nvSpPr>
        <p:spPr>
          <a:xfrm>
            <a:off x="3747168" y="1758342"/>
            <a:ext cx="378200" cy="357192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4" name="流程圖: 程序 91"/>
          <p:cNvSpPr/>
          <p:nvPr/>
        </p:nvSpPr>
        <p:spPr>
          <a:xfrm>
            <a:off x="5392344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27" name="橢圓 97"/>
          <p:cNvGrpSpPr/>
          <p:nvPr/>
        </p:nvGrpSpPr>
        <p:grpSpPr>
          <a:xfrm>
            <a:off x="5484791" y="3965090"/>
            <a:ext cx="297405" cy="297405"/>
            <a:chOff x="0" y="0"/>
            <a:chExt cx="297403" cy="297403"/>
          </a:xfrm>
        </p:grpSpPr>
        <p:sp>
          <p:nvSpPr>
            <p:cNvPr id="625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6" name="1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630" name="橢圓 98"/>
          <p:cNvGrpSpPr/>
          <p:nvPr/>
        </p:nvGrpSpPr>
        <p:grpSpPr>
          <a:xfrm>
            <a:off x="4947649" y="3095941"/>
            <a:ext cx="297405" cy="297405"/>
            <a:chOff x="0" y="0"/>
            <a:chExt cx="297403" cy="297403"/>
          </a:xfrm>
        </p:grpSpPr>
        <p:sp>
          <p:nvSpPr>
            <p:cNvPr id="628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9" name="2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633" name="橢圓 99"/>
          <p:cNvGrpSpPr/>
          <p:nvPr/>
        </p:nvGrpSpPr>
        <p:grpSpPr>
          <a:xfrm>
            <a:off x="4238542" y="4643844"/>
            <a:ext cx="297405" cy="297405"/>
            <a:chOff x="0" y="0"/>
            <a:chExt cx="297403" cy="297403"/>
          </a:xfrm>
        </p:grpSpPr>
        <p:sp>
          <p:nvSpPr>
            <p:cNvPr id="631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2" name="3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636" name="橢圓 100"/>
          <p:cNvGrpSpPr/>
          <p:nvPr/>
        </p:nvGrpSpPr>
        <p:grpSpPr>
          <a:xfrm>
            <a:off x="1333558" y="4643844"/>
            <a:ext cx="297405" cy="297405"/>
            <a:chOff x="0" y="0"/>
            <a:chExt cx="297403" cy="297403"/>
          </a:xfrm>
        </p:grpSpPr>
        <p:sp>
          <p:nvSpPr>
            <p:cNvPr id="634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5" name="4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639" name="橢圓 101"/>
          <p:cNvGrpSpPr/>
          <p:nvPr/>
        </p:nvGrpSpPr>
        <p:grpSpPr>
          <a:xfrm>
            <a:off x="5499548" y="1268721"/>
            <a:ext cx="297405" cy="297405"/>
            <a:chOff x="0" y="0"/>
            <a:chExt cx="297403" cy="297403"/>
          </a:xfrm>
        </p:grpSpPr>
        <p:sp>
          <p:nvSpPr>
            <p:cNvPr id="637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8" name="5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640" name="流程圖: 程序 102"/>
          <p:cNvSpPr/>
          <p:nvPr/>
        </p:nvSpPr>
        <p:spPr>
          <a:xfrm>
            <a:off x="3673131" y="3798241"/>
            <a:ext cx="617854" cy="214315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1" name="矩形 103"/>
          <p:cNvSpPr txBox="1"/>
          <p:nvPr/>
        </p:nvSpPr>
        <p:spPr>
          <a:xfrm>
            <a:off x="5199040" y="3083860"/>
            <a:ext cx="3143273" cy="970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共享螢幕</a:t>
            </a:r>
            <a:r>
              <a:rPr b="0" sz="1100">
                <a:solidFill>
                  <a:srgbClr val="808080"/>
                </a:solidFill>
              </a:rPr>
              <a:t>（指導演練；點評作品）</a:t>
            </a:r>
            <a:endParaRPr sz="1100">
              <a:solidFill>
                <a:srgbClr val="808080"/>
              </a:solidFill>
            </a:endParaRP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老師須先停止共享螢幕</a:t>
            </a: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才能請學生共享螢幕</a:t>
            </a:r>
          </a:p>
        </p:txBody>
      </p:sp>
      <p:cxnSp>
        <p:nvCxnSpPr>
          <p:cNvPr id="642" name="圖案 104"/>
          <p:cNvCxnSpPr>
            <a:stCxn id="622" idx="0"/>
            <a:endCxn id="623" idx="0"/>
          </p:cNvCxnSpPr>
          <p:nvPr/>
        </p:nvCxnSpPr>
        <p:spPr>
          <a:xfrm flipH="1">
            <a:off x="3937000" y="1397000"/>
            <a:ext cx="1155700" cy="546100"/>
          </a:xfrm>
          <a:prstGeom prst="bentConnector2">
            <a:avLst/>
          </a:prstGeom>
          <a:ln w="19050">
            <a:solidFill>
              <a:srgbClr val="F57B17"/>
            </a:solidFill>
            <a:tailEnd type="triangle"/>
          </a:ln>
        </p:spPr>
      </p:cxnSp>
      <p:cxnSp>
        <p:nvCxnSpPr>
          <p:cNvPr id="643" name="圖案 28"/>
          <p:cNvCxnSpPr>
            <a:stCxn id="646" idx="0"/>
            <a:endCxn id="640" idx="0"/>
          </p:cNvCxnSpPr>
          <p:nvPr/>
        </p:nvCxnSpPr>
        <p:spPr>
          <a:xfrm flipH="1" flipV="1">
            <a:off x="3987800" y="3911600"/>
            <a:ext cx="558800" cy="533400"/>
          </a:xfrm>
          <a:prstGeom prst="bentConnector5">
            <a:avLst>
              <a:gd name="adj1" fmla="val 90909"/>
              <a:gd name="adj2" fmla="val 57142"/>
              <a:gd name="adj3" fmla="val -2272"/>
            </a:avLst>
          </a:prstGeom>
          <a:ln w="19050">
            <a:solidFill>
              <a:srgbClr val="F57B17"/>
            </a:solidFill>
            <a:tailEnd type="triangle"/>
          </a:ln>
        </p:spPr>
      </p:cxnSp>
      <p:sp>
        <p:nvSpPr>
          <p:cNvPr id="656" name="直線接點 106"/>
          <p:cNvSpPr/>
          <p:nvPr/>
        </p:nvSpPr>
        <p:spPr>
          <a:xfrm>
            <a:off x="5096352" y="3393494"/>
            <a:ext cx="1" cy="868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F57B17"/>
            </a:solidFill>
          </a:ln>
        </p:spPr>
        <p:txBody>
          <a:bodyPr/>
          <a:lstStyle/>
          <a:p>
            <a:pPr/>
          </a:p>
        </p:txBody>
      </p:sp>
      <p:sp>
        <p:nvSpPr>
          <p:cNvPr id="645" name="流程圖: 程序 107"/>
          <p:cNvSpPr/>
          <p:nvPr/>
        </p:nvSpPr>
        <p:spPr>
          <a:xfrm>
            <a:off x="4841849" y="4275168"/>
            <a:ext cx="509008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6" name="流程圖: 程序 108"/>
          <p:cNvSpPr/>
          <p:nvPr/>
        </p:nvSpPr>
        <p:spPr>
          <a:xfrm>
            <a:off x="4310967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7" name="矩形 109"/>
          <p:cNvSpPr txBox="1"/>
          <p:nvPr/>
        </p:nvSpPr>
        <p:spPr>
          <a:xfrm>
            <a:off x="4463822" y="4633454"/>
            <a:ext cx="10425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與會者</a:t>
            </a:r>
            <a:r>
              <a:t>/</a:t>
            </a:r>
            <a:r>
              <a:t>舉手</a:t>
            </a:r>
          </a:p>
        </p:txBody>
      </p:sp>
      <p:sp>
        <p:nvSpPr>
          <p:cNvPr id="648" name="矩形 110"/>
          <p:cNvSpPr txBox="1"/>
          <p:nvPr/>
        </p:nvSpPr>
        <p:spPr>
          <a:xfrm>
            <a:off x="5726870" y="3958726"/>
            <a:ext cx="4597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聊天</a:t>
            </a:r>
          </a:p>
        </p:txBody>
      </p:sp>
      <p:sp>
        <p:nvSpPr>
          <p:cNvPr id="649" name="矩形 111"/>
          <p:cNvSpPr txBox="1"/>
          <p:nvPr/>
        </p:nvSpPr>
        <p:spPr>
          <a:xfrm>
            <a:off x="1579918" y="4633454"/>
            <a:ext cx="8153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解除靜音</a:t>
            </a:r>
          </a:p>
        </p:txBody>
      </p:sp>
      <p:sp>
        <p:nvSpPr>
          <p:cNvPr id="650" name="流程圖: 程序 112"/>
          <p:cNvSpPr/>
          <p:nvPr/>
        </p:nvSpPr>
        <p:spPr>
          <a:xfrm>
            <a:off x="1285852" y="4266624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封底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堂標題頁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大標題文字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120000"/>
              </a:lnSpc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21" name="內文層級一…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2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3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" name="文字方塊 3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0" name="群組 12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8" name="群組 13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" name="文字方塊 13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66" name="群組 14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6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63" name="文字方塊 13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6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4" name="群組 15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7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7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6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71" name="文字方塊 1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7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8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7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6" name="群組 48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8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85" name="文字方塊 5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95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8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9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9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93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03" name="群組 66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0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9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9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0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0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11" name="群組 74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0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0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0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8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1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20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_無ic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31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3" name="文字方塊 7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42" name="群組 7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34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5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3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3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0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0" name="群組 8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43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8" name="文字方塊 8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8" name="群組 9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5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55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57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6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6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63" name="文字方塊 10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65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7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文字方塊 41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77" name="群組 42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69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0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7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7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75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85" name="群組 5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78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8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8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83" name="文字方塊 5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93" name="群組 59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9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8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8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0" name="文字方塊 6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92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01" name="群組 67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9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9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9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8" name="文字方塊 7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00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02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1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1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1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1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2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3" name="文字方塊 8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32" name="群組 9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24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5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2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2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0" name="文字方塊 9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0" name="群組 99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33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8" name="文字方塊 10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8" name="群組 10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4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4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45" name="文字方塊 11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47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56" name="群組 11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5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53" name="文字方塊 11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55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57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6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5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6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6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65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75" name="群組 5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6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7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73" name="文字方塊 5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83" name="群組 6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8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7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7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0" name="文字方塊 6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8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1" name="群組 6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8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8" name="文字方塊 7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9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9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0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0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0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0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1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0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11" name="圖片版面配置區 10"/>
          <p:cNvSpPr/>
          <p:nvPr>
            <p:ph type="pic" sz="quarter" idx="14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12" name="圖片版面配置區 13"/>
          <p:cNvSpPr/>
          <p:nvPr>
            <p:ph type="pic" sz="quarter" idx="15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文層級一…"/>
          <p:cNvSpPr txBox="1"/>
          <p:nvPr>
            <p:ph type="body" idx="1"/>
          </p:nvPr>
        </p:nvSpPr>
        <p:spPr>
          <a:xfrm>
            <a:off x="457200" y="1071552"/>
            <a:ext cx="8229600" cy="3737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" name="幻燈片編號"/>
          <p:cNvSpPr txBox="1"/>
          <p:nvPr>
            <p:ph type="sldNum" sz="quarter" idx="2"/>
          </p:nvPr>
        </p:nvSpPr>
        <p:spPr>
          <a:xfrm>
            <a:off x="8747907" y="4841390"/>
            <a:ext cx="245404" cy="2269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 fontScale="100000" lnSpcReduction="0"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b="0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大標題文字"/>
          <p:cNvSpPr txBox="1"/>
          <p:nvPr>
            <p:ph type="title"/>
          </p:nvPr>
        </p:nvSpPr>
        <p:spPr>
          <a:xfrm>
            <a:off x="457200" y="285733"/>
            <a:ext cx="8229600" cy="707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61950" marR="0" indent="-36195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729191" marR="0" indent="-338666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◈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998537" marR="0" indent="-277812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90000"/>
        <a:buFontTx/>
        <a:buChar char="●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1313089" marR="0" indent="-312964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80000"/>
        <a:buFontTx/>
        <a:buChar char="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1564821" marR="0" indent="-326571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25146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29718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34290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38862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標題 3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swift </a:t>
            </a:r>
            <a:r>
              <a:t>: 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錯誤處理</a:t>
            </a:r>
          </a:p>
        </p:txBody>
      </p:sp>
      <p:sp>
        <p:nvSpPr>
          <p:cNvPr id="668" name="副標題 2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defTabSz="877823">
              <a:lnSpc>
                <a:spcPct val="108000"/>
              </a:lnSpc>
              <a:defRPr sz="2304"/>
            </a:lvl1pPr>
          </a:lstStyle>
          <a:p>
            <a:pPr/>
            <a:r>
              <a:t>iOS行動程式基礎開發上架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2.描述和丟出錯誤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2.描述和丟出錯誤</a:t>
            </a:r>
          </a:p>
        </p:txBody>
      </p:sp>
      <p:sp>
        <p:nvSpPr>
          <p:cNvPr id="73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34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35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36" name="關閉錯誤向上傳遞"/>
          <p:cNvSpPr txBox="1"/>
          <p:nvPr/>
        </p:nvSpPr>
        <p:spPr>
          <a:xfrm>
            <a:off x="745887" y="1086657"/>
            <a:ext cx="162814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indent="0">
              <a:defRPr sz="1500"/>
            </a:pPr>
            <a:r>
              <a:t>關閉錯誤向上傳遞</a:t>
            </a:r>
          </a:p>
        </p:txBody>
      </p:sp>
      <p:sp>
        <p:nvSpPr>
          <p:cNvPr id="737" name="let photo = try! loadImage(atPath: &quot;./Resources/John Appleseed.jpg&quot;)"/>
          <p:cNvSpPr txBox="1"/>
          <p:nvPr/>
        </p:nvSpPr>
        <p:spPr>
          <a:xfrm>
            <a:off x="758670" y="1495442"/>
            <a:ext cx="6353732" cy="70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2500"/>
              </a:lnSpc>
              <a:spcBef>
                <a:spcPts val="0"/>
              </a:spcBef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photo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AA0D91"/>
                </a:solidFill>
              </a:rPr>
              <a:t>try</a:t>
            </a:r>
            <a:r>
              <a:rPr>
                <a:solidFill>
                  <a:srgbClr val="333333"/>
                </a:solidFill>
              </a:rPr>
              <a:t>! </a:t>
            </a:r>
            <a:r>
              <a:rPr>
                <a:solidFill>
                  <a:srgbClr val="3F6E74"/>
                </a:solidFill>
              </a:rPr>
              <a:t>loadImage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3F6E74"/>
                </a:solidFill>
              </a:rPr>
              <a:t>atPath</a:t>
            </a:r>
            <a:r>
              <a:rPr>
                <a:solidFill>
                  <a:srgbClr val="333333"/>
                </a:solidFill>
              </a:rPr>
              <a:t>: </a:t>
            </a:r>
            <a:r>
              <a:t>"./Resources/John Appleseed.jpg"</a:t>
            </a:r>
            <a:r>
              <a:rPr>
                <a:solidFill>
                  <a:srgbClr val="333333"/>
                </a:solidFill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3.指定function最後處理的動作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3.指定function最後處理的動作</a:t>
            </a:r>
          </a:p>
        </p:txBody>
      </p:sp>
      <p:sp>
        <p:nvSpPr>
          <p:cNvPr id="740" name="幻燈片編號"/>
          <p:cNvSpPr txBox="1"/>
          <p:nvPr>
            <p:ph type="sldNum" sz="quarter" idx="2"/>
          </p:nvPr>
        </p:nvSpPr>
        <p:spPr>
          <a:xfrm>
            <a:off x="8752620" y="4841390"/>
            <a:ext cx="235978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41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42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43" name="func processFile(filename: String) throws {…"/>
          <p:cNvSpPr txBox="1"/>
          <p:nvPr/>
        </p:nvSpPr>
        <p:spPr>
          <a:xfrm>
            <a:off x="762931" y="1065086"/>
            <a:ext cx="5845721" cy="4198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processFile</a:t>
            </a:r>
            <a:r>
              <a:rPr>
                <a:solidFill>
                  <a:srgbClr val="333333"/>
                </a:solidFill>
              </a:rPr>
              <a:t>(</a:t>
            </a:r>
            <a:r>
              <a:t>filename</a:t>
            </a:r>
            <a:r>
              <a:rPr>
                <a:solidFill>
                  <a:srgbClr val="333333"/>
                </a:solidFill>
              </a:rPr>
              <a:t>: </a:t>
            </a:r>
            <a:r>
              <a:t>String</a:t>
            </a:r>
            <a:r>
              <a:rPr>
                <a:solidFill>
                  <a:srgbClr val="333333"/>
                </a:solidFill>
              </a:rPr>
              <a:t>) </a:t>
            </a:r>
            <a:r>
              <a:rPr>
                <a:solidFill>
                  <a:srgbClr val="AA0D91"/>
                </a:solidFill>
              </a:rPr>
              <a:t>throws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t>exists</a:t>
            </a:r>
            <a:r>
              <a:rPr>
                <a:solidFill>
                  <a:srgbClr val="333333"/>
                </a:solidFill>
              </a:rPr>
              <a:t>(</a:t>
            </a:r>
            <a:r>
              <a:t>filename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let</a:t>
            </a:r>
            <a:r>
              <a:t> </a:t>
            </a:r>
            <a:r>
              <a:rPr>
                <a:solidFill>
                  <a:srgbClr val="3F6E74"/>
                </a:solidFill>
              </a:rPr>
              <a:t>file</a:t>
            </a:r>
            <a:r>
              <a:t> = </a:t>
            </a:r>
            <a:r>
              <a:rPr>
                <a:solidFill>
                  <a:srgbClr val="3F6E74"/>
                </a:solidFill>
              </a:rPr>
              <a:t>open</a:t>
            </a:r>
            <a:r>
              <a:t>(</a:t>
            </a:r>
            <a:r>
              <a:rPr>
                <a:solidFill>
                  <a:srgbClr val="3F6E74"/>
                </a:solidFill>
              </a:rPr>
              <a:t>filename</a:t>
            </a:r>
            <a:r>
              <a:t>)</a:t>
            </a:r>
          </a:p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defer</a:t>
            </a:r>
            <a:r>
              <a:t> {</a:t>
            </a:r>
          </a:p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</a:t>
            </a:r>
            <a:r>
              <a:rPr>
                <a:solidFill>
                  <a:srgbClr val="3F6E74"/>
                </a:solidFill>
              </a:rPr>
              <a:t>close</a:t>
            </a:r>
            <a:r>
              <a:t>(</a:t>
            </a:r>
            <a:r>
              <a:rPr>
                <a:solidFill>
                  <a:srgbClr val="3F6E74"/>
                </a:solidFill>
              </a:rPr>
              <a:t>file</a:t>
            </a:r>
            <a:r>
              <a:t>)</a:t>
            </a:r>
          </a:p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}</a:t>
            </a:r>
          </a:p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while</a:t>
            </a:r>
            <a:r>
              <a:t> </a:t>
            </a:r>
            <a:r>
              <a:rPr>
                <a:solidFill>
                  <a:srgbClr val="AA0D91"/>
                </a:solidFill>
              </a:rPr>
              <a:t>let</a:t>
            </a:r>
            <a:r>
              <a:t> </a:t>
            </a:r>
            <a:r>
              <a:rPr>
                <a:solidFill>
                  <a:srgbClr val="3F6E74"/>
                </a:solidFill>
              </a:rPr>
              <a:t>line</a:t>
            </a:r>
            <a:r>
              <a:t> = </a:t>
            </a:r>
            <a:r>
              <a:rPr>
                <a:solidFill>
                  <a:srgbClr val="AA0D91"/>
                </a:solidFill>
              </a:rPr>
              <a:t>try</a:t>
            </a:r>
            <a:r>
              <a:t> </a:t>
            </a:r>
            <a:r>
              <a:rPr>
                <a:solidFill>
                  <a:srgbClr val="3F6E74"/>
                </a:solidFill>
              </a:rPr>
              <a:t>file</a:t>
            </a:r>
            <a:r>
              <a:t>.</a:t>
            </a:r>
            <a:r>
              <a:rPr>
                <a:solidFill>
                  <a:srgbClr val="3F6E74"/>
                </a:solidFill>
              </a:rPr>
              <a:t>readline</a:t>
            </a:r>
            <a:r>
              <a:t>() {</a:t>
            </a:r>
          </a:p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        </a:t>
            </a:r>
            <a:r>
              <a:t>// Work with the file.</a:t>
            </a:r>
            <a:endParaRPr>
              <a:solidFill>
                <a:srgbClr val="333333"/>
              </a:solidFill>
            </a:endParaRPr>
          </a:p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}</a:t>
            </a:r>
          </a:p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t>// close(file) is called here, at the end of the scope.</a:t>
            </a:r>
            <a:endParaRPr>
              <a:solidFill>
                <a:srgbClr val="333333"/>
              </a:solidFill>
            </a:endParaRPr>
          </a:p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1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本堂教學重點</a:t>
            </a:r>
          </a:p>
        </p:txBody>
      </p:sp>
      <p:sp>
        <p:nvSpPr>
          <p:cNvPr id="673" name="投影片編號版面配置區 2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74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75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76" name="內容版面配置區 5"/>
          <p:cNvSpPr txBox="1"/>
          <p:nvPr/>
        </p:nvSpPr>
        <p:spPr>
          <a:xfrm>
            <a:off x="1303107" y="1325841"/>
            <a:ext cx="3337233" cy="21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處理錯誤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描述和丟出錯誤</a:t>
            </a:r>
          </a:p>
          <a:p>
            <a:pPr lvl="2" marL="902368" indent="-140368">
              <a:buSzPct val="100000"/>
              <a:buChar char="•"/>
              <a:defRPr b="0"/>
            </a:pPr>
            <a:r>
              <a:t>使用function丟出錯誤</a:t>
            </a:r>
          </a:p>
          <a:p>
            <a:pPr lvl="2" marL="902368" indent="-140368">
              <a:buSzPct val="100000"/>
              <a:buChar char="•"/>
              <a:defRPr b="0"/>
            </a:pPr>
            <a:r>
              <a:t>使用do - catch處理錯誤</a:t>
            </a:r>
          </a:p>
          <a:p>
            <a:pPr lvl="2" marL="902368" indent="-140368">
              <a:buSzPct val="100000"/>
              <a:buChar char="•"/>
              <a:defRPr b="0"/>
            </a:pPr>
            <a:r>
              <a:t>轉換錯誤成為可nil值</a:t>
            </a:r>
          </a:p>
          <a:p>
            <a:pPr lvl="2" marL="902368" indent="-140368">
              <a:buSzPct val="100000"/>
              <a:buChar char="•"/>
              <a:defRPr b="0"/>
            </a:pPr>
            <a:r>
              <a:t>關閉錯誤向上傳遞</a:t>
            </a:r>
          </a:p>
        </p:txBody>
      </p:sp>
      <p:sp>
        <p:nvSpPr>
          <p:cNvPr id="677" name="內容版面配置區 5"/>
          <p:cNvSpPr txBox="1"/>
          <p:nvPr/>
        </p:nvSpPr>
        <p:spPr>
          <a:xfrm>
            <a:off x="4626649" y="1325841"/>
            <a:ext cx="3337232" cy="998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3"/>
            </a:pPr>
            <a:r>
              <a:t>指定function最後處理的動作</a:t>
            </a:r>
          </a:p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1.處理錯誤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1.處理錯誤</a:t>
            </a:r>
          </a:p>
        </p:txBody>
      </p:sp>
      <p:sp>
        <p:nvSpPr>
          <p:cNvPr id="682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83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84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85" name="enum VendingMachineError: Error {…"/>
          <p:cNvSpPr txBox="1"/>
          <p:nvPr/>
        </p:nvSpPr>
        <p:spPr>
          <a:xfrm>
            <a:off x="615302" y="1105948"/>
            <a:ext cx="4556100" cy="1658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enum</a:t>
            </a:r>
            <a:r>
              <a:rPr>
                <a:solidFill>
                  <a:srgbClr val="333333"/>
                </a:solidFill>
              </a:rPr>
              <a:t> </a:t>
            </a:r>
            <a:r>
              <a:t>VendingMachineError</a:t>
            </a:r>
            <a:r>
              <a:rPr>
                <a:solidFill>
                  <a:srgbClr val="333333"/>
                </a:solidFill>
              </a:rPr>
              <a:t>: </a:t>
            </a:r>
            <a:r>
              <a:t>Error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case</a:t>
            </a:r>
            <a:r>
              <a:rPr>
                <a:solidFill>
                  <a:srgbClr val="333333"/>
                </a:solidFill>
              </a:rPr>
              <a:t> </a:t>
            </a:r>
            <a:r>
              <a:t>invalidSelection</a:t>
            </a:r>
            <a:endParaRPr>
              <a:solidFill>
                <a:srgbClr val="333333"/>
              </a:solidFill>
            </a:endParaRPr>
          </a:p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case</a:t>
            </a:r>
            <a:r>
              <a:rPr>
                <a:solidFill>
                  <a:srgbClr val="333333"/>
                </a:solidFill>
              </a:rPr>
              <a:t> </a:t>
            </a:r>
            <a:r>
              <a:t>insufficientFunds</a:t>
            </a:r>
            <a:r>
              <a:rPr>
                <a:solidFill>
                  <a:srgbClr val="333333"/>
                </a:solidFill>
              </a:rPr>
              <a:t>(</a:t>
            </a:r>
            <a:r>
              <a:t>coinsNeeded</a:t>
            </a:r>
            <a:r>
              <a:rPr>
                <a:solidFill>
                  <a:srgbClr val="333333"/>
                </a:solidFill>
              </a:rPr>
              <a:t>: </a:t>
            </a:r>
            <a:r>
              <a:t>Int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case</a:t>
            </a:r>
            <a:r>
              <a:rPr>
                <a:solidFill>
                  <a:srgbClr val="333333"/>
                </a:solidFill>
              </a:rPr>
              <a:t> </a:t>
            </a:r>
            <a:r>
              <a:t>outOfStock</a:t>
            </a:r>
            <a:endParaRPr>
              <a:solidFill>
                <a:srgbClr val="333333"/>
              </a:solidFill>
            </a:endParaRPr>
          </a:p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2.描述和丟出錯誤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2.描述和丟出錯誤</a:t>
            </a:r>
          </a:p>
        </p:txBody>
      </p:sp>
      <p:sp>
        <p:nvSpPr>
          <p:cNvPr id="688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89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90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91" name="使用function丟出錯誤1"/>
          <p:cNvSpPr txBox="1"/>
          <p:nvPr/>
        </p:nvSpPr>
        <p:spPr>
          <a:xfrm>
            <a:off x="745887" y="1086657"/>
            <a:ext cx="210429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indent="0">
              <a:defRPr sz="1500"/>
            </a:pPr>
            <a:r>
              <a:t>使用function丟出錯誤1</a:t>
            </a:r>
          </a:p>
        </p:txBody>
      </p:sp>
      <p:sp>
        <p:nvSpPr>
          <p:cNvPr id="692" name="struct Item {…"/>
          <p:cNvSpPr txBox="1"/>
          <p:nvPr/>
        </p:nvSpPr>
        <p:spPr>
          <a:xfrm>
            <a:off x="622320" y="1423272"/>
            <a:ext cx="1633534" cy="1157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struct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Item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price</a:t>
            </a:r>
            <a:r>
              <a:t>: </a:t>
            </a:r>
            <a:r>
              <a:t>Int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count</a:t>
            </a:r>
            <a:r>
              <a:t>: </a:t>
            </a:r>
            <a:r>
              <a:t>Int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  <p:sp>
        <p:nvSpPr>
          <p:cNvPr id="693" name="class VendingMachine {…"/>
          <p:cNvSpPr txBox="1"/>
          <p:nvPr/>
        </p:nvSpPr>
        <p:spPr>
          <a:xfrm>
            <a:off x="2982886" y="1380082"/>
            <a:ext cx="4483527" cy="3630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76262" indent="-436562" defTabSz="457200">
              <a:lnSpc>
                <a:spcPts val="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7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t>VendingMachine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76262" indent="-436562" defTabSz="457200">
              <a:lnSpc>
                <a:spcPts val="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7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inventory</a:t>
            </a:r>
            <a:r>
              <a:rPr>
                <a:solidFill>
                  <a:srgbClr val="333333"/>
                </a:solidFill>
              </a:rPr>
              <a:t> = [</a:t>
            </a:r>
            <a:endParaRPr>
              <a:solidFill>
                <a:srgbClr val="333333"/>
              </a:solidFill>
            </a:endParaRPr>
          </a:p>
          <a:p>
            <a:pPr marL="576262" indent="-436562" defTabSz="457200">
              <a:lnSpc>
                <a:spcPts val="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7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C41A16"/>
                </a:solidFill>
              </a:rPr>
              <a:t>"Candy Bar"</a:t>
            </a:r>
            <a:r>
              <a:t>: </a:t>
            </a:r>
            <a:r>
              <a:rPr>
                <a:solidFill>
                  <a:srgbClr val="3F6E74"/>
                </a:solidFill>
              </a:rPr>
              <a:t>Item</a:t>
            </a:r>
            <a:r>
              <a:t>(</a:t>
            </a:r>
            <a:r>
              <a:rPr>
                <a:solidFill>
                  <a:srgbClr val="3F6E74"/>
                </a:solidFill>
              </a:rPr>
              <a:t>price</a:t>
            </a:r>
            <a:r>
              <a:t>: </a:t>
            </a:r>
            <a:r>
              <a:rPr>
                <a:solidFill>
                  <a:srgbClr val="1C00CF"/>
                </a:solidFill>
              </a:rPr>
              <a:t>12</a:t>
            </a:r>
            <a:r>
              <a:t>, </a:t>
            </a:r>
            <a:r>
              <a:rPr>
                <a:solidFill>
                  <a:srgbClr val="3F6E74"/>
                </a:solidFill>
              </a:rPr>
              <a:t>count</a:t>
            </a:r>
            <a:r>
              <a:t>: </a:t>
            </a:r>
            <a:r>
              <a:rPr>
                <a:solidFill>
                  <a:srgbClr val="1C00CF"/>
                </a:solidFill>
              </a:rPr>
              <a:t>7</a:t>
            </a:r>
            <a:r>
              <a:t>),</a:t>
            </a:r>
          </a:p>
          <a:p>
            <a:pPr marL="576262" indent="-436562" defTabSz="457200">
              <a:lnSpc>
                <a:spcPts val="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7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C41A16"/>
                </a:solidFill>
              </a:rPr>
              <a:t>"Chips"</a:t>
            </a:r>
            <a:r>
              <a:t>: </a:t>
            </a:r>
            <a:r>
              <a:rPr>
                <a:solidFill>
                  <a:srgbClr val="3F6E74"/>
                </a:solidFill>
              </a:rPr>
              <a:t>Item</a:t>
            </a:r>
            <a:r>
              <a:t>(</a:t>
            </a:r>
            <a:r>
              <a:rPr>
                <a:solidFill>
                  <a:srgbClr val="3F6E74"/>
                </a:solidFill>
              </a:rPr>
              <a:t>price</a:t>
            </a:r>
            <a:r>
              <a:t>: </a:t>
            </a:r>
            <a:r>
              <a:rPr>
                <a:solidFill>
                  <a:srgbClr val="1C00CF"/>
                </a:solidFill>
              </a:rPr>
              <a:t>10</a:t>
            </a:r>
            <a:r>
              <a:t>, </a:t>
            </a:r>
            <a:r>
              <a:rPr>
                <a:solidFill>
                  <a:srgbClr val="3F6E74"/>
                </a:solidFill>
              </a:rPr>
              <a:t>count</a:t>
            </a:r>
            <a:r>
              <a:t>: </a:t>
            </a:r>
            <a:r>
              <a:rPr>
                <a:solidFill>
                  <a:srgbClr val="1C00CF"/>
                </a:solidFill>
              </a:rPr>
              <a:t>4</a:t>
            </a:r>
            <a:r>
              <a:t>),</a:t>
            </a:r>
          </a:p>
          <a:p>
            <a:pPr marL="576262" indent="-436562" defTabSz="457200">
              <a:lnSpc>
                <a:spcPts val="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7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C41A16"/>
                </a:solidFill>
              </a:rPr>
              <a:t>"Pretzels"</a:t>
            </a:r>
            <a:r>
              <a:t>: </a:t>
            </a:r>
            <a:r>
              <a:rPr>
                <a:solidFill>
                  <a:srgbClr val="3F6E74"/>
                </a:solidFill>
              </a:rPr>
              <a:t>Item</a:t>
            </a:r>
            <a:r>
              <a:t>(</a:t>
            </a:r>
            <a:r>
              <a:rPr>
                <a:solidFill>
                  <a:srgbClr val="3F6E74"/>
                </a:solidFill>
              </a:rPr>
              <a:t>price</a:t>
            </a:r>
            <a:r>
              <a:t>: </a:t>
            </a:r>
            <a:r>
              <a:rPr>
                <a:solidFill>
                  <a:srgbClr val="1C00CF"/>
                </a:solidFill>
              </a:rPr>
              <a:t>7</a:t>
            </a:r>
            <a:r>
              <a:t>, </a:t>
            </a:r>
            <a:r>
              <a:rPr>
                <a:solidFill>
                  <a:srgbClr val="3F6E74"/>
                </a:solidFill>
              </a:rPr>
              <a:t>count</a:t>
            </a:r>
            <a:r>
              <a:t>: </a:t>
            </a:r>
            <a:r>
              <a:rPr>
                <a:solidFill>
                  <a:srgbClr val="1C00CF"/>
                </a:solidFill>
              </a:rPr>
              <a:t>11</a:t>
            </a:r>
            <a:r>
              <a:t>)</a:t>
            </a:r>
          </a:p>
          <a:p>
            <a:pPr marL="576262" indent="-436562" defTabSz="457200">
              <a:lnSpc>
                <a:spcPts val="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7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]</a:t>
            </a:r>
          </a:p>
          <a:p>
            <a:pPr marL="576262" indent="-436562" defTabSz="457200">
              <a:lnSpc>
                <a:spcPts val="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7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coinsDeposited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0</a:t>
            </a:r>
            <a:endParaRPr>
              <a:solidFill>
                <a:srgbClr val="333333"/>
              </a:solidFill>
            </a:endParaRPr>
          </a:p>
          <a:p>
            <a:pPr marL="576262" indent="-436562" defTabSz="457200">
              <a:lnSpc>
                <a:spcPts val="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7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576262" indent="-436562" defTabSz="457200">
              <a:lnSpc>
                <a:spcPts val="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7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vend</a:t>
            </a:r>
            <a:r>
              <a:rPr>
                <a:solidFill>
                  <a:srgbClr val="333333"/>
                </a:solidFill>
              </a:rPr>
              <a:t>(</a:t>
            </a:r>
            <a:r>
              <a:t>itemNamed</a:t>
            </a:r>
            <a:r>
              <a:rPr>
                <a:solidFill>
                  <a:srgbClr val="333333"/>
                </a:solidFill>
              </a:rPr>
              <a:t> </a:t>
            </a:r>
            <a:r>
              <a:t>name</a:t>
            </a:r>
            <a:r>
              <a:rPr>
                <a:solidFill>
                  <a:srgbClr val="333333"/>
                </a:solidFill>
              </a:rPr>
              <a:t>: </a:t>
            </a:r>
            <a:r>
              <a:t>String</a:t>
            </a:r>
            <a:r>
              <a:rPr>
                <a:solidFill>
                  <a:srgbClr val="333333"/>
                </a:solidFill>
              </a:rPr>
              <a:t>) </a:t>
            </a:r>
            <a:r>
              <a:rPr>
                <a:solidFill>
                  <a:srgbClr val="AA0D91"/>
                </a:solidFill>
              </a:rPr>
              <a:t>throws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76262" indent="-436562" defTabSz="457200">
              <a:lnSpc>
                <a:spcPts val="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7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guard</a:t>
            </a:r>
            <a:r>
              <a:t> </a:t>
            </a:r>
            <a:r>
              <a:rPr>
                <a:solidFill>
                  <a:srgbClr val="AA0D91"/>
                </a:solidFill>
              </a:rPr>
              <a:t>let</a:t>
            </a:r>
            <a:r>
              <a:t> </a:t>
            </a:r>
            <a:r>
              <a:rPr>
                <a:solidFill>
                  <a:srgbClr val="3F6E74"/>
                </a:solidFill>
              </a:rPr>
              <a:t>item</a:t>
            </a:r>
            <a:r>
              <a:t> = </a:t>
            </a:r>
            <a:r>
              <a:rPr>
                <a:solidFill>
                  <a:srgbClr val="3F6E74"/>
                </a:solidFill>
              </a:rPr>
              <a:t>inventory</a:t>
            </a:r>
            <a:r>
              <a:t>[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] </a:t>
            </a:r>
            <a:r>
              <a:rPr>
                <a:solidFill>
                  <a:srgbClr val="AA0D91"/>
                </a:solidFill>
              </a:rPr>
              <a:t>else</a:t>
            </a:r>
            <a:r>
              <a:t> {</a:t>
            </a:r>
          </a:p>
          <a:p>
            <a:pPr marL="576262" indent="-436562" defTabSz="457200">
              <a:lnSpc>
                <a:spcPts val="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7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        </a:t>
            </a:r>
            <a:r>
              <a:rPr>
                <a:solidFill>
                  <a:srgbClr val="AA0D91"/>
                </a:solidFill>
              </a:rPr>
              <a:t>throw</a:t>
            </a:r>
            <a:r>
              <a:rPr>
                <a:solidFill>
                  <a:srgbClr val="333333"/>
                </a:solidFill>
              </a:rPr>
              <a:t> </a:t>
            </a:r>
            <a:r>
              <a:t>VendingMachineError</a:t>
            </a:r>
            <a:r>
              <a:rPr>
                <a:solidFill>
                  <a:srgbClr val="333333"/>
                </a:solidFill>
              </a:rPr>
              <a:t>.</a:t>
            </a:r>
            <a:r>
              <a:t>invalidSelection</a:t>
            </a:r>
            <a:endParaRPr>
              <a:solidFill>
                <a:srgbClr val="333333"/>
              </a:solidFill>
            </a:endParaRPr>
          </a:p>
          <a:p>
            <a:pPr marL="576262" indent="-436562" defTabSz="457200">
              <a:lnSpc>
                <a:spcPts val="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7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}</a:t>
            </a:r>
          </a:p>
          <a:p>
            <a:pPr marL="576262" indent="-436562" defTabSz="457200">
              <a:lnSpc>
                <a:spcPts val="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7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576262" indent="-436562" defTabSz="457200">
              <a:lnSpc>
                <a:spcPts val="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7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guard</a:t>
            </a:r>
            <a:r>
              <a:t> </a:t>
            </a:r>
            <a:r>
              <a:rPr>
                <a:solidFill>
                  <a:srgbClr val="3F6E74"/>
                </a:solidFill>
              </a:rPr>
              <a:t>item</a:t>
            </a:r>
            <a:r>
              <a:t>.</a:t>
            </a:r>
            <a:r>
              <a:rPr>
                <a:solidFill>
                  <a:srgbClr val="3F6E74"/>
                </a:solidFill>
              </a:rPr>
              <a:t>count</a:t>
            </a:r>
            <a:r>
              <a:t> &gt; </a:t>
            </a:r>
            <a:r>
              <a:rPr>
                <a:solidFill>
                  <a:srgbClr val="1C00CF"/>
                </a:solidFill>
              </a:rPr>
              <a:t>0</a:t>
            </a:r>
            <a:r>
              <a:t> </a:t>
            </a:r>
            <a:r>
              <a:rPr>
                <a:solidFill>
                  <a:srgbClr val="AA0D91"/>
                </a:solidFill>
              </a:rPr>
              <a:t>else</a:t>
            </a:r>
            <a:r>
              <a:t> {</a:t>
            </a:r>
          </a:p>
          <a:p>
            <a:pPr marL="576262" indent="-436562" defTabSz="457200">
              <a:lnSpc>
                <a:spcPts val="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7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        </a:t>
            </a:r>
            <a:r>
              <a:rPr>
                <a:solidFill>
                  <a:srgbClr val="AA0D91"/>
                </a:solidFill>
              </a:rPr>
              <a:t>throw</a:t>
            </a:r>
            <a:r>
              <a:rPr>
                <a:solidFill>
                  <a:srgbClr val="333333"/>
                </a:solidFill>
              </a:rPr>
              <a:t> </a:t>
            </a:r>
            <a:r>
              <a:t>VendingMachineError</a:t>
            </a:r>
            <a:r>
              <a:rPr>
                <a:solidFill>
                  <a:srgbClr val="333333"/>
                </a:solidFill>
              </a:rPr>
              <a:t>.</a:t>
            </a:r>
            <a:r>
              <a:t>outOfStock</a:t>
            </a:r>
            <a:endParaRPr>
              <a:solidFill>
                <a:srgbClr val="333333"/>
              </a:solidFill>
            </a:endParaRPr>
          </a:p>
          <a:p>
            <a:pPr marL="576262" indent="-436562" defTabSz="457200">
              <a:lnSpc>
                <a:spcPts val="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7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}</a:t>
            </a:r>
          </a:p>
          <a:p>
            <a:pPr marL="576262" indent="-436562" defTabSz="457200">
              <a:lnSpc>
                <a:spcPts val="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7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576262" indent="-436562" defTabSz="457200">
              <a:lnSpc>
                <a:spcPts val="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7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AA0D91"/>
                </a:solidFill>
              </a:rPr>
              <a:t>guard</a:t>
            </a:r>
            <a:r>
              <a:rPr>
                <a:solidFill>
                  <a:srgbClr val="333333"/>
                </a:solidFill>
              </a:rPr>
              <a:t> </a:t>
            </a:r>
            <a:r>
              <a:t>item</a:t>
            </a:r>
            <a:r>
              <a:rPr>
                <a:solidFill>
                  <a:srgbClr val="333333"/>
                </a:solidFill>
              </a:rPr>
              <a:t>.</a:t>
            </a:r>
            <a:r>
              <a:t>price</a:t>
            </a:r>
            <a:r>
              <a:rPr>
                <a:solidFill>
                  <a:srgbClr val="333333"/>
                </a:solidFill>
              </a:rPr>
              <a:t> &lt;= </a:t>
            </a:r>
            <a:r>
              <a:t>coinsDeposited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else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76262" indent="-436562" defTabSz="457200">
              <a:lnSpc>
                <a:spcPts val="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7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        </a:t>
            </a:r>
            <a:r>
              <a:rPr>
                <a:solidFill>
                  <a:srgbClr val="AA0D91"/>
                </a:solidFill>
              </a:rPr>
              <a:t>throw</a:t>
            </a:r>
            <a:r>
              <a:rPr>
                <a:solidFill>
                  <a:srgbClr val="333333"/>
                </a:solidFill>
              </a:rPr>
              <a:t> </a:t>
            </a:r>
            <a:r>
              <a:t>VendingMachineError</a:t>
            </a:r>
            <a:r>
              <a:rPr>
                <a:solidFill>
                  <a:srgbClr val="333333"/>
                </a:solidFill>
              </a:rPr>
              <a:t>.</a:t>
            </a:r>
            <a:r>
              <a:t>insufficientFunds</a:t>
            </a:r>
            <a:r>
              <a:rPr>
                <a:solidFill>
                  <a:srgbClr val="333333"/>
                </a:solidFill>
              </a:rPr>
              <a:t>(</a:t>
            </a:r>
            <a:r>
              <a:t>coinsNeeded</a:t>
            </a:r>
            <a:r>
              <a:rPr>
                <a:solidFill>
                  <a:srgbClr val="333333"/>
                </a:solidFill>
              </a:rPr>
              <a:t>: </a:t>
            </a:r>
            <a:r>
              <a:t>item</a:t>
            </a:r>
            <a:r>
              <a:rPr>
                <a:solidFill>
                  <a:srgbClr val="333333"/>
                </a:solidFill>
              </a:rPr>
              <a:t>.</a:t>
            </a:r>
            <a:r>
              <a:t>price</a:t>
            </a:r>
            <a:r>
              <a:rPr>
                <a:solidFill>
                  <a:srgbClr val="333333"/>
                </a:solidFill>
              </a:rPr>
              <a:t> - </a:t>
            </a:r>
            <a:r>
              <a:t>coinsDeposited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76262" indent="-436562" defTabSz="457200">
              <a:lnSpc>
                <a:spcPts val="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7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}</a:t>
            </a:r>
          </a:p>
          <a:p>
            <a:pPr marL="576262" indent="-436562" defTabSz="457200">
              <a:lnSpc>
                <a:spcPts val="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7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576262" indent="-436562" defTabSz="457200">
              <a:lnSpc>
                <a:spcPts val="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7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t>coinsDeposited</a:t>
            </a:r>
            <a:r>
              <a:rPr>
                <a:solidFill>
                  <a:srgbClr val="333333"/>
                </a:solidFill>
              </a:rPr>
              <a:t> -= </a:t>
            </a:r>
            <a:r>
              <a:t>item</a:t>
            </a:r>
            <a:r>
              <a:rPr>
                <a:solidFill>
                  <a:srgbClr val="333333"/>
                </a:solidFill>
              </a:rPr>
              <a:t>.</a:t>
            </a:r>
            <a:r>
              <a:t>price</a:t>
            </a:r>
            <a:endParaRPr>
              <a:solidFill>
                <a:srgbClr val="333333"/>
              </a:solidFill>
            </a:endParaRPr>
          </a:p>
          <a:p>
            <a:pPr marL="576262" indent="-436562" defTabSz="457200">
              <a:lnSpc>
                <a:spcPts val="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7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576262" indent="-436562" defTabSz="457200">
              <a:lnSpc>
                <a:spcPts val="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7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newItem</a:t>
            </a:r>
            <a:r>
              <a:t> = </a:t>
            </a:r>
            <a:r>
              <a:rPr>
                <a:solidFill>
                  <a:srgbClr val="3F6E74"/>
                </a:solidFill>
              </a:rPr>
              <a:t>item</a:t>
            </a:r>
          </a:p>
          <a:p>
            <a:pPr marL="576262" indent="-436562" defTabSz="457200">
              <a:lnSpc>
                <a:spcPts val="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7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3F6E74"/>
                </a:solidFill>
              </a:rPr>
              <a:t>newItem</a:t>
            </a:r>
            <a:r>
              <a:t>.</a:t>
            </a:r>
            <a:r>
              <a:rPr>
                <a:solidFill>
                  <a:srgbClr val="3F6E74"/>
                </a:solidFill>
              </a:rPr>
              <a:t>count</a:t>
            </a:r>
            <a:r>
              <a:t> -= </a:t>
            </a:r>
            <a:r>
              <a:rPr>
                <a:solidFill>
                  <a:srgbClr val="1C00CF"/>
                </a:solidFill>
              </a:rPr>
              <a:t>1</a:t>
            </a:r>
          </a:p>
          <a:p>
            <a:pPr marL="576262" indent="-436562" defTabSz="457200">
              <a:lnSpc>
                <a:spcPts val="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7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3F6E74"/>
                </a:solidFill>
              </a:rPr>
              <a:t>inventory</a:t>
            </a:r>
            <a:r>
              <a:t>[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] = </a:t>
            </a:r>
            <a:r>
              <a:rPr>
                <a:solidFill>
                  <a:srgbClr val="3F6E74"/>
                </a:solidFill>
              </a:rPr>
              <a:t>newItem</a:t>
            </a:r>
          </a:p>
          <a:p>
            <a:pPr marL="576262" indent="-436562" defTabSz="457200">
              <a:lnSpc>
                <a:spcPts val="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7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576262" indent="-436562" defTabSz="457200">
              <a:lnSpc>
                <a:spcPts val="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7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"Dispensing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name</a:t>
            </a:r>
            <a:r>
              <a:rPr>
                <a:solidFill>
                  <a:srgbClr val="333333"/>
                </a:solidFill>
              </a:rPr>
              <a:t>)</a:t>
            </a:r>
            <a: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76262" indent="-436562" defTabSz="457200">
              <a:lnSpc>
                <a:spcPts val="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7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576262" indent="-436562" defTabSz="457200">
              <a:lnSpc>
                <a:spcPts val="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7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2.描述和丟出錯誤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2.描述和丟出錯誤</a:t>
            </a:r>
          </a:p>
        </p:txBody>
      </p:sp>
      <p:sp>
        <p:nvSpPr>
          <p:cNvPr id="696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97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98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99" name="使用function丟出錯誤2"/>
          <p:cNvSpPr txBox="1"/>
          <p:nvPr/>
        </p:nvSpPr>
        <p:spPr>
          <a:xfrm>
            <a:off x="745887" y="1086657"/>
            <a:ext cx="210429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indent="0">
              <a:defRPr sz="1500"/>
            </a:pPr>
            <a:r>
              <a:t>使用function丟出錯誤2</a:t>
            </a:r>
          </a:p>
        </p:txBody>
      </p:sp>
      <p:sp>
        <p:nvSpPr>
          <p:cNvPr id="700" name="let favoriteSnacks = […"/>
          <p:cNvSpPr txBox="1"/>
          <p:nvPr/>
        </p:nvSpPr>
        <p:spPr>
          <a:xfrm>
            <a:off x="609537" y="1414697"/>
            <a:ext cx="5795885" cy="2020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favoriteSnacks</a:t>
            </a:r>
            <a:r>
              <a:rPr>
                <a:solidFill>
                  <a:srgbClr val="333333"/>
                </a:solidFill>
              </a:rPr>
              <a:t> = [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C41A16"/>
                </a:solidFill>
              </a:rPr>
              <a:t>"Alice"</a:t>
            </a:r>
            <a:r>
              <a:t>: </a:t>
            </a:r>
            <a:r>
              <a:rPr>
                <a:solidFill>
                  <a:srgbClr val="C41A16"/>
                </a:solidFill>
              </a:rPr>
              <a:t>"Chips"</a:t>
            </a:r>
            <a:r>
              <a:t>,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"Bob"</a:t>
            </a:r>
            <a:r>
              <a:rPr>
                <a:solidFill>
                  <a:srgbClr val="333333"/>
                </a:solidFill>
              </a:rPr>
              <a:t>: </a:t>
            </a:r>
            <a:r>
              <a:t>"Licorice"</a:t>
            </a:r>
            <a:r>
              <a:rPr>
                <a:solidFill>
                  <a:srgbClr val="333333"/>
                </a:solidFill>
              </a:rPr>
              <a:t>,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"Eve"</a:t>
            </a:r>
            <a:r>
              <a:rPr>
                <a:solidFill>
                  <a:srgbClr val="333333"/>
                </a:solidFill>
              </a:rPr>
              <a:t>: </a:t>
            </a:r>
            <a:r>
              <a:t>"Pretzels"</a:t>
            </a:r>
            <a:r>
              <a:rPr>
                <a:solidFill>
                  <a:srgbClr val="333333"/>
                </a:solidFill>
              </a:rPr>
              <a:t>,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]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buyFavoriteSnack</a:t>
            </a:r>
            <a:r>
              <a:rPr>
                <a:solidFill>
                  <a:srgbClr val="333333"/>
                </a:solidFill>
              </a:rPr>
              <a:t>(</a:t>
            </a:r>
            <a:r>
              <a:t>person</a:t>
            </a:r>
            <a:r>
              <a:rPr>
                <a:solidFill>
                  <a:srgbClr val="333333"/>
                </a:solidFill>
              </a:rPr>
              <a:t>: </a:t>
            </a:r>
            <a:r>
              <a:t>String</a:t>
            </a:r>
            <a:r>
              <a:rPr>
                <a:solidFill>
                  <a:srgbClr val="333333"/>
                </a:solidFill>
              </a:rPr>
              <a:t>, </a:t>
            </a:r>
            <a:r>
              <a:t>vendingMachine</a:t>
            </a:r>
            <a:r>
              <a:rPr>
                <a:solidFill>
                  <a:srgbClr val="333333"/>
                </a:solidFill>
              </a:rPr>
              <a:t>: </a:t>
            </a:r>
            <a:r>
              <a:t>VendingMachine</a:t>
            </a:r>
            <a:r>
              <a:rPr>
                <a:solidFill>
                  <a:srgbClr val="333333"/>
                </a:solidFill>
              </a:rPr>
              <a:t>) </a:t>
            </a:r>
            <a:r>
              <a:rPr>
                <a:solidFill>
                  <a:srgbClr val="AA0D91"/>
                </a:solidFill>
              </a:rPr>
              <a:t>throws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snackName</a:t>
            </a:r>
            <a:r>
              <a:rPr>
                <a:solidFill>
                  <a:srgbClr val="333333"/>
                </a:solidFill>
              </a:rPr>
              <a:t> = </a:t>
            </a:r>
            <a:r>
              <a:t>favoriteSnacks</a:t>
            </a:r>
            <a:r>
              <a:rPr>
                <a:solidFill>
                  <a:srgbClr val="333333"/>
                </a:solidFill>
              </a:rPr>
              <a:t>[</a:t>
            </a:r>
            <a:r>
              <a:t>person</a:t>
            </a:r>
            <a:r>
              <a:rPr>
                <a:solidFill>
                  <a:srgbClr val="333333"/>
                </a:solidFill>
              </a:rPr>
              <a:t>] ?? </a:t>
            </a:r>
            <a:r>
              <a:rPr>
                <a:solidFill>
                  <a:srgbClr val="C41A16"/>
                </a:solidFill>
              </a:rPr>
              <a:t>"Candy Bar"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try</a:t>
            </a:r>
            <a:r>
              <a:rPr>
                <a:solidFill>
                  <a:srgbClr val="333333"/>
                </a:solidFill>
              </a:rPr>
              <a:t> </a:t>
            </a:r>
            <a:r>
              <a:t>vendingMachine</a:t>
            </a:r>
            <a:r>
              <a:rPr>
                <a:solidFill>
                  <a:srgbClr val="333333"/>
                </a:solidFill>
              </a:rPr>
              <a:t>.</a:t>
            </a:r>
            <a:r>
              <a:t>vend</a:t>
            </a:r>
            <a:r>
              <a:rPr>
                <a:solidFill>
                  <a:srgbClr val="333333"/>
                </a:solidFill>
              </a:rPr>
              <a:t>(</a:t>
            </a:r>
            <a:r>
              <a:t>itemNamed</a:t>
            </a:r>
            <a:r>
              <a:rPr>
                <a:solidFill>
                  <a:srgbClr val="333333"/>
                </a:solidFill>
              </a:rPr>
              <a:t>: </a:t>
            </a:r>
            <a:r>
              <a:t>snackName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  <p:sp>
        <p:nvSpPr>
          <p:cNvPr id="701" name="struct PurchasedSnack {…"/>
          <p:cNvSpPr txBox="1"/>
          <p:nvPr/>
        </p:nvSpPr>
        <p:spPr>
          <a:xfrm>
            <a:off x="592493" y="3430180"/>
            <a:ext cx="4631014" cy="2020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struct</a:t>
            </a:r>
            <a:r>
              <a:rPr>
                <a:solidFill>
                  <a:srgbClr val="333333"/>
                </a:solidFill>
              </a:rPr>
              <a:t> </a:t>
            </a:r>
            <a:r>
              <a:t>PurchasedSnack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let</a:t>
            </a:r>
            <a:r>
              <a:t> 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: </a:t>
            </a:r>
            <a:r>
              <a:t>String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init</a:t>
            </a:r>
            <a:r>
              <a:rPr>
                <a:solidFill>
                  <a:srgbClr val="333333"/>
                </a:solidFill>
              </a:rPr>
              <a:t>(</a:t>
            </a:r>
            <a:r>
              <a:t>name</a:t>
            </a:r>
            <a:r>
              <a:rPr>
                <a:solidFill>
                  <a:srgbClr val="333333"/>
                </a:solidFill>
              </a:rPr>
              <a:t>: </a:t>
            </a:r>
            <a:r>
              <a:t>String</a:t>
            </a:r>
            <a:r>
              <a:rPr>
                <a:solidFill>
                  <a:srgbClr val="333333"/>
                </a:solidFill>
              </a:rPr>
              <a:t>, </a:t>
            </a:r>
            <a:r>
              <a:t>vendingMachine</a:t>
            </a:r>
            <a:r>
              <a:rPr>
                <a:solidFill>
                  <a:srgbClr val="333333"/>
                </a:solidFill>
              </a:rPr>
              <a:t>: </a:t>
            </a:r>
            <a:r>
              <a:t>VendingMachine</a:t>
            </a:r>
            <a:r>
              <a:rPr>
                <a:solidFill>
                  <a:srgbClr val="333333"/>
                </a:solidFill>
              </a:rPr>
              <a:t>) </a:t>
            </a:r>
            <a:r>
              <a:rPr>
                <a:solidFill>
                  <a:srgbClr val="AA0D91"/>
                </a:solidFill>
              </a:rPr>
              <a:t>throws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AA0D91"/>
                </a:solidFill>
              </a:rPr>
              <a:t>try</a:t>
            </a:r>
            <a:r>
              <a:rPr>
                <a:solidFill>
                  <a:srgbClr val="333333"/>
                </a:solidFill>
              </a:rPr>
              <a:t> </a:t>
            </a:r>
            <a:r>
              <a:t>vendingMachine</a:t>
            </a:r>
            <a:r>
              <a:rPr>
                <a:solidFill>
                  <a:srgbClr val="333333"/>
                </a:solidFill>
              </a:rPr>
              <a:t>.</a:t>
            </a:r>
            <a:r>
              <a:t>vend</a:t>
            </a:r>
            <a:r>
              <a:rPr>
                <a:solidFill>
                  <a:srgbClr val="333333"/>
                </a:solidFill>
              </a:rPr>
              <a:t>(</a:t>
            </a:r>
            <a:r>
              <a:t>itemNamed</a:t>
            </a:r>
            <a:r>
              <a:rPr>
                <a:solidFill>
                  <a:srgbClr val="333333"/>
                </a:solidFill>
              </a:rPr>
              <a:t>: </a:t>
            </a:r>
            <a:r>
              <a:t>name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.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 = </a:t>
            </a:r>
            <a:r>
              <a:rPr>
                <a:solidFill>
                  <a:srgbClr val="3F6E74"/>
                </a:solidFill>
              </a:rPr>
              <a:t>name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defTabSz="457200">
              <a:lnSpc>
                <a:spcPts val="1700"/>
              </a:lnSpc>
              <a:spcBef>
                <a:spcPts val="0"/>
              </a:spcBef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2.描述和丟出錯誤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2.描述和丟出錯誤</a:t>
            </a:r>
          </a:p>
        </p:txBody>
      </p:sp>
      <p:sp>
        <p:nvSpPr>
          <p:cNvPr id="704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05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06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07" name="使用do - catch處理錯誤1"/>
          <p:cNvSpPr txBox="1"/>
          <p:nvPr/>
        </p:nvSpPr>
        <p:spPr>
          <a:xfrm>
            <a:off x="745887" y="1086657"/>
            <a:ext cx="225275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indent="0">
              <a:defRPr sz="1500"/>
            </a:pPr>
            <a:r>
              <a:t>使用do - catch處理錯誤1</a:t>
            </a:r>
          </a:p>
        </p:txBody>
      </p:sp>
      <p:sp>
        <p:nvSpPr>
          <p:cNvPr id="708" name="do {…"/>
          <p:cNvSpPr txBox="1"/>
          <p:nvPr/>
        </p:nvSpPr>
        <p:spPr>
          <a:xfrm>
            <a:off x="762931" y="1555309"/>
            <a:ext cx="3937347" cy="3246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do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try</a:t>
            </a:r>
            <a:r>
              <a:rPr>
                <a:solidFill>
                  <a:srgbClr val="333333"/>
                </a:solidFill>
              </a:rPr>
              <a:t> </a:t>
            </a:r>
            <a:r>
              <a:t>expression</a:t>
            </a:r>
            <a:endParaRPr>
              <a:solidFill>
                <a:srgbClr val="333333"/>
              </a:solidFill>
            </a:endParaRPr>
          </a:p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statements</a:t>
            </a:r>
            <a:endParaRPr>
              <a:solidFill>
                <a:srgbClr val="333333"/>
              </a:solidFill>
            </a:endParaRPr>
          </a:p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} </a:t>
            </a:r>
            <a:r>
              <a:rPr>
                <a:solidFill>
                  <a:srgbClr val="AA0D91"/>
                </a:solidFill>
              </a:rPr>
              <a:t>catch</a:t>
            </a:r>
            <a:r>
              <a:rPr>
                <a:solidFill>
                  <a:srgbClr val="333333"/>
                </a:solidFill>
              </a:rPr>
              <a:t> </a:t>
            </a:r>
            <a:r>
              <a:t>pattern 1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statements</a:t>
            </a:r>
            <a:endParaRPr>
              <a:solidFill>
                <a:srgbClr val="333333"/>
              </a:solidFill>
            </a:endParaRPr>
          </a:p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} </a:t>
            </a:r>
            <a:r>
              <a:rPr>
                <a:solidFill>
                  <a:srgbClr val="AA0D91"/>
                </a:solidFill>
              </a:rPr>
              <a:t>catch</a:t>
            </a:r>
            <a:r>
              <a:rPr>
                <a:solidFill>
                  <a:srgbClr val="333333"/>
                </a:solidFill>
              </a:rPr>
              <a:t> </a:t>
            </a:r>
            <a:r>
              <a:t>pattern 2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where</a:t>
            </a:r>
            <a:r>
              <a:rPr>
                <a:solidFill>
                  <a:srgbClr val="333333"/>
                </a:solidFill>
              </a:rPr>
              <a:t> </a:t>
            </a:r>
            <a:r>
              <a:t>condition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statements</a:t>
            </a:r>
            <a:endParaRPr>
              <a:solidFill>
                <a:srgbClr val="333333"/>
              </a:solidFill>
            </a:endParaRPr>
          </a:p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 </a:t>
            </a:r>
            <a:r>
              <a:rPr>
                <a:solidFill>
                  <a:srgbClr val="AA0D91"/>
                </a:solidFill>
              </a:rPr>
              <a:t>catch</a:t>
            </a:r>
            <a:r>
              <a:t> {</a:t>
            </a:r>
          </a:p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statements</a:t>
            </a:r>
            <a:endParaRPr>
              <a:solidFill>
                <a:srgbClr val="333333"/>
              </a:solidFill>
            </a:endParaRPr>
          </a:p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2.描述和丟出錯誤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2.描述和丟出錯誤</a:t>
            </a:r>
          </a:p>
        </p:txBody>
      </p:sp>
      <p:sp>
        <p:nvSpPr>
          <p:cNvPr id="711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12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13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14" name="使用do - catch處理錯誤2"/>
          <p:cNvSpPr txBox="1"/>
          <p:nvPr/>
        </p:nvSpPr>
        <p:spPr>
          <a:xfrm>
            <a:off x="745887" y="1086657"/>
            <a:ext cx="225275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indent="0">
              <a:defRPr sz="1500"/>
            </a:pPr>
            <a:r>
              <a:t>使用do - catch處理錯誤2</a:t>
            </a:r>
          </a:p>
        </p:txBody>
      </p:sp>
      <p:sp>
        <p:nvSpPr>
          <p:cNvPr id="715" name="var vendingMachine = VendingMachine()…"/>
          <p:cNvSpPr txBox="1"/>
          <p:nvPr/>
        </p:nvSpPr>
        <p:spPr>
          <a:xfrm>
            <a:off x="758670" y="1555309"/>
            <a:ext cx="5441997" cy="3316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vendingMachine</a:t>
            </a:r>
            <a:r>
              <a:rPr>
                <a:solidFill>
                  <a:srgbClr val="333333"/>
                </a:solidFill>
              </a:rPr>
              <a:t> = </a:t>
            </a:r>
            <a:r>
              <a:t>VendingMachine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vendingMachine</a:t>
            </a:r>
            <a:r>
              <a:rPr>
                <a:solidFill>
                  <a:srgbClr val="333333"/>
                </a:solidFill>
              </a:rPr>
              <a:t>.</a:t>
            </a:r>
            <a:r>
              <a:t>coinsDeposited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8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do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try</a:t>
            </a:r>
            <a:r>
              <a:rPr>
                <a:solidFill>
                  <a:srgbClr val="333333"/>
                </a:solidFill>
              </a:rPr>
              <a:t> </a:t>
            </a:r>
            <a:r>
              <a:t>buyFavoriteSnack</a:t>
            </a:r>
            <a:r>
              <a:rPr>
                <a:solidFill>
                  <a:srgbClr val="333333"/>
                </a:solidFill>
              </a:rPr>
              <a:t>(</a:t>
            </a:r>
            <a:r>
              <a:t>person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C41A16"/>
                </a:solidFill>
              </a:rPr>
              <a:t>"Alice"</a:t>
            </a:r>
            <a:r>
              <a:rPr>
                <a:solidFill>
                  <a:srgbClr val="333333"/>
                </a:solidFill>
              </a:rPr>
              <a:t>, </a:t>
            </a:r>
            <a:r>
              <a:t>vendingMachine</a:t>
            </a:r>
            <a:r>
              <a:rPr>
                <a:solidFill>
                  <a:srgbClr val="333333"/>
                </a:solidFill>
              </a:rPr>
              <a:t>: </a:t>
            </a:r>
            <a:r>
              <a:t>vendingMachine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"Success! Yum."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} </a:t>
            </a:r>
            <a:r>
              <a:rPr>
                <a:solidFill>
                  <a:srgbClr val="AA0D91"/>
                </a:solidFill>
              </a:rPr>
              <a:t>catch</a:t>
            </a:r>
            <a:r>
              <a:rPr>
                <a:solidFill>
                  <a:srgbClr val="333333"/>
                </a:solidFill>
              </a:rPr>
              <a:t> </a:t>
            </a:r>
            <a:r>
              <a:t>VendingMachineError</a:t>
            </a:r>
            <a:r>
              <a:rPr>
                <a:solidFill>
                  <a:srgbClr val="333333"/>
                </a:solidFill>
              </a:rPr>
              <a:t>.</a:t>
            </a:r>
            <a:r>
              <a:t>invalidSelection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"Invalid Selection."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} </a:t>
            </a:r>
            <a:r>
              <a:rPr>
                <a:solidFill>
                  <a:srgbClr val="AA0D91"/>
                </a:solidFill>
              </a:rPr>
              <a:t>catch</a:t>
            </a:r>
            <a:r>
              <a:rPr>
                <a:solidFill>
                  <a:srgbClr val="333333"/>
                </a:solidFill>
              </a:rPr>
              <a:t> </a:t>
            </a:r>
            <a:r>
              <a:t>VendingMachineError</a:t>
            </a:r>
            <a:r>
              <a:rPr>
                <a:solidFill>
                  <a:srgbClr val="333333"/>
                </a:solidFill>
              </a:rPr>
              <a:t>.</a:t>
            </a:r>
            <a:r>
              <a:t>outOfStock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"Out of Stock."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} </a:t>
            </a:r>
            <a:r>
              <a:rPr>
                <a:solidFill>
                  <a:srgbClr val="AA0D91"/>
                </a:solidFill>
              </a:rPr>
              <a:t>catch</a:t>
            </a:r>
            <a:r>
              <a:rPr>
                <a:solidFill>
                  <a:srgbClr val="333333"/>
                </a:solidFill>
              </a:rPr>
              <a:t> </a:t>
            </a:r>
            <a:r>
              <a:t>VendingMachineError</a:t>
            </a:r>
            <a:r>
              <a:rPr>
                <a:solidFill>
                  <a:srgbClr val="333333"/>
                </a:solidFill>
              </a:rPr>
              <a:t>.</a:t>
            </a:r>
            <a:r>
              <a:t>insufficientFunds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coinsNeeded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"Insufficient funds. Please insert an additional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coinsNeeded</a:t>
            </a:r>
            <a:r>
              <a:rPr>
                <a:solidFill>
                  <a:srgbClr val="333333"/>
                </a:solidFill>
              </a:rPr>
              <a:t>)</a:t>
            </a:r>
            <a:r>
              <a:t> coins."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 </a:t>
            </a:r>
            <a:r>
              <a:rPr>
                <a:solidFill>
                  <a:srgbClr val="AA0D91"/>
                </a:solidFill>
              </a:rPr>
              <a:t>catch</a:t>
            </a:r>
            <a:r>
              <a:t> {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"Unexpected error: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error</a:t>
            </a:r>
            <a:r>
              <a:rPr>
                <a:solidFill>
                  <a:srgbClr val="333333"/>
                </a:solidFill>
              </a:rPr>
              <a:t>)</a:t>
            </a:r>
            <a:r>
              <a:t>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"Insufficient funds. Please insert an additional 2 coins."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2.描述和丟出錯誤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2.描述和丟出錯誤</a:t>
            </a:r>
          </a:p>
        </p:txBody>
      </p:sp>
      <p:sp>
        <p:nvSpPr>
          <p:cNvPr id="718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19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20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21" name="使用do - catch處理錯誤3"/>
          <p:cNvSpPr txBox="1"/>
          <p:nvPr/>
        </p:nvSpPr>
        <p:spPr>
          <a:xfrm>
            <a:off x="745887" y="1086657"/>
            <a:ext cx="225275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indent="0">
              <a:defRPr sz="1500"/>
            </a:pPr>
            <a:r>
              <a:t>使用do - catch處理錯誤3</a:t>
            </a:r>
          </a:p>
        </p:txBody>
      </p:sp>
      <p:sp>
        <p:nvSpPr>
          <p:cNvPr id="722" name="func nourish(with item: String) throws {…"/>
          <p:cNvSpPr txBox="1"/>
          <p:nvPr/>
        </p:nvSpPr>
        <p:spPr>
          <a:xfrm>
            <a:off x="758670" y="1428750"/>
            <a:ext cx="4729718" cy="3316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nourish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3F6E74"/>
                </a:solidFill>
              </a:rPr>
              <a:t>with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item</a:t>
            </a:r>
            <a:r>
              <a:rPr>
                <a:solidFill>
                  <a:srgbClr val="333333"/>
                </a:solidFill>
              </a:rPr>
              <a:t>: </a:t>
            </a:r>
            <a:r>
              <a:t>String</a:t>
            </a:r>
            <a:r>
              <a:rPr>
                <a:solidFill>
                  <a:srgbClr val="333333"/>
                </a:solidFill>
              </a:rPr>
              <a:t>) </a:t>
            </a:r>
            <a:r>
              <a:t>throws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do</a:t>
            </a:r>
            <a:r>
              <a:t> {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AA0D91"/>
                </a:solidFill>
              </a:rPr>
              <a:t>try</a:t>
            </a:r>
            <a:r>
              <a:rPr>
                <a:solidFill>
                  <a:srgbClr val="333333"/>
                </a:solidFill>
              </a:rPr>
              <a:t> </a:t>
            </a:r>
            <a:r>
              <a:t>vendingMachine</a:t>
            </a:r>
            <a:r>
              <a:rPr>
                <a:solidFill>
                  <a:srgbClr val="333333"/>
                </a:solidFill>
              </a:rPr>
              <a:t>.</a:t>
            </a:r>
            <a:r>
              <a:t>vend</a:t>
            </a:r>
            <a:r>
              <a:rPr>
                <a:solidFill>
                  <a:srgbClr val="333333"/>
                </a:solidFill>
              </a:rPr>
              <a:t>(</a:t>
            </a:r>
            <a:r>
              <a:t>itemNamed</a:t>
            </a:r>
            <a:r>
              <a:rPr>
                <a:solidFill>
                  <a:srgbClr val="333333"/>
                </a:solidFill>
              </a:rPr>
              <a:t>: </a:t>
            </a:r>
            <a:r>
              <a:t>item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} </a:t>
            </a:r>
            <a:r>
              <a:rPr>
                <a:solidFill>
                  <a:srgbClr val="AA0D91"/>
                </a:solidFill>
              </a:rPr>
              <a:t>catch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is</a:t>
            </a:r>
            <a:r>
              <a:rPr>
                <a:solidFill>
                  <a:srgbClr val="333333"/>
                </a:solidFill>
              </a:rPr>
              <a:t> </a:t>
            </a:r>
            <a:r>
              <a:t>VendingMachineError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"Invalid selection, out of stock, or not enough money."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do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try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nourish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3F6E74"/>
                </a:solidFill>
              </a:rPr>
              <a:t>with</a:t>
            </a:r>
            <a:r>
              <a:rPr>
                <a:solidFill>
                  <a:srgbClr val="333333"/>
                </a:solidFill>
              </a:rPr>
              <a:t>: </a:t>
            </a:r>
            <a:r>
              <a:t>"Beet-Flavored Chips"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 </a:t>
            </a:r>
            <a:r>
              <a:rPr>
                <a:solidFill>
                  <a:srgbClr val="AA0D91"/>
                </a:solidFill>
              </a:rPr>
              <a:t>catch</a:t>
            </a:r>
            <a:r>
              <a:t> {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"Unexpected non-vending-machine-related error: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error</a:t>
            </a:r>
            <a:r>
              <a:rPr>
                <a:solidFill>
                  <a:srgbClr val="333333"/>
                </a:solidFill>
              </a:rPr>
              <a:t>)</a:t>
            </a:r>
            <a: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"Invalid selection, out of stock, or not enough money."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2.描述和丟出錯誤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2.描述和丟出錯誤</a:t>
            </a:r>
          </a:p>
        </p:txBody>
      </p:sp>
      <p:sp>
        <p:nvSpPr>
          <p:cNvPr id="725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26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27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28" name="轉換錯誤成為可nil值"/>
          <p:cNvSpPr txBox="1"/>
          <p:nvPr/>
        </p:nvSpPr>
        <p:spPr>
          <a:xfrm>
            <a:off x="745887" y="1086657"/>
            <a:ext cx="185036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indent="0">
              <a:defRPr sz="1500"/>
            </a:pPr>
            <a:r>
              <a:t>轉換錯誤成為可nil值</a:t>
            </a:r>
          </a:p>
        </p:txBody>
      </p:sp>
      <p:sp>
        <p:nvSpPr>
          <p:cNvPr id="729" name="func someThrowingFunction() throws -&gt; Int {…"/>
          <p:cNvSpPr txBox="1"/>
          <p:nvPr/>
        </p:nvSpPr>
        <p:spPr>
          <a:xfrm>
            <a:off x="758670" y="1428750"/>
            <a:ext cx="3415392" cy="2884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someThrowingFunction</a:t>
            </a:r>
            <a:r>
              <a:rPr>
                <a:solidFill>
                  <a:srgbClr val="333333"/>
                </a:solidFill>
              </a:rPr>
              <a:t>() </a:t>
            </a:r>
            <a:r>
              <a:rPr>
                <a:solidFill>
                  <a:srgbClr val="AA0D91"/>
                </a:solidFill>
              </a:rPr>
              <a:t>throws</a:t>
            </a:r>
            <a:r>
              <a:rPr>
                <a:solidFill>
                  <a:srgbClr val="333333"/>
                </a:solidFill>
              </a:rPr>
              <a:t> -&gt; </a:t>
            </a:r>
            <a:r>
              <a:t>Int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007400"/>
                </a:solidFill>
              </a:rPr>
              <a:t>// ...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x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AA0D91"/>
                </a:solidFill>
              </a:rPr>
              <a:t>try</a:t>
            </a:r>
            <a:r>
              <a:rPr>
                <a:solidFill>
                  <a:srgbClr val="333333"/>
                </a:solidFill>
              </a:rPr>
              <a:t>? </a:t>
            </a:r>
            <a:r>
              <a:t>someThrowingFunction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y</a:t>
            </a:r>
            <a:r>
              <a:rPr>
                <a:solidFill>
                  <a:srgbClr val="333333"/>
                </a:solidFill>
              </a:rPr>
              <a:t>: </a:t>
            </a:r>
            <a:r>
              <a:t>Int</a:t>
            </a:r>
            <a:r>
              <a:rPr>
                <a:solidFill>
                  <a:srgbClr val="333333"/>
                </a:solidFill>
              </a:rPr>
              <a:t>?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do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y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AA0D91"/>
                </a:solidFill>
              </a:rPr>
              <a:t>try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someThrowingFunction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 </a:t>
            </a:r>
            <a:r>
              <a:rPr>
                <a:solidFill>
                  <a:srgbClr val="AA0D91"/>
                </a:solidFill>
              </a:rPr>
              <a:t>catch</a:t>
            </a:r>
            <a:r>
              <a:t> {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3F6E74"/>
                </a:solidFill>
              </a:rPr>
              <a:t>y</a:t>
            </a:r>
            <a:r>
              <a:t> = </a:t>
            </a:r>
            <a:r>
              <a:rPr>
                <a:solidFill>
                  <a:srgbClr val="AA0D91"/>
                </a:solidFill>
              </a:rPr>
              <a:t>nil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  <p:sp>
        <p:nvSpPr>
          <p:cNvPr id="730" name="func fetchData() -&gt; Data? {…"/>
          <p:cNvSpPr txBox="1"/>
          <p:nvPr/>
        </p:nvSpPr>
        <p:spPr>
          <a:xfrm>
            <a:off x="4678745" y="1376135"/>
            <a:ext cx="4137561" cy="1373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fetchData</a:t>
            </a:r>
            <a:r>
              <a:rPr>
                <a:solidFill>
                  <a:srgbClr val="333333"/>
                </a:solidFill>
              </a:rPr>
              <a:t>() -&gt; </a:t>
            </a:r>
            <a:r>
              <a:t>Data</a:t>
            </a:r>
            <a:r>
              <a:rPr>
                <a:solidFill>
                  <a:srgbClr val="333333"/>
                </a:solidFill>
              </a:rPr>
              <a:t>?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data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AA0D91"/>
                </a:solidFill>
              </a:rPr>
              <a:t>try</a:t>
            </a:r>
            <a:r>
              <a:rPr>
                <a:solidFill>
                  <a:srgbClr val="333333"/>
                </a:solidFill>
              </a:rPr>
              <a:t>? </a:t>
            </a:r>
            <a:r>
              <a:t>fetchDataFromDisk</a:t>
            </a:r>
            <a:r>
              <a:rPr>
                <a:solidFill>
                  <a:srgbClr val="333333"/>
                </a:solidFill>
              </a:rPr>
              <a:t>() {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t>data</a:t>
            </a:r>
            <a:r>
              <a:rPr>
                <a:solidFill>
                  <a:srgbClr val="333333"/>
                </a:solidFill>
              </a:rPr>
              <a:t> }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data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AA0D91"/>
                </a:solidFill>
              </a:rPr>
              <a:t>try</a:t>
            </a:r>
            <a:r>
              <a:rPr>
                <a:solidFill>
                  <a:srgbClr val="333333"/>
                </a:solidFill>
              </a:rPr>
              <a:t>? </a:t>
            </a:r>
            <a:r>
              <a:t>fetchDataFromServer</a:t>
            </a:r>
            <a:r>
              <a:rPr>
                <a:solidFill>
                  <a:srgbClr val="333333"/>
                </a:solidFill>
              </a:rPr>
              <a:t>() {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t>data</a:t>
            </a:r>
            <a:r>
              <a:rPr>
                <a:solidFill>
                  <a:srgbClr val="333333"/>
                </a:solidFill>
              </a:rPr>
              <a:t> }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AA0D91"/>
                </a:solidFill>
              </a:rPr>
              <a:t>nil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292929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