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協定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6.協定可當作類型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6.協定可當作類型</a:t>
            </a:r>
          </a:p>
        </p:txBody>
      </p:sp>
      <p:sp>
        <p:nvSpPr>
          <p:cNvPr id="73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6" name="class Dice {…"/>
          <p:cNvSpPr txBox="1"/>
          <p:nvPr/>
        </p:nvSpPr>
        <p:spPr>
          <a:xfrm>
            <a:off x="606780" y="1093165"/>
            <a:ext cx="4149294" cy="2452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Dice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sides</a:t>
            </a:r>
            <a:r>
              <a:t>: </a:t>
            </a:r>
            <a:r>
              <a:t>Int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generator</a:t>
            </a:r>
            <a:r>
              <a:rPr>
                <a:solidFill>
                  <a:srgbClr val="333333"/>
                </a:solidFill>
              </a:rPr>
              <a:t>: </a:t>
            </a:r>
            <a:r>
              <a:t>RandomNumberGenerator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sides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generator</a:t>
            </a:r>
            <a:r>
              <a:rPr>
                <a:solidFill>
                  <a:srgbClr val="333333"/>
                </a:solidFill>
              </a:rPr>
              <a:t>: </a:t>
            </a:r>
            <a:r>
              <a:t>RandomNumberGenerator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sides</a:t>
            </a:r>
            <a:r>
              <a:t> = </a:t>
            </a:r>
            <a:r>
              <a:rPr>
                <a:solidFill>
                  <a:srgbClr val="3F6E74"/>
                </a:solidFill>
              </a:rPr>
              <a:t>sides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generator</a:t>
            </a:r>
            <a:r>
              <a:t> = </a:t>
            </a:r>
            <a:r>
              <a:rPr>
                <a:solidFill>
                  <a:srgbClr val="3F6E74"/>
                </a:solidFill>
              </a:rPr>
              <a:t>generator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t> </a:t>
            </a:r>
            <a:r>
              <a:rPr>
                <a:solidFill>
                  <a:srgbClr val="3F6E74"/>
                </a:solidFill>
              </a:rPr>
              <a:t>roll</a:t>
            </a:r>
            <a:r>
              <a:t>() -&gt; </a:t>
            </a:r>
            <a:r>
              <a:t>Int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generator</a:t>
            </a:r>
            <a:r>
              <a:t>.</a:t>
            </a:r>
            <a:r>
              <a:rPr>
                <a:solidFill>
                  <a:srgbClr val="3F6E74"/>
                </a:solidFill>
              </a:rPr>
              <a:t>random</a:t>
            </a:r>
            <a:r>
              <a:t>() * </a:t>
            </a:r>
            <a:r>
              <a:rPr>
                <a:solidFill>
                  <a:srgbClr val="3F6E74"/>
                </a:solidFill>
              </a:rPr>
              <a:t>Double</a:t>
            </a:r>
            <a:r>
              <a:t>(</a:t>
            </a:r>
            <a:r>
              <a:rPr>
                <a:solidFill>
                  <a:srgbClr val="3F6E74"/>
                </a:solidFill>
              </a:rPr>
              <a:t>sides</a:t>
            </a:r>
            <a:r>
              <a:t>)) +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37" name="var d6 = Dice(sides: 6, generator: LinearCongruentialGenerator())…"/>
          <p:cNvSpPr txBox="1"/>
          <p:nvPr/>
        </p:nvSpPr>
        <p:spPr>
          <a:xfrm>
            <a:off x="4799555" y="1174980"/>
            <a:ext cx="4355576" cy="1906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d6</a:t>
            </a:r>
            <a:r>
              <a:rPr>
                <a:solidFill>
                  <a:srgbClr val="333333"/>
                </a:solidFill>
              </a:rPr>
              <a:t> = </a:t>
            </a:r>
            <a:r>
              <a:t>Dice</a:t>
            </a:r>
            <a:r>
              <a:rPr>
                <a:solidFill>
                  <a:srgbClr val="333333"/>
                </a:solidFill>
              </a:rPr>
              <a:t>(</a:t>
            </a:r>
            <a:r>
              <a:t>sides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6</a:t>
            </a:r>
            <a:r>
              <a:rPr>
                <a:solidFill>
                  <a:srgbClr val="333333"/>
                </a:solidFill>
              </a:rPr>
              <a:t>, </a:t>
            </a:r>
            <a:r>
              <a:t>generator</a:t>
            </a:r>
            <a:r>
              <a:rPr>
                <a:solidFill>
                  <a:srgbClr val="333333"/>
                </a:solidFill>
              </a:rPr>
              <a:t>: </a:t>
            </a:r>
            <a:r>
              <a:t>LinearCongruentialGenerator</a:t>
            </a:r>
            <a:r>
              <a:rPr>
                <a:solidFill>
                  <a:srgbClr val="333333"/>
                </a:solidFill>
              </a:rPr>
              <a:t>())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...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"Random dice roll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d6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roll</a:t>
            </a:r>
            <a:r>
              <a:rPr>
                <a:solidFill>
                  <a:srgbClr val="333333"/>
                </a:solidFill>
              </a:rPr>
              <a:t>())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Random dice roll is 3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Random dice roll is 5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Random dice roll is 4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Random dice roll is 5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Random dice roll is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7.委派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7.委派</a:t>
            </a:r>
          </a:p>
        </p:txBody>
      </p:sp>
      <p:sp>
        <p:nvSpPr>
          <p:cNvPr id="740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3" name="protocol DiceGame {…"/>
          <p:cNvSpPr txBox="1"/>
          <p:nvPr/>
        </p:nvSpPr>
        <p:spPr>
          <a:xfrm>
            <a:off x="764435" y="1131513"/>
            <a:ext cx="7662572" cy="324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30469" indent="-390769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DiceGame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30469" indent="-390769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dice</a:t>
            </a:r>
            <a:r>
              <a:t>: </a:t>
            </a:r>
            <a:r>
              <a:t>Dice</a:t>
            </a:r>
            <a:r>
              <a:t> { </a:t>
            </a:r>
            <a:r>
              <a:rPr>
                <a:solidFill>
                  <a:srgbClr val="AA0D91"/>
                </a:solidFill>
              </a:rPr>
              <a:t>get</a:t>
            </a:r>
            <a:r>
              <a:t> }</a:t>
            </a:r>
          </a:p>
          <a:p>
            <a:pPr marL="530469" indent="-390769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t> </a:t>
            </a:r>
            <a:r>
              <a:rPr>
                <a:solidFill>
                  <a:srgbClr val="3F6E74"/>
                </a:solidFill>
              </a:rPr>
              <a:t>play</a:t>
            </a:r>
            <a:r>
              <a:t>()</a:t>
            </a:r>
          </a:p>
          <a:p>
            <a:pPr marL="530469" indent="-390769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30469" indent="-390769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DiceGameDelegate</a:t>
            </a:r>
            <a:r>
              <a:rPr>
                <a:solidFill>
                  <a:srgbClr val="333333"/>
                </a:solidFill>
              </a:rPr>
              <a:t>: </a:t>
            </a:r>
            <a:r>
              <a:t>AnyObject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30469" indent="-390769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gameDidStart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DiceGame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30469" indent="-390769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DiceGame</a:t>
            </a:r>
            <a:r>
              <a:rPr>
                <a:solidFill>
                  <a:srgbClr val="333333"/>
                </a:solidFill>
              </a:rPr>
              <a:t>, </a:t>
            </a:r>
            <a:r>
              <a:t>didStartNewTurnWithDiceRoll</a:t>
            </a:r>
            <a:r>
              <a:rPr>
                <a:solidFill>
                  <a:srgbClr val="333333"/>
                </a:solidFill>
              </a:rPr>
              <a:t> </a:t>
            </a:r>
            <a:r>
              <a:t>diceRoll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30469" indent="-390769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gameDidEnd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DiceGame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30469" indent="-390769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7.委派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7.委派</a:t>
            </a:r>
          </a:p>
        </p:txBody>
      </p:sp>
      <p:sp>
        <p:nvSpPr>
          <p:cNvPr id="74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9" name="class SnakesAndLadders: DiceGame {…"/>
          <p:cNvSpPr txBox="1"/>
          <p:nvPr/>
        </p:nvSpPr>
        <p:spPr>
          <a:xfrm>
            <a:off x="755913" y="1110209"/>
            <a:ext cx="3207028" cy="4019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SnakesAndLadders</a:t>
            </a:r>
            <a:r>
              <a:rPr>
                <a:solidFill>
                  <a:srgbClr val="333333"/>
                </a:solidFill>
              </a:rPr>
              <a:t>: </a:t>
            </a:r>
            <a:r>
              <a:t>DiceGame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finalSquare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25</a:t>
            </a:r>
            <a:endParaRPr>
              <a:solidFill>
                <a:srgbClr val="333333"/>
              </a:solidFill>
            </a:endParaRP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dice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Dice</a:t>
            </a:r>
            <a:r>
              <a:rPr>
                <a:solidFill>
                  <a:srgbClr val="333333"/>
                </a:solidFill>
              </a:rPr>
              <a:t>(</a:t>
            </a:r>
            <a:r>
              <a:t>sides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6</a:t>
            </a:r>
            <a:r>
              <a:rPr>
                <a:solidFill>
                  <a:srgbClr val="333333"/>
                </a:solidFill>
              </a:rPr>
              <a:t>, </a:t>
            </a:r>
            <a:r>
              <a:t>generator</a:t>
            </a:r>
            <a:r>
              <a:rPr>
                <a:solidFill>
                  <a:srgbClr val="333333"/>
                </a:solidFill>
              </a:rPr>
              <a:t>: </a:t>
            </a:r>
            <a:r>
              <a:t>LinearCongruentialGenerator</a:t>
            </a:r>
            <a:r>
              <a:rPr>
                <a:solidFill>
                  <a:srgbClr val="333333"/>
                </a:solidFill>
              </a:rPr>
              <a:t>())</a:t>
            </a:r>
            <a:endParaRPr>
              <a:solidFill>
                <a:srgbClr val="333333"/>
              </a:solidFill>
            </a:endParaRP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: [</a:t>
            </a:r>
            <a:r>
              <a:t>Int</a:t>
            </a:r>
            <a:r>
              <a:t>]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() {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 = </a:t>
            </a:r>
            <a:r>
              <a:rPr>
                <a:solidFill>
                  <a:srgbClr val="3F6E74"/>
                </a:solidFill>
              </a:rPr>
              <a:t>Array</a:t>
            </a:r>
            <a:r>
              <a:t>(</a:t>
            </a:r>
            <a:r>
              <a:rPr>
                <a:solidFill>
                  <a:srgbClr val="3F6E74"/>
                </a:solidFill>
              </a:rPr>
              <a:t>repeating</a:t>
            </a:r>
            <a:r>
              <a:t>: </a:t>
            </a:r>
            <a:r>
              <a:rPr>
                <a:solidFill>
                  <a:srgbClr val="1C00CF"/>
                </a:solidFill>
              </a:rPr>
              <a:t>0</a:t>
            </a:r>
            <a:r>
              <a:t>,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: </a:t>
            </a:r>
            <a:r>
              <a:rPr>
                <a:solidFill>
                  <a:srgbClr val="3F6E74"/>
                </a:solidFill>
              </a:rPr>
              <a:t>finalSquare</a:t>
            </a:r>
            <a:r>
              <a:t> + </a:t>
            </a:r>
            <a:r>
              <a:rPr>
                <a:solidFill>
                  <a:srgbClr val="1C00CF"/>
                </a:solidFill>
              </a:rPr>
              <a:t>1</a:t>
            </a:r>
            <a:r>
              <a:t>)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1C00CF"/>
                </a:solidFill>
              </a:rPr>
              <a:t>03</a:t>
            </a:r>
            <a:r>
              <a:t>] = +</a:t>
            </a:r>
            <a:r>
              <a:rPr>
                <a:solidFill>
                  <a:srgbClr val="1C00CF"/>
                </a:solidFill>
              </a:rPr>
              <a:t>08</a:t>
            </a:r>
            <a:r>
              <a:t>;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1C00CF"/>
                </a:solidFill>
              </a:rPr>
              <a:t>06</a:t>
            </a:r>
            <a:r>
              <a:t>] = +</a:t>
            </a:r>
            <a:r>
              <a:rPr>
                <a:solidFill>
                  <a:srgbClr val="1C00CF"/>
                </a:solidFill>
              </a:rPr>
              <a:t>11</a:t>
            </a:r>
            <a:r>
              <a:t>;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1C00CF"/>
                </a:solidFill>
              </a:rPr>
              <a:t>09</a:t>
            </a:r>
            <a:r>
              <a:t>] = +</a:t>
            </a:r>
            <a:r>
              <a:rPr>
                <a:solidFill>
                  <a:srgbClr val="1C00CF"/>
                </a:solidFill>
              </a:rPr>
              <a:t>09</a:t>
            </a:r>
            <a:r>
              <a:t>;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1C00CF"/>
                </a:solidFill>
              </a:rPr>
              <a:t>10</a:t>
            </a:r>
            <a:r>
              <a:t>] = +</a:t>
            </a:r>
            <a:r>
              <a:rPr>
                <a:solidFill>
                  <a:srgbClr val="1C00CF"/>
                </a:solidFill>
              </a:rPr>
              <a:t>02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1C00CF"/>
                </a:solidFill>
              </a:rPr>
              <a:t>14</a:t>
            </a:r>
            <a:r>
              <a:t>] = </a:t>
            </a:r>
            <a:r>
              <a:rPr>
                <a:solidFill>
                  <a:srgbClr val="1C00CF"/>
                </a:solidFill>
              </a:rPr>
              <a:t>-10</a:t>
            </a:r>
            <a:r>
              <a:t>;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1C00CF"/>
                </a:solidFill>
              </a:rPr>
              <a:t>19</a:t>
            </a:r>
            <a:r>
              <a:t>] = </a:t>
            </a:r>
            <a:r>
              <a:rPr>
                <a:solidFill>
                  <a:srgbClr val="1C00CF"/>
                </a:solidFill>
              </a:rPr>
              <a:t>-11</a:t>
            </a:r>
            <a:r>
              <a:t>;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1C00CF"/>
                </a:solidFill>
              </a:rPr>
              <a:t>22</a:t>
            </a:r>
            <a:r>
              <a:t>] = </a:t>
            </a:r>
            <a:r>
              <a:rPr>
                <a:solidFill>
                  <a:srgbClr val="1C00CF"/>
                </a:solidFill>
              </a:rPr>
              <a:t>-02</a:t>
            </a:r>
            <a:r>
              <a:t>;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1C00CF"/>
                </a:solidFill>
              </a:rPr>
              <a:t>24</a:t>
            </a:r>
            <a:r>
              <a:t>] = </a:t>
            </a:r>
            <a:r>
              <a:rPr>
                <a:solidFill>
                  <a:srgbClr val="1C00CF"/>
                </a:solidFill>
              </a:rPr>
              <a:t>-08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weak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delegate</a:t>
            </a:r>
            <a:r>
              <a:rPr>
                <a:solidFill>
                  <a:srgbClr val="333333"/>
                </a:solidFill>
              </a:rPr>
              <a:t>: </a:t>
            </a:r>
            <a:r>
              <a:t>DiceGameDelegate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t> </a:t>
            </a:r>
            <a:r>
              <a:rPr>
                <a:solidFill>
                  <a:srgbClr val="3F6E74"/>
                </a:solidFill>
              </a:rPr>
              <a:t>play</a:t>
            </a:r>
            <a:r>
              <a:t>() {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delegate</a:t>
            </a:r>
            <a:r>
              <a:rPr>
                <a:solidFill>
                  <a:srgbClr val="333333"/>
                </a:solidFill>
              </a:rPr>
              <a:t>?.</a:t>
            </a:r>
            <a:r>
              <a:t>gameDidStart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self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gameLoop</a:t>
            </a:r>
            <a:r>
              <a:t>: </a:t>
            </a:r>
            <a:r>
              <a:rPr>
                <a:solidFill>
                  <a:srgbClr val="AA0D91"/>
                </a:solidFill>
              </a:rPr>
              <a:t>while</a:t>
            </a:r>
            <a:r>
              <a:t>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 != </a:t>
            </a:r>
            <a:r>
              <a:rPr>
                <a:solidFill>
                  <a:srgbClr val="3F6E74"/>
                </a:solidFill>
              </a:rPr>
              <a:t>finalSquare</a:t>
            </a:r>
            <a:r>
              <a:t> {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diceRoll</a:t>
            </a:r>
            <a:r>
              <a:t> = </a:t>
            </a:r>
            <a:r>
              <a:rPr>
                <a:solidFill>
                  <a:srgbClr val="3F6E74"/>
                </a:solidFill>
              </a:rPr>
              <a:t>dice</a:t>
            </a:r>
            <a:r>
              <a:t>.</a:t>
            </a:r>
            <a:r>
              <a:rPr>
                <a:solidFill>
                  <a:srgbClr val="3F6E74"/>
                </a:solidFill>
              </a:rPr>
              <a:t>roll</a:t>
            </a:r>
            <a:r>
              <a:t>()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delegate</a:t>
            </a:r>
            <a:r>
              <a:rPr>
                <a:solidFill>
                  <a:srgbClr val="333333"/>
                </a:solidFill>
              </a:rPr>
              <a:t>?.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self</a:t>
            </a:r>
            <a:r>
              <a:rPr>
                <a:solidFill>
                  <a:srgbClr val="333333"/>
                </a:solidFill>
              </a:rPr>
              <a:t>, </a:t>
            </a:r>
            <a:r>
              <a:t>didStartNewTurnWithDiceRoll</a:t>
            </a:r>
            <a:r>
              <a:rPr>
                <a:solidFill>
                  <a:srgbClr val="333333"/>
                </a:solidFill>
              </a:rPr>
              <a:t>: </a:t>
            </a:r>
            <a:r>
              <a:t>diceRoll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switch</a:t>
            </a:r>
            <a:r>
              <a:t>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 + </a:t>
            </a:r>
            <a:r>
              <a:rPr>
                <a:solidFill>
                  <a:srgbClr val="3F6E74"/>
                </a:solidFill>
              </a:rPr>
              <a:t>diceRoll</a:t>
            </a:r>
            <a:r>
              <a:t> {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finalSquare</a:t>
            </a:r>
            <a:r>
              <a:t>: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</a:t>
            </a:r>
            <a:r>
              <a:rPr>
                <a:solidFill>
                  <a:srgbClr val="AA0D91"/>
                </a:solidFill>
              </a:rPr>
              <a:t>break</a:t>
            </a:r>
            <a:r>
              <a:t> </a:t>
            </a:r>
            <a:r>
              <a:rPr>
                <a:solidFill>
                  <a:srgbClr val="3F6E74"/>
                </a:solidFill>
              </a:rPr>
              <a:t>gameLoop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newSquare</a:t>
            </a:r>
            <a:r>
              <a:t> </a:t>
            </a:r>
            <a:r>
              <a:rPr>
                <a:solidFill>
                  <a:srgbClr val="AA0D91"/>
                </a:solidFill>
              </a:rPr>
              <a:t>where</a:t>
            </a:r>
            <a:r>
              <a:t> </a:t>
            </a:r>
            <a:r>
              <a:rPr>
                <a:solidFill>
                  <a:srgbClr val="3F6E74"/>
                </a:solidFill>
              </a:rPr>
              <a:t>newSquare</a:t>
            </a:r>
            <a:r>
              <a:t> &gt; </a:t>
            </a:r>
            <a:r>
              <a:rPr>
                <a:solidFill>
                  <a:srgbClr val="3F6E74"/>
                </a:solidFill>
              </a:rPr>
              <a:t>finalSquare</a:t>
            </a:r>
            <a:r>
              <a:t>: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</a:t>
            </a:r>
            <a:r>
              <a:rPr>
                <a:solidFill>
                  <a:srgbClr val="AA0D91"/>
                </a:solidFill>
              </a:rPr>
              <a:t>continue</a:t>
            </a:r>
            <a:r>
              <a:t> </a:t>
            </a:r>
            <a:r>
              <a:rPr>
                <a:solidFill>
                  <a:srgbClr val="3F6E74"/>
                </a:solidFill>
              </a:rPr>
              <a:t>gameLoop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default</a:t>
            </a:r>
            <a:r>
              <a:t>: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diceRoll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]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}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delegate</a:t>
            </a:r>
            <a:r>
              <a:t>?.</a:t>
            </a:r>
            <a:r>
              <a:rPr>
                <a:solidFill>
                  <a:srgbClr val="3F6E74"/>
                </a:solidFill>
              </a:rPr>
              <a:t>gameDidEnd</a:t>
            </a:r>
            <a:r>
              <a:t>(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)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638628" indent="-498928" defTabSz="457200">
              <a:lnSpc>
                <a:spcPts val="1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7.委派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7.委派</a:t>
            </a:r>
          </a:p>
        </p:txBody>
      </p:sp>
      <p:sp>
        <p:nvSpPr>
          <p:cNvPr id="75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5" name="class DiceGameTracker: DiceGameDelegate {…"/>
          <p:cNvSpPr txBox="1"/>
          <p:nvPr/>
        </p:nvSpPr>
        <p:spPr>
          <a:xfrm>
            <a:off x="764435" y="1131513"/>
            <a:ext cx="5549091" cy="3964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DiceGameTracker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DiceGameDelegate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numberOfTurns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gameDidStart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DiceGame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numberOfTurns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game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is</a:t>
            </a:r>
            <a:r>
              <a:rPr>
                <a:solidFill>
                  <a:srgbClr val="333333"/>
                </a:solidFill>
              </a:rPr>
              <a:t> </a:t>
            </a:r>
            <a:r>
              <a:t>SnakesAndLadders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"Started a new game of Snakes and Ladders"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game is using a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game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dice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sides</a:t>
            </a:r>
            <a:r>
              <a:rPr>
                <a:solidFill>
                  <a:srgbClr val="333333"/>
                </a:solidFill>
              </a:rPr>
              <a:t>)</a:t>
            </a:r>
            <a:r>
              <a:t>-sided dice"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DiceGame</a:t>
            </a:r>
            <a:r>
              <a:rPr>
                <a:solidFill>
                  <a:srgbClr val="333333"/>
                </a:solidFill>
              </a:rPr>
              <a:t>, </a:t>
            </a:r>
            <a:r>
              <a:t>didStartNewTurnWithDiceRoll</a:t>
            </a:r>
            <a:r>
              <a:rPr>
                <a:solidFill>
                  <a:srgbClr val="333333"/>
                </a:solidFill>
              </a:rPr>
              <a:t> </a:t>
            </a:r>
            <a:r>
              <a:t>diceRoll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numberOfTurns</a:t>
            </a:r>
            <a:r>
              <a:rPr>
                <a:solidFill>
                  <a:srgbClr val="333333"/>
                </a:solidFill>
              </a:rPr>
              <a:t> +=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"Rolled a </a:t>
            </a:r>
            <a:r>
              <a:t>\(</a:t>
            </a:r>
            <a:r>
              <a:rPr>
                <a:solidFill>
                  <a:srgbClr val="3F6E74"/>
                </a:solidFill>
              </a:rPr>
              <a:t>diceRoll</a:t>
            </a:r>
            <a: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gameDidEnd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DiceGame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game lasted for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numberOfTurns</a:t>
            </a:r>
            <a:r>
              <a:rPr>
                <a:solidFill>
                  <a:srgbClr val="333333"/>
                </a:solidFill>
              </a:rPr>
              <a:t>)</a:t>
            </a:r>
            <a:r>
              <a:t> turns"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7.委派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7.委派</a:t>
            </a:r>
          </a:p>
        </p:txBody>
      </p:sp>
      <p:sp>
        <p:nvSpPr>
          <p:cNvPr id="7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6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61" name="let tracker = DiceGameTracker()…"/>
          <p:cNvSpPr txBox="1"/>
          <p:nvPr/>
        </p:nvSpPr>
        <p:spPr>
          <a:xfrm>
            <a:off x="764435" y="1131513"/>
            <a:ext cx="4942642" cy="356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tracker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DiceGameTracker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SnakesAndLadders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game</a:t>
            </a:r>
            <a:r>
              <a:rPr>
                <a:solidFill>
                  <a:srgbClr val="333333"/>
                </a:solidFill>
              </a:rPr>
              <a:t>.</a:t>
            </a:r>
            <a:r>
              <a:t>delegate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tracker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game</a:t>
            </a:r>
            <a:r>
              <a:rPr>
                <a:solidFill>
                  <a:srgbClr val="333333"/>
                </a:solidFill>
              </a:rPr>
              <a:t>.</a:t>
            </a:r>
            <a:r>
              <a:t>play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Started a new game of Snakes and Ladders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game is using a 6-sided dice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Rolled a 3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Rolled a 5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Rolled a 4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Rolled a 5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game lasted for 4 turns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8.使用擴充增加協定遵守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8.使用擴充增加協定遵守</a:t>
            </a:r>
          </a:p>
        </p:txBody>
      </p:sp>
      <p:sp>
        <p:nvSpPr>
          <p:cNvPr id="7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6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67" name="protocol TextRepresentable {…"/>
          <p:cNvSpPr txBox="1"/>
          <p:nvPr/>
        </p:nvSpPr>
        <p:spPr>
          <a:xfrm>
            <a:off x="760174" y="1131513"/>
            <a:ext cx="3015732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TextRepresentable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AA0D91"/>
                </a:solidFill>
              </a:rPr>
              <a:t>get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68" name="extension Dice: TextRepresentable {…"/>
          <p:cNvSpPr txBox="1"/>
          <p:nvPr/>
        </p:nvSpPr>
        <p:spPr>
          <a:xfrm>
            <a:off x="747391" y="2012446"/>
            <a:ext cx="2912458" cy="1157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t>Dice</a:t>
            </a:r>
            <a:r>
              <a:rPr>
                <a:solidFill>
                  <a:srgbClr val="333333"/>
                </a:solidFill>
              </a:rPr>
              <a:t>: </a:t>
            </a:r>
            <a:r>
              <a:t>TextRepresentable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"A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sides</a:t>
            </a:r>
            <a:r>
              <a:rPr>
                <a:solidFill>
                  <a:srgbClr val="333333"/>
                </a:solidFill>
              </a:rPr>
              <a:t>)</a:t>
            </a:r>
            <a:r>
              <a:t>-sided dice"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69" name="let d12 = Dice(sides: 12, generator: LinearCongruentialGenerator())…"/>
          <p:cNvSpPr txBox="1"/>
          <p:nvPr/>
        </p:nvSpPr>
        <p:spPr>
          <a:xfrm>
            <a:off x="760174" y="3430272"/>
            <a:ext cx="4836812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d12</a:t>
            </a:r>
            <a:r>
              <a:rPr>
                <a:solidFill>
                  <a:srgbClr val="333333"/>
                </a:solidFill>
              </a:rPr>
              <a:t> = </a:t>
            </a:r>
            <a:r>
              <a:t>Dice</a:t>
            </a:r>
            <a:r>
              <a:rPr>
                <a:solidFill>
                  <a:srgbClr val="333333"/>
                </a:solidFill>
              </a:rPr>
              <a:t>(</a:t>
            </a:r>
            <a:r>
              <a:t>sides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12</a:t>
            </a:r>
            <a:r>
              <a:rPr>
                <a:solidFill>
                  <a:srgbClr val="333333"/>
                </a:solidFill>
              </a:rPr>
              <a:t>, </a:t>
            </a:r>
            <a:r>
              <a:t>generator</a:t>
            </a:r>
            <a:r>
              <a:rPr>
                <a:solidFill>
                  <a:srgbClr val="333333"/>
                </a:solidFill>
              </a:rPr>
              <a:t>: </a:t>
            </a:r>
            <a:r>
              <a:t>LinearCongruentialGenerator</a:t>
            </a:r>
            <a:r>
              <a:rPr>
                <a:solidFill>
                  <a:srgbClr val="333333"/>
                </a:solidFill>
              </a:rPr>
              <a:t>())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d12</a:t>
            </a:r>
            <a:r>
              <a:rPr>
                <a:solidFill>
                  <a:srgbClr val="333333"/>
                </a:solidFill>
              </a:rPr>
              <a:t>.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"A 12-sided dice"</a:t>
            </a:r>
          </a:p>
        </p:txBody>
      </p:sp>
      <p:sp>
        <p:nvSpPr>
          <p:cNvPr id="770" name="extension SnakesAndLadders: TextRepresentable {…"/>
          <p:cNvSpPr txBox="1"/>
          <p:nvPr/>
        </p:nvSpPr>
        <p:spPr>
          <a:xfrm>
            <a:off x="4122064" y="1155876"/>
            <a:ext cx="5134016" cy="1805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t>SnakesAndLadders</a:t>
            </a:r>
            <a:r>
              <a:rPr>
                <a:solidFill>
                  <a:srgbClr val="333333"/>
                </a:solidFill>
              </a:rPr>
              <a:t>: </a:t>
            </a:r>
            <a:r>
              <a:t>TextRepresentable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"A game of Snakes and Ladders with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finalSquare</a:t>
            </a:r>
            <a:r>
              <a:rPr>
                <a:solidFill>
                  <a:srgbClr val="333333"/>
                </a:solidFill>
              </a:rPr>
              <a:t>)</a:t>
            </a:r>
            <a:r>
              <a:t> squares"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.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"A game of Snakes and Ladders with 25 squares"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8.使用擴充增加協定遵守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8.使用擴充增加協定遵守</a:t>
            </a:r>
          </a:p>
        </p:txBody>
      </p:sp>
      <p:sp>
        <p:nvSpPr>
          <p:cNvPr id="77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7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76" name="判斷特定情況下才遵守協定"/>
          <p:cNvSpPr txBox="1"/>
          <p:nvPr/>
        </p:nvSpPr>
        <p:spPr>
          <a:xfrm>
            <a:off x="767192" y="1137788"/>
            <a:ext cx="253050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defRPr b="0" sz="1500"/>
            </a:pPr>
            <a:r>
              <a:t>判斷特定情況下才遵守協定</a:t>
            </a:r>
          </a:p>
        </p:txBody>
      </p:sp>
      <p:sp>
        <p:nvSpPr>
          <p:cNvPr id="777" name="extension Array: TextRepresentable where Element: TextRepresentable {…"/>
          <p:cNvSpPr txBox="1"/>
          <p:nvPr/>
        </p:nvSpPr>
        <p:spPr>
          <a:xfrm>
            <a:off x="754409" y="1610754"/>
            <a:ext cx="5169623" cy="2236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t>Array</a:t>
            </a:r>
            <a:r>
              <a:rPr>
                <a:solidFill>
                  <a:srgbClr val="333333"/>
                </a:solidFill>
              </a:rPr>
              <a:t>: </a:t>
            </a:r>
            <a:r>
              <a:t>TextRepresentable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where</a:t>
            </a:r>
            <a:r>
              <a:rPr>
                <a:solidFill>
                  <a:srgbClr val="333333"/>
                </a:solidFill>
              </a:rPr>
              <a:t> </a:t>
            </a:r>
            <a:r>
              <a:t>Element</a:t>
            </a:r>
            <a:r>
              <a:rPr>
                <a:solidFill>
                  <a:srgbClr val="333333"/>
                </a:solidFill>
              </a:rPr>
              <a:t>: </a:t>
            </a:r>
            <a:r>
              <a:t>TextRepresentable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itemsAsText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self</a:t>
            </a:r>
            <a:r>
              <a:rPr>
                <a:solidFill>
                  <a:srgbClr val="333333"/>
                </a:solidFill>
              </a:rPr>
              <a:t>.</a:t>
            </a:r>
            <a:r>
              <a:t>map</a:t>
            </a:r>
            <a:r>
              <a:rPr>
                <a:solidFill>
                  <a:srgbClr val="333333"/>
                </a:solidFill>
              </a:rPr>
              <a:t> { </a:t>
            </a:r>
            <a:r>
              <a:t>$0</a:t>
            </a:r>
            <a:r>
              <a:rPr>
                <a:solidFill>
                  <a:srgbClr val="333333"/>
                </a:solidFill>
              </a:rPr>
              <a:t>.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C41A16"/>
                </a:solidFill>
              </a:rPr>
              <a:t>"["</a:t>
            </a:r>
            <a:r>
              <a:t> + </a:t>
            </a:r>
            <a:r>
              <a:rPr>
                <a:solidFill>
                  <a:srgbClr val="3F6E74"/>
                </a:solidFill>
              </a:rPr>
              <a:t>itemsAsText</a:t>
            </a:r>
            <a:r>
              <a:t>.</a:t>
            </a:r>
            <a:r>
              <a:rPr>
                <a:solidFill>
                  <a:srgbClr val="3F6E74"/>
                </a:solidFill>
              </a:rPr>
              <a:t>joined</a:t>
            </a:r>
            <a:r>
              <a:t>(</a:t>
            </a:r>
            <a:r>
              <a:rPr>
                <a:solidFill>
                  <a:srgbClr val="3F6E74"/>
                </a:solidFill>
              </a:rPr>
              <a:t>separator</a:t>
            </a:r>
            <a:r>
              <a:t>: </a:t>
            </a:r>
            <a:r>
              <a:rPr>
                <a:solidFill>
                  <a:srgbClr val="C41A16"/>
                </a:solidFill>
              </a:rPr>
              <a:t>", "</a:t>
            </a:r>
            <a:r>
              <a:t>) + </a:t>
            </a:r>
            <a:r>
              <a:rPr>
                <a:solidFill>
                  <a:srgbClr val="C41A16"/>
                </a:solidFill>
              </a:rPr>
              <a:t>"]"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myDice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3F6E74"/>
                </a:solidFill>
              </a:rPr>
              <a:t>d6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d12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myDice</a:t>
            </a:r>
            <a:r>
              <a:rPr>
                <a:solidFill>
                  <a:srgbClr val="333333"/>
                </a:solidFill>
              </a:rPr>
              <a:t>.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"[A 6-sided dice, A 12-sided dice]"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8.使用擴充增加協定遵守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8.使用擴充增加協定遵守</a:t>
            </a:r>
          </a:p>
        </p:txBody>
      </p:sp>
      <p:sp>
        <p:nvSpPr>
          <p:cNvPr id="7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8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83" name="使用擴充定義採納協定"/>
          <p:cNvSpPr txBox="1"/>
          <p:nvPr/>
        </p:nvSpPr>
        <p:spPr>
          <a:xfrm>
            <a:off x="767192" y="1137788"/>
            <a:ext cx="214950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defRPr b="0" sz="1500"/>
            </a:pPr>
            <a:r>
              <a:t>使用擴充定義採納協定</a:t>
            </a:r>
          </a:p>
        </p:txBody>
      </p:sp>
      <p:sp>
        <p:nvSpPr>
          <p:cNvPr id="784" name="struct Hamster {…"/>
          <p:cNvSpPr txBox="1"/>
          <p:nvPr/>
        </p:nvSpPr>
        <p:spPr>
          <a:xfrm>
            <a:off x="754409" y="1610754"/>
            <a:ext cx="3168666" cy="158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Hamster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t>String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"A hamster named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t>Hamster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TextRepresentable</a:t>
            </a:r>
            <a:r>
              <a:rPr>
                <a:solidFill>
                  <a:srgbClr val="333333"/>
                </a:solidFill>
              </a:rPr>
              <a:t> {}</a:t>
            </a:r>
          </a:p>
        </p:txBody>
      </p:sp>
      <p:sp>
        <p:nvSpPr>
          <p:cNvPr id="785" name="let simonTheHamster = Hamster(name: &quot;Simon&quot;)…"/>
          <p:cNvSpPr txBox="1"/>
          <p:nvPr/>
        </p:nvSpPr>
        <p:spPr>
          <a:xfrm>
            <a:off x="767192" y="3314744"/>
            <a:ext cx="5206867" cy="94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simonTheHamster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Hamster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"Simon"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somethingTextRepresentable</a:t>
            </a:r>
            <a:r>
              <a:rPr>
                <a:solidFill>
                  <a:srgbClr val="333333"/>
                </a:solidFill>
              </a:rPr>
              <a:t>: </a:t>
            </a:r>
            <a:r>
              <a:t>TextRepresentable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simonTheHamster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somethingTextRepresentable</a:t>
            </a:r>
            <a:r>
              <a:rPr>
                <a:solidFill>
                  <a:srgbClr val="333333"/>
                </a:solidFill>
              </a:rPr>
              <a:t>.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"A hamster named Simon"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9.使用協定當元素的集合物件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9.使用協定當元素的集合物件</a:t>
            </a:r>
          </a:p>
        </p:txBody>
      </p:sp>
      <p:sp>
        <p:nvSpPr>
          <p:cNvPr id="7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9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91" name="使用擴充定義採納協定"/>
          <p:cNvSpPr txBox="1"/>
          <p:nvPr/>
        </p:nvSpPr>
        <p:spPr>
          <a:xfrm>
            <a:off x="767192" y="1137788"/>
            <a:ext cx="214950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defRPr b="0" sz="1500"/>
            </a:pPr>
            <a:r>
              <a:t>使用擴充定義採納協定</a:t>
            </a:r>
          </a:p>
        </p:txBody>
      </p:sp>
      <p:sp>
        <p:nvSpPr>
          <p:cNvPr id="792" name="let things: [TextRepresentable] = [game, d12, simonTheHamster]"/>
          <p:cNvSpPr txBox="1"/>
          <p:nvPr/>
        </p:nvSpPr>
        <p:spPr>
          <a:xfrm>
            <a:off x="767192" y="1563883"/>
            <a:ext cx="4099234" cy="293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1700"/>
              </a:lnSpc>
              <a:spcBef>
                <a:spcPts val="0"/>
              </a:spcBef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things</a:t>
            </a:r>
            <a:r>
              <a:rPr>
                <a:solidFill>
                  <a:srgbClr val="333333"/>
                </a:solidFill>
              </a:rPr>
              <a:t>: [</a:t>
            </a:r>
            <a:r>
              <a:t>TextRepresentable</a:t>
            </a:r>
            <a:r>
              <a:rPr>
                <a:solidFill>
                  <a:srgbClr val="333333"/>
                </a:solidFill>
              </a:rPr>
              <a:t>] = [</a:t>
            </a:r>
            <a:r>
              <a:rPr>
                <a:solidFill>
                  <a:srgbClr val="3F6E74"/>
                </a:solidFill>
              </a:rPr>
              <a:t>game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d12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simonTheHamster</a:t>
            </a:r>
            <a:r>
              <a:rPr>
                <a:solidFill>
                  <a:srgbClr val="333333"/>
                </a:solidFill>
              </a:rPr>
              <a:t>]</a:t>
            </a:r>
          </a:p>
        </p:txBody>
      </p:sp>
      <p:sp>
        <p:nvSpPr>
          <p:cNvPr id="793" name="for thing in things {…"/>
          <p:cNvSpPr txBox="1"/>
          <p:nvPr/>
        </p:nvSpPr>
        <p:spPr>
          <a:xfrm>
            <a:off x="762931" y="1967229"/>
            <a:ext cx="3746088" cy="158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thing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things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thing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 game of Snakes and Ladders with 25 squares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 12-sided dice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 hamster named Simon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10.協定的繼承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10.協定的繼承</a:t>
            </a:r>
          </a:p>
        </p:txBody>
      </p:sp>
      <p:sp>
        <p:nvSpPr>
          <p:cNvPr id="79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9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9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99" name="protocol InheritingProtocol: SomeProtocol, AnotherProtocol {…"/>
          <p:cNvSpPr txBox="1"/>
          <p:nvPr/>
        </p:nvSpPr>
        <p:spPr>
          <a:xfrm>
            <a:off x="762931" y="1132083"/>
            <a:ext cx="4132156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54000" indent="-25400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InheritingProtocol</a:t>
            </a:r>
            <a:r>
              <a:rPr>
                <a:solidFill>
                  <a:srgbClr val="333333"/>
                </a:solidFill>
              </a:rPr>
              <a:t>: </a:t>
            </a:r>
            <a:r>
              <a:t>SomeProtocol</a:t>
            </a:r>
            <a:r>
              <a:rPr>
                <a:solidFill>
                  <a:srgbClr val="333333"/>
                </a:solidFill>
              </a:rPr>
              <a:t>, </a:t>
            </a:r>
            <a:r>
              <a:t>AnotherProtocol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254000" indent="-25400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protocol definition goes here</a:t>
            </a:r>
            <a:endParaRPr>
              <a:solidFill>
                <a:srgbClr val="333333"/>
              </a:solidFill>
            </a:endParaRPr>
          </a:p>
          <a:p>
            <a:pPr marL="254000" indent="-25400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800" name="protocol PrettyTextRepresentable: TextRepresentable {…"/>
          <p:cNvSpPr txBox="1"/>
          <p:nvPr/>
        </p:nvSpPr>
        <p:spPr>
          <a:xfrm>
            <a:off x="758670" y="1836661"/>
            <a:ext cx="3787953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54000" indent="-25400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PrettyTextRepresentable</a:t>
            </a:r>
            <a:r>
              <a:rPr>
                <a:solidFill>
                  <a:srgbClr val="333333"/>
                </a:solidFill>
              </a:rPr>
              <a:t>: </a:t>
            </a:r>
            <a:r>
              <a:t>TextRepresentable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254000" indent="-25400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prettyTextualDescription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AA0D91"/>
                </a:solidFill>
              </a:rPr>
              <a:t>get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254000" indent="-25400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801" name="extension SnakesAndLadders: PrettyTextRepresentable {…"/>
          <p:cNvSpPr txBox="1"/>
          <p:nvPr/>
        </p:nvSpPr>
        <p:spPr>
          <a:xfrm>
            <a:off x="5347714" y="1083995"/>
            <a:ext cx="3619833" cy="353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54000" indent="-254000" defTabSz="457200">
              <a:lnSpc>
                <a:spcPts val="1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t>SnakesAndLadders</a:t>
            </a:r>
            <a:r>
              <a:rPr>
                <a:solidFill>
                  <a:srgbClr val="333333"/>
                </a:solidFill>
              </a:rPr>
              <a:t>: </a:t>
            </a:r>
            <a:r>
              <a:t>PrettyTextRepresentable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254000" indent="-254000" defTabSz="457200">
              <a:lnSpc>
                <a:spcPts val="1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prettyTextualDescription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254000" indent="-254000" defTabSz="457200">
              <a:lnSpc>
                <a:spcPts val="1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output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C41A16"/>
                </a:solidFill>
              </a:rPr>
              <a:t>":\n"</a:t>
            </a:r>
            <a:endParaRPr>
              <a:solidFill>
                <a:srgbClr val="333333"/>
              </a:solidFill>
            </a:endParaRPr>
          </a:p>
          <a:p>
            <a:pPr marL="254000" indent="-254000" defTabSz="457200">
              <a:lnSpc>
                <a:spcPts val="1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t> </a:t>
            </a:r>
            <a:r>
              <a:rPr>
                <a:solidFill>
                  <a:srgbClr val="3F6E74"/>
                </a:solidFill>
              </a:rPr>
              <a:t>index</a:t>
            </a:r>
            <a: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t> </a:t>
            </a:r>
            <a:r>
              <a:rPr>
                <a:solidFill>
                  <a:srgbClr val="1C00CF"/>
                </a:solidFill>
              </a:rPr>
              <a:t>1</a:t>
            </a:r>
            <a:r>
              <a:t>...</a:t>
            </a:r>
            <a:r>
              <a:rPr>
                <a:solidFill>
                  <a:srgbClr val="3F6E74"/>
                </a:solidFill>
              </a:rPr>
              <a:t>finalSquare</a:t>
            </a:r>
            <a:r>
              <a:t> {</a:t>
            </a:r>
          </a:p>
          <a:p>
            <a:pPr marL="254000" indent="-254000" defTabSz="457200">
              <a:lnSpc>
                <a:spcPts val="1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switch</a:t>
            </a:r>
            <a:r>
              <a:t>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3F6E74"/>
                </a:solidFill>
              </a:rPr>
              <a:t>index</a:t>
            </a:r>
            <a:r>
              <a:t>] {</a:t>
            </a:r>
          </a:p>
          <a:p>
            <a:pPr marL="254000" indent="-254000" defTabSz="457200">
              <a:lnSpc>
                <a:spcPts val="1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ladder</a:t>
            </a:r>
            <a:r>
              <a:t> </a:t>
            </a:r>
            <a:r>
              <a:rPr>
                <a:solidFill>
                  <a:srgbClr val="AA0D91"/>
                </a:solidFill>
              </a:rPr>
              <a:t>where</a:t>
            </a:r>
            <a:r>
              <a:t> </a:t>
            </a:r>
            <a:r>
              <a:rPr>
                <a:solidFill>
                  <a:srgbClr val="3F6E74"/>
                </a:solidFill>
              </a:rPr>
              <a:t>ladder</a:t>
            </a:r>
            <a:r>
              <a:t> &gt; </a:t>
            </a:r>
            <a:r>
              <a:rPr>
                <a:solidFill>
                  <a:srgbClr val="1C00CF"/>
                </a:solidFill>
              </a:rPr>
              <a:t>0</a:t>
            </a:r>
            <a:r>
              <a:t>:</a:t>
            </a:r>
          </a:p>
          <a:p>
            <a:pPr marL="254000" indent="-254000" defTabSz="457200">
              <a:lnSpc>
                <a:spcPts val="1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</a:t>
            </a:r>
            <a:r>
              <a:rPr>
                <a:solidFill>
                  <a:srgbClr val="3F6E74"/>
                </a:solidFill>
              </a:rPr>
              <a:t>output</a:t>
            </a:r>
            <a:r>
              <a:t> += </a:t>
            </a:r>
            <a:r>
              <a:rPr>
                <a:solidFill>
                  <a:srgbClr val="C41A16"/>
                </a:solidFill>
              </a:rPr>
              <a:t>"▲ "</a:t>
            </a:r>
          </a:p>
          <a:p>
            <a:pPr marL="254000" indent="-254000" defTabSz="457200">
              <a:lnSpc>
                <a:spcPts val="1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snake</a:t>
            </a:r>
            <a:r>
              <a:t> </a:t>
            </a:r>
            <a:r>
              <a:rPr>
                <a:solidFill>
                  <a:srgbClr val="AA0D91"/>
                </a:solidFill>
              </a:rPr>
              <a:t>where</a:t>
            </a:r>
            <a:r>
              <a:t> </a:t>
            </a:r>
            <a:r>
              <a:rPr>
                <a:solidFill>
                  <a:srgbClr val="3F6E74"/>
                </a:solidFill>
              </a:rPr>
              <a:t>snake</a:t>
            </a:r>
            <a:r>
              <a:t> &lt; </a:t>
            </a:r>
            <a:r>
              <a:rPr>
                <a:solidFill>
                  <a:srgbClr val="1C00CF"/>
                </a:solidFill>
              </a:rPr>
              <a:t>0</a:t>
            </a:r>
            <a:r>
              <a:t>:</a:t>
            </a:r>
          </a:p>
          <a:p>
            <a:pPr marL="254000" indent="-254000" defTabSz="457200">
              <a:lnSpc>
                <a:spcPts val="1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</a:t>
            </a:r>
            <a:r>
              <a:rPr>
                <a:solidFill>
                  <a:srgbClr val="3F6E74"/>
                </a:solidFill>
              </a:rPr>
              <a:t>output</a:t>
            </a:r>
            <a:r>
              <a:t> += </a:t>
            </a:r>
            <a:r>
              <a:rPr>
                <a:solidFill>
                  <a:srgbClr val="C41A16"/>
                </a:solidFill>
              </a:rPr>
              <a:t>"▼ "</a:t>
            </a:r>
          </a:p>
          <a:p>
            <a:pPr marL="254000" indent="-254000" defTabSz="457200">
              <a:lnSpc>
                <a:spcPts val="1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default</a:t>
            </a:r>
            <a:r>
              <a:t>:</a:t>
            </a:r>
          </a:p>
          <a:p>
            <a:pPr marL="254000" indent="-254000" defTabSz="457200">
              <a:lnSpc>
                <a:spcPts val="1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</a:t>
            </a:r>
            <a:r>
              <a:rPr>
                <a:solidFill>
                  <a:srgbClr val="3F6E74"/>
                </a:solidFill>
              </a:rPr>
              <a:t>output</a:t>
            </a:r>
            <a:r>
              <a:t> += </a:t>
            </a:r>
            <a:r>
              <a:rPr>
                <a:solidFill>
                  <a:srgbClr val="C41A16"/>
                </a:solidFill>
              </a:rPr>
              <a:t>"○ "</a:t>
            </a:r>
          </a:p>
          <a:p>
            <a:pPr marL="254000" indent="-254000" defTabSz="457200">
              <a:lnSpc>
                <a:spcPts val="1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}</a:t>
            </a:r>
          </a:p>
          <a:p>
            <a:pPr marL="254000" indent="-254000" defTabSz="457200">
              <a:lnSpc>
                <a:spcPts val="1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254000" indent="-254000" defTabSz="457200">
              <a:lnSpc>
                <a:spcPts val="1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output</a:t>
            </a:r>
          </a:p>
          <a:p>
            <a:pPr marL="254000" indent="-254000" defTabSz="457200">
              <a:lnSpc>
                <a:spcPts val="1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254000" indent="-254000" defTabSz="457200">
              <a:lnSpc>
                <a:spcPts val="1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303107" y="1325841"/>
            <a:ext cx="3337233" cy="325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協定的語法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屬性需求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方法需求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可修改方法需求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初始化需求</a:t>
            </a:r>
          </a:p>
          <a:p>
            <a:pPr lvl="2" marL="902368" indent="-140368">
              <a:buSzPct val="100000"/>
              <a:buChar char="•"/>
              <a:defRPr b="0"/>
            </a:pPr>
            <a:r>
              <a:t>類別實作初始化需求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協定可當作類型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委派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4626649" y="1325841"/>
            <a:ext cx="3337232" cy="366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8"/>
            </a:pPr>
            <a:r>
              <a:t>使用擴充增加協定遵守</a:t>
            </a:r>
          </a:p>
          <a:p>
            <a:pPr lvl="2" marL="902368" indent="-140368">
              <a:buSzPct val="100000"/>
              <a:buChar char="•"/>
              <a:defRPr b="0"/>
            </a:pPr>
            <a:r>
              <a:t>判斷採納協定與否</a:t>
            </a:r>
          </a:p>
          <a:p>
            <a:pPr lvl="2" marL="902368" indent="-140368">
              <a:buSzPct val="100000"/>
              <a:buChar char="•"/>
              <a:defRPr b="0"/>
            </a:pPr>
            <a:r>
              <a:t>使用擴充定義採納協定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8"/>
            </a:pPr>
            <a:r>
              <a:t>使用協定當元素的集合物件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8"/>
            </a:pPr>
            <a:r>
              <a:t>協定的繼承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8"/>
            </a:pPr>
            <a:r>
              <a:t>只有類別可使用的協定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8"/>
            </a:pPr>
            <a:r>
              <a:t>同時遵守多個協定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8"/>
            </a:pPr>
            <a:r>
              <a:t>檢查是否採納協定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8"/>
            </a:pPr>
            <a:r>
              <a:t>可選擇的協定需求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8"/>
            </a:pPr>
            <a:r>
              <a:t>限定擴充協定條件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11.只有類別可使用的協定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11.只有類別可使用的協定</a:t>
            </a:r>
          </a:p>
        </p:txBody>
      </p:sp>
      <p:sp>
        <p:nvSpPr>
          <p:cNvPr id="8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0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07" name="protocol SomeClassOnlyProtocol: AnyObject, SomeInheritedProtocol {…"/>
          <p:cNvSpPr txBox="1"/>
          <p:nvPr/>
        </p:nvSpPr>
        <p:spPr>
          <a:xfrm>
            <a:off x="762931" y="1132083"/>
            <a:ext cx="6988051" cy="134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SomeClassOnlyProtocol</a:t>
            </a:r>
            <a:r>
              <a:rPr>
                <a:solidFill>
                  <a:srgbClr val="333333"/>
                </a:solidFill>
              </a:rPr>
              <a:t>: </a:t>
            </a:r>
            <a:r>
              <a:t>AnyObject</a:t>
            </a:r>
            <a:r>
              <a:rPr>
                <a:solidFill>
                  <a:srgbClr val="333333"/>
                </a:solidFill>
              </a:rPr>
              <a:t>, </a:t>
            </a:r>
            <a:r>
              <a:t>SomeInheritedProtocol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class-only protocol definition goes here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12.同時遵守多個協定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12.同時遵守多個協定</a:t>
            </a:r>
          </a:p>
        </p:txBody>
      </p:sp>
      <p:sp>
        <p:nvSpPr>
          <p:cNvPr id="8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1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13" name="protocol Named {…"/>
          <p:cNvSpPr txBox="1"/>
          <p:nvPr/>
        </p:nvSpPr>
        <p:spPr>
          <a:xfrm>
            <a:off x="762931" y="1132083"/>
            <a:ext cx="5722421" cy="302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Named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 { </a:t>
            </a:r>
            <a:r>
              <a:rPr>
                <a:solidFill>
                  <a:srgbClr val="AA0D91"/>
                </a:solidFill>
              </a:rPr>
              <a:t>get</a:t>
            </a:r>
            <a:r>
              <a:t>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Aged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age</a:t>
            </a:r>
            <a: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t> { </a:t>
            </a:r>
            <a:r>
              <a:rPr>
                <a:solidFill>
                  <a:srgbClr val="AA0D91"/>
                </a:solidFill>
              </a:rPr>
              <a:t>get</a:t>
            </a:r>
            <a:r>
              <a:t>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Named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5C2699"/>
                </a:solidFill>
              </a:rPr>
              <a:t>Aged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age</a:t>
            </a:r>
            <a:r>
              <a:t>: </a:t>
            </a:r>
            <a:r>
              <a:rPr>
                <a:solidFill>
                  <a:srgbClr val="5C2699"/>
                </a:solidFill>
              </a:rPr>
              <a:t>Int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wishHappyBirthday</a:t>
            </a:r>
            <a:r>
              <a:rPr>
                <a:solidFill>
                  <a:srgbClr val="333333"/>
                </a:solidFill>
              </a:rPr>
              <a:t>(</a:t>
            </a:r>
            <a:r>
              <a:t>to</a:t>
            </a:r>
            <a:r>
              <a:rPr>
                <a:solidFill>
                  <a:srgbClr val="333333"/>
                </a:solidFill>
              </a:rPr>
              <a:t> </a:t>
            </a:r>
            <a:r>
              <a:t>celebrator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Named</a:t>
            </a:r>
            <a:r>
              <a:rPr>
                <a:solidFill>
                  <a:srgbClr val="333333"/>
                </a:solidFill>
              </a:rPr>
              <a:t> &amp; </a:t>
            </a:r>
            <a:r>
              <a:rPr>
                <a:solidFill>
                  <a:srgbClr val="5C2699"/>
                </a:solidFill>
              </a:rPr>
              <a:t>Aged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"Happy birthday,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celebrator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, you're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celebrator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age</a:t>
            </a:r>
            <a:r>
              <a:rPr>
                <a:solidFill>
                  <a:srgbClr val="333333"/>
                </a:solidFill>
              </a:rPr>
              <a:t>)</a:t>
            </a:r>
            <a:r>
              <a:t>!"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birthdayPerson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"Malcolm"</a:t>
            </a:r>
            <a:r>
              <a:rPr>
                <a:solidFill>
                  <a:srgbClr val="333333"/>
                </a:solidFill>
              </a:rPr>
              <a:t>, </a:t>
            </a:r>
            <a:r>
              <a:t>age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21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wishHappyBirthday</a:t>
            </a:r>
            <a:r>
              <a:rPr>
                <a:solidFill>
                  <a:srgbClr val="333333"/>
                </a:solidFill>
              </a:rPr>
              <a:t>(</a:t>
            </a:r>
            <a:r>
              <a:t>to</a:t>
            </a:r>
            <a:r>
              <a:rPr>
                <a:solidFill>
                  <a:srgbClr val="333333"/>
                </a:solidFill>
              </a:rPr>
              <a:t>: </a:t>
            </a:r>
            <a:r>
              <a:t>birthdayPerson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"Happy birthday, Malcolm, you're 21!"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12.同時遵守多個協定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12.同時遵守多個協定</a:t>
            </a:r>
          </a:p>
        </p:txBody>
      </p:sp>
      <p:sp>
        <p:nvSpPr>
          <p:cNvPr id="81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1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19" name="class Location {…"/>
          <p:cNvSpPr txBox="1"/>
          <p:nvPr/>
        </p:nvSpPr>
        <p:spPr>
          <a:xfrm>
            <a:off x="762931" y="1132083"/>
            <a:ext cx="5447164" cy="385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Location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latitude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longitude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latitude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, </a:t>
            </a:r>
            <a:r>
              <a:t>longitude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latitude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latitude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longitude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longitude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City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Location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5C2699"/>
                </a:solidFill>
              </a:rPr>
              <a:t>Named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, </a:t>
            </a:r>
            <a:r>
              <a:t>latitude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, </a:t>
            </a:r>
            <a:r>
              <a:t>longitude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super</a:t>
            </a:r>
            <a:r>
              <a:t>.</a:t>
            </a:r>
            <a:r>
              <a:rPr>
                <a:solidFill>
                  <a:srgbClr val="3F6E74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latitude</a:t>
            </a:r>
            <a:r>
              <a:t>: </a:t>
            </a:r>
            <a:r>
              <a:rPr>
                <a:solidFill>
                  <a:srgbClr val="3F6E74"/>
                </a:solidFill>
              </a:rPr>
              <a:t>latitude</a:t>
            </a:r>
            <a:r>
              <a:t>, </a:t>
            </a:r>
            <a:r>
              <a:rPr>
                <a:solidFill>
                  <a:srgbClr val="3F6E74"/>
                </a:solidFill>
              </a:rPr>
              <a:t>longitude</a:t>
            </a:r>
            <a:r>
              <a:t>: </a:t>
            </a:r>
            <a:r>
              <a:rPr>
                <a:solidFill>
                  <a:srgbClr val="3F6E74"/>
                </a:solidFill>
              </a:rPr>
              <a:t>longitude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beginConcert</a:t>
            </a:r>
            <a:r>
              <a:rPr>
                <a:solidFill>
                  <a:srgbClr val="333333"/>
                </a:solidFill>
              </a:rPr>
              <a:t>(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location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Location</a:t>
            </a:r>
            <a:r>
              <a:rPr>
                <a:solidFill>
                  <a:srgbClr val="333333"/>
                </a:solidFill>
              </a:rPr>
              <a:t> &amp; </a:t>
            </a:r>
            <a:r>
              <a:rPr>
                <a:solidFill>
                  <a:srgbClr val="5C2699"/>
                </a:solidFill>
              </a:rPr>
              <a:t>Named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"Hello,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location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!"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seattle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City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"Seattle"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latitude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47.6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longitude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-122.3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beginConcert</a:t>
            </a:r>
            <a:r>
              <a:rPr>
                <a:solidFill>
                  <a:srgbClr val="333333"/>
                </a:solidFill>
              </a:rPr>
              <a:t>(</a:t>
            </a:r>
            <a:r>
              <a:t>in</a:t>
            </a:r>
            <a:r>
              <a:rPr>
                <a:solidFill>
                  <a:srgbClr val="333333"/>
                </a:solidFill>
              </a:rPr>
              <a:t>: </a:t>
            </a:r>
            <a:r>
              <a:t>seattle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"Hello, Seattle!"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13.檢查是否採納協定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13.檢查是否採納協定</a:t>
            </a:r>
          </a:p>
        </p:txBody>
      </p:sp>
      <p:sp>
        <p:nvSpPr>
          <p:cNvPr id="8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2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2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25" name="let objects: [AnyObject] = […"/>
          <p:cNvSpPr txBox="1"/>
          <p:nvPr/>
        </p:nvSpPr>
        <p:spPr>
          <a:xfrm>
            <a:off x="762931" y="1137788"/>
            <a:ext cx="2556959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objects</a:t>
            </a:r>
            <a:r>
              <a:rPr>
                <a:solidFill>
                  <a:srgbClr val="333333"/>
                </a:solidFill>
              </a:rPr>
              <a:t>: [</a:t>
            </a:r>
            <a:r>
              <a:t>AnyObject</a:t>
            </a:r>
            <a:r>
              <a:rPr>
                <a:solidFill>
                  <a:srgbClr val="333333"/>
                </a:solidFill>
              </a:rPr>
              <a:t>] = [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Circle</a:t>
            </a:r>
            <a:r>
              <a:t>(</a:t>
            </a:r>
            <a:r>
              <a:rPr>
                <a:solidFill>
                  <a:srgbClr val="3F6E74"/>
                </a:solidFill>
              </a:rPr>
              <a:t>radius</a:t>
            </a:r>
            <a:r>
              <a:t>: </a:t>
            </a:r>
            <a:r>
              <a:rPr>
                <a:solidFill>
                  <a:srgbClr val="1C00CF"/>
                </a:solidFill>
              </a:rPr>
              <a:t>2.0</a:t>
            </a:r>
            <a:r>
              <a:t>),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Country</a:t>
            </a:r>
            <a:r>
              <a:t>(</a:t>
            </a:r>
            <a:r>
              <a:rPr>
                <a:solidFill>
                  <a:srgbClr val="3F6E74"/>
                </a:solidFill>
              </a:rPr>
              <a:t>area</a:t>
            </a:r>
            <a:r>
              <a:t>: </a:t>
            </a:r>
            <a:r>
              <a:rPr>
                <a:solidFill>
                  <a:srgbClr val="1C00CF"/>
                </a:solidFill>
              </a:rPr>
              <a:t>243_610</a:t>
            </a:r>
            <a:r>
              <a:t>),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Animal</a:t>
            </a:r>
            <a:r>
              <a:t>(</a:t>
            </a:r>
            <a:r>
              <a:rPr>
                <a:solidFill>
                  <a:srgbClr val="3F6E74"/>
                </a:solidFill>
              </a:rPr>
              <a:t>legs</a:t>
            </a:r>
            <a:r>
              <a:t>: </a:t>
            </a:r>
            <a:r>
              <a:rPr>
                <a:solidFill>
                  <a:srgbClr val="1C00CF"/>
                </a:solidFill>
              </a:rPr>
              <a:t>4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</p:txBody>
      </p:sp>
      <p:sp>
        <p:nvSpPr>
          <p:cNvPr id="826" name="for object in objects {…"/>
          <p:cNvSpPr txBox="1"/>
          <p:nvPr/>
        </p:nvSpPr>
        <p:spPr>
          <a:xfrm>
            <a:off x="762931" y="2245635"/>
            <a:ext cx="4208504" cy="17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object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objects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objectWithArea</a:t>
            </a:r>
            <a:r>
              <a:rPr>
                <a:solidFill>
                  <a:srgbClr val="333333"/>
                </a:solidFill>
              </a:rPr>
              <a:t> = </a:t>
            </a:r>
            <a:r>
              <a:t>object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as</a:t>
            </a:r>
            <a:r>
              <a:rPr>
                <a:solidFill>
                  <a:srgbClr val="333333"/>
                </a:solidFill>
              </a:rPr>
              <a:t>? </a:t>
            </a:r>
            <a:r>
              <a:rPr>
                <a:solidFill>
                  <a:srgbClr val="5C2699"/>
                </a:solidFill>
              </a:rPr>
              <a:t>HasArea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"Area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t>objectWithArea</a:t>
            </a:r>
            <a:r>
              <a:rPr>
                <a:solidFill>
                  <a:srgbClr val="333333"/>
                </a:solidFill>
              </a:rPr>
              <a:t>.</a:t>
            </a:r>
            <a:r>
              <a:t>area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"Something that doesn't have an area"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Area is 12.5663708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Area is 243610.0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Something that doesn't have an area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14.可選擇的協定需求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14.可選擇的協定需求</a:t>
            </a:r>
          </a:p>
        </p:txBody>
      </p:sp>
      <p:sp>
        <p:nvSpPr>
          <p:cNvPr id="82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3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3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32" name="@objc protocol CounterDataSource {…"/>
          <p:cNvSpPr txBox="1"/>
          <p:nvPr/>
        </p:nvSpPr>
        <p:spPr>
          <a:xfrm>
            <a:off x="762931" y="1137788"/>
            <a:ext cx="4827834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@objc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CounterDataSource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@objc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optional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increment</a:t>
            </a:r>
            <a:r>
              <a:rPr>
                <a:solidFill>
                  <a:srgbClr val="333333"/>
                </a:solidFill>
              </a:rPr>
              <a:t>(</a:t>
            </a:r>
            <a:r>
              <a:t>forCount</a:t>
            </a:r>
            <a:r>
              <a:rPr>
                <a:solidFill>
                  <a:srgbClr val="333333"/>
                </a:solidFill>
              </a:rPr>
              <a:t> </a:t>
            </a:r>
            <a:r>
              <a:t>count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Int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@objc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optional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fixedIncrement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AA0D91"/>
                </a:solidFill>
              </a:rPr>
              <a:t>get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833" name="class Counter {…"/>
          <p:cNvSpPr txBox="1"/>
          <p:nvPr/>
        </p:nvSpPr>
        <p:spPr>
          <a:xfrm>
            <a:off x="762931" y="2013171"/>
            <a:ext cx="5103092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Counter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dataSource</a:t>
            </a:r>
            <a:r>
              <a:rPr>
                <a:solidFill>
                  <a:srgbClr val="333333"/>
                </a:solidFill>
              </a:rPr>
              <a:t>: </a:t>
            </a:r>
            <a:r>
              <a:t>CounterDataSource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increment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amount</a:t>
            </a:r>
            <a:r>
              <a:t> = </a:t>
            </a:r>
            <a:r>
              <a:rPr>
                <a:solidFill>
                  <a:srgbClr val="3F6E74"/>
                </a:solidFill>
              </a:rPr>
              <a:t>dataSource</a:t>
            </a:r>
            <a:r>
              <a:t>?.</a:t>
            </a:r>
            <a:r>
              <a:rPr>
                <a:solidFill>
                  <a:srgbClr val="3F6E74"/>
                </a:solidFill>
              </a:rPr>
              <a:t>increment</a:t>
            </a:r>
            <a:r>
              <a:t>?(</a:t>
            </a:r>
            <a:r>
              <a:rPr>
                <a:solidFill>
                  <a:srgbClr val="3F6E74"/>
                </a:solidFill>
              </a:rPr>
              <a:t>forCount</a:t>
            </a:r>
            <a:r>
              <a:t>: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)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amount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amount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dataSource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fixedIncrement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amount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14.可選擇的協定需求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14.可選擇的協定需求</a:t>
            </a:r>
          </a:p>
        </p:txBody>
      </p:sp>
      <p:sp>
        <p:nvSpPr>
          <p:cNvPr id="83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3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3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39" name="class ThreeSource: NSObject, CounterDataSource {…"/>
          <p:cNvSpPr txBox="1"/>
          <p:nvPr/>
        </p:nvSpPr>
        <p:spPr>
          <a:xfrm>
            <a:off x="762931" y="1137788"/>
            <a:ext cx="3933247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ThreeSource</a:t>
            </a:r>
            <a:r>
              <a:rPr>
                <a:solidFill>
                  <a:srgbClr val="333333"/>
                </a:solidFill>
              </a:rPr>
              <a:t>: </a:t>
            </a:r>
            <a:r>
              <a:t>NSObject</a:t>
            </a:r>
            <a:r>
              <a:rPr>
                <a:solidFill>
                  <a:srgbClr val="333333"/>
                </a:solidFill>
              </a:rPr>
              <a:t>, </a:t>
            </a:r>
            <a:r>
              <a:t>CounterDataSource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fixedIncrement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840" name="var counter = Counter()…"/>
          <p:cNvSpPr txBox="1"/>
          <p:nvPr/>
        </p:nvSpPr>
        <p:spPr>
          <a:xfrm>
            <a:off x="762931" y="2013171"/>
            <a:ext cx="2969845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counter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Counter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counter</a:t>
            </a:r>
            <a:r>
              <a:rPr>
                <a:solidFill>
                  <a:srgbClr val="333333"/>
                </a:solidFill>
              </a:rPr>
              <a:t>.</a:t>
            </a:r>
            <a:r>
              <a:t>dataSource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ThreeSource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...</a:t>
            </a:r>
            <a:r>
              <a:rPr>
                <a:solidFill>
                  <a:srgbClr val="1C00CF"/>
                </a:solidFill>
              </a:rPr>
              <a:t>4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counter</a:t>
            </a:r>
            <a:r>
              <a:rPr>
                <a:solidFill>
                  <a:srgbClr val="333333"/>
                </a:solidFill>
              </a:rPr>
              <a:t>.</a:t>
            </a:r>
            <a:r>
              <a:t>increment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counter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3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6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9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12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15.限定擴充協定條件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15.限定擴充協定條件</a:t>
            </a:r>
          </a:p>
        </p:txBody>
      </p:sp>
      <p:sp>
        <p:nvSpPr>
          <p:cNvPr id="84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4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4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46" name="extension Collection where Element: Equatable {…"/>
          <p:cNvSpPr txBox="1"/>
          <p:nvPr/>
        </p:nvSpPr>
        <p:spPr>
          <a:xfrm>
            <a:off x="762931" y="1137788"/>
            <a:ext cx="3864432" cy="17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Collection</a:t>
            </a:r>
            <a:r>
              <a:rPr>
                <a:solidFill>
                  <a:srgbClr val="333333"/>
                </a:solidFill>
              </a:rPr>
              <a:t> </a:t>
            </a:r>
            <a:r>
              <a:t>where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Element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Equatable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allEqual</a:t>
            </a:r>
            <a:r>
              <a:rPr>
                <a:solidFill>
                  <a:srgbClr val="333333"/>
                </a:solidFill>
              </a:rPr>
              <a:t>() -&gt; </a:t>
            </a:r>
            <a:r>
              <a:rPr>
                <a:solidFill>
                  <a:srgbClr val="5C2699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t> </a:t>
            </a:r>
            <a:r>
              <a:rPr>
                <a:solidFill>
                  <a:srgbClr val="3F6E74"/>
                </a:solidFill>
              </a:rPr>
              <a:t>element</a:t>
            </a:r>
            <a: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t>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element</a:t>
            </a:r>
            <a:r>
              <a:t> !=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first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false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true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847" name="let equalNumbers = [100, 100, 100, 100, 100]…"/>
          <p:cNvSpPr txBox="1"/>
          <p:nvPr/>
        </p:nvSpPr>
        <p:spPr>
          <a:xfrm>
            <a:off x="762931" y="3003771"/>
            <a:ext cx="38644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equalNumbers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1C00CF"/>
                </a:solidFill>
              </a:rPr>
              <a:t>100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100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100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100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100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differentNumbers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1C00CF"/>
                </a:solidFill>
              </a:rPr>
              <a:t>100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100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200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100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200</a:t>
            </a:r>
            <a:r>
              <a:rPr>
                <a:solidFill>
                  <a:srgbClr val="333333"/>
                </a:solidFill>
              </a:rPr>
              <a:t>]</a:t>
            </a:r>
          </a:p>
        </p:txBody>
      </p:sp>
      <p:sp>
        <p:nvSpPr>
          <p:cNvPr id="848" name="print(equalNumbers.allEqual())…"/>
          <p:cNvSpPr txBox="1"/>
          <p:nvPr/>
        </p:nvSpPr>
        <p:spPr>
          <a:xfrm>
            <a:off x="767192" y="3655697"/>
            <a:ext cx="2969845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equalNumbers</a:t>
            </a:r>
            <a:r>
              <a:rPr>
                <a:solidFill>
                  <a:srgbClr val="333333"/>
                </a:solidFill>
              </a:rPr>
              <a:t>.</a:t>
            </a:r>
            <a:r>
              <a:t>allEqual</a:t>
            </a:r>
            <a:r>
              <a:rPr>
                <a:solidFill>
                  <a:srgbClr val="333333"/>
                </a:solidFill>
              </a:rPr>
              <a:t>())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"true"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differentNumbers</a:t>
            </a:r>
            <a:r>
              <a:rPr>
                <a:solidFill>
                  <a:srgbClr val="333333"/>
                </a:solidFill>
              </a:rPr>
              <a:t>.</a:t>
            </a:r>
            <a:r>
              <a:t>allEqual</a:t>
            </a:r>
            <a:r>
              <a:rPr>
                <a:solidFill>
                  <a:srgbClr val="333333"/>
                </a:solidFill>
              </a:rPr>
              <a:t>())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"false"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協定的語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1.協定的語法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protocol SomeProtocol {…"/>
          <p:cNvSpPr txBox="1"/>
          <p:nvPr/>
        </p:nvSpPr>
        <p:spPr>
          <a:xfrm>
            <a:off x="640867" y="1105948"/>
            <a:ext cx="3611340" cy="134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protocol definition goes here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686" name="struct SomeStructure: FirstProtocol, AnotherProtocol {…"/>
          <p:cNvSpPr txBox="1"/>
          <p:nvPr/>
        </p:nvSpPr>
        <p:spPr>
          <a:xfrm>
            <a:off x="645128" y="2183968"/>
            <a:ext cx="5508105" cy="134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SomeStructure</a:t>
            </a:r>
            <a:r>
              <a:rPr>
                <a:solidFill>
                  <a:srgbClr val="333333"/>
                </a:solidFill>
              </a:rPr>
              <a:t>: </a:t>
            </a:r>
            <a:r>
              <a:t>FirstProtocol</a:t>
            </a:r>
            <a:r>
              <a:rPr>
                <a:solidFill>
                  <a:srgbClr val="333333"/>
                </a:solidFill>
              </a:rPr>
              <a:t>, </a:t>
            </a:r>
            <a:r>
              <a:t>AnotherProtocol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structure definition goes here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687" name="class SomeClass: SomeSuperclass, FirstProtocol, AnotherProtocol {…"/>
          <p:cNvSpPr txBox="1"/>
          <p:nvPr/>
        </p:nvSpPr>
        <p:spPr>
          <a:xfrm>
            <a:off x="645128" y="3351469"/>
            <a:ext cx="6806878" cy="165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SomeClass</a:t>
            </a:r>
            <a:r>
              <a:rPr>
                <a:solidFill>
                  <a:srgbClr val="333333"/>
                </a:solidFill>
              </a:rPr>
              <a:t>: </a:t>
            </a:r>
            <a:r>
              <a:t>SomeSuperclass</a:t>
            </a:r>
            <a:r>
              <a:rPr>
                <a:solidFill>
                  <a:srgbClr val="333333"/>
                </a:solidFill>
              </a:rPr>
              <a:t>, </a:t>
            </a:r>
            <a:r>
              <a:t>FirstProtocol</a:t>
            </a:r>
            <a:r>
              <a:rPr>
                <a:solidFill>
                  <a:srgbClr val="333333"/>
                </a:solidFill>
              </a:rPr>
              <a:t>, </a:t>
            </a:r>
            <a:r>
              <a:t>AnotherProtocol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class definition goes here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defTabSz="457200">
              <a:lnSpc>
                <a:spcPts val="2500"/>
              </a:lnSpc>
              <a:spcBef>
                <a:spcPts val="0"/>
              </a:spcBef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2.屬性需求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2.屬性需求</a:t>
            </a:r>
          </a:p>
        </p:txBody>
      </p:sp>
      <p:sp>
        <p:nvSpPr>
          <p:cNvPr id="69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3" name="protocol SomeProtocol {…"/>
          <p:cNvSpPr txBox="1"/>
          <p:nvPr/>
        </p:nvSpPr>
        <p:spPr>
          <a:xfrm>
            <a:off x="640867" y="1105948"/>
            <a:ext cx="4605512" cy="165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mustBeSettable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AA0D91"/>
                </a:solidFill>
              </a:rPr>
              <a:t>get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set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doesNotNeedToBeSettable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AA0D91"/>
                </a:solidFill>
              </a:rPr>
              <a:t>get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694" name="protocol AnotherProtocol {…"/>
          <p:cNvSpPr txBox="1"/>
          <p:nvPr/>
        </p:nvSpPr>
        <p:spPr>
          <a:xfrm>
            <a:off x="640867" y="2486496"/>
            <a:ext cx="4717728" cy="134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AnotherProtocol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someTypeProperty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AA0D91"/>
                </a:solidFill>
              </a:rPr>
              <a:t>get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set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2.屬性需求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2.屬性需求</a:t>
            </a:r>
          </a:p>
        </p:txBody>
      </p:sp>
      <p:sp>
        <p:nvSpPr>
          <p:cNvPr id="69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0" name="protocol FullyNamed {…"/>
          <p:cNvSpPr txBox="1"/>
          <p:nvPr/>
        </p:nvSpPr>
        <p:spPr>
          <a:xfrm>
            <a:off x="764435" y="1131513"/>
            <a:ext cx="2456591" cy="94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FullyNamed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fullName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AA0D91"/>
                </a:solidFill>
              </a:rPr>
              <a:t>get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01" name="struct Person: FullyNamed {…"/>
          <p:cNvSpPr txBox="1"/>
          <p:nvPr/>
        </p:nvSpPr>
        <p:spPr>
          <a:xfrm>
            <a:off x="772957" y="2269187"/>
            <a:ext cx="3538379" cy="137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FullyNamed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fullName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john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fullName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"John Appleseed"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john.fullName is "John Appleseed"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02" name="class Starship: FullyNamed {…"/>
          <p:cNvSpPr txBox="1"/>
          <p:nvPr/>
        </p:nvSpPr>
        <p:spPr>
          <a:xfrm>
            <a:off x="4465697" y="1171876"/>
            <a:ext cx="4242746" cy="3100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Starship</a:t>
            </a:r>
            <a:r>
              <a:rPr>
                <a:solidFill>
                  <a:srgbClr val="333333"/>
                </a:solidFill>
              </a:rPr>
              <a:t>: </a:t>
            </a:r>
            <a:r>
              <a:t>FullyNamed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prefix</a:t>
            </a:r>
            <a:r>
              <a:t>: </a:t>
            </a:r>
            <a:r>
              <a:t>String</a:t>
            </a:r>
            <a:r>
              <a:t>?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t>String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t>String</a:t>
            </a:r>
            <a:r>
              <a:t>, </a:t>
            </a:r>
            <a:r>
              <a:rPr>
                <a:solidFill>
                  <a:srgbClr val="3F6E74"/>
                </a:solidFill>
              </a:rPr>
              <a:t>prefix</a:t>
            </a:r>
            <a:r>
              <a:t>: </a:t>
            </a:r>
            <a:r>
              <a:t>String</a:t>
            </a:r>
            <a:r>
              <a:t>? = </a:t>
            </a:r>
            <a:r>
              <a:rPr>
                <a:solidFill>
                  <a:srgbClr val="AA0D91"/>
                </a:solidFill>
              </a:rPr>
              <a:t>nil</a:t>
            </a:r>
            <a:r>
              <a:t>)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prefix</a:t>
            </a:r>
            <a:r>
              <a:t> = </a:t>
            </a:r>
            <a:r>
              <a:rPr>
                <a:solidFill>
                  <a:srgbClr val="3F6E74"/>
                </a:solidFill>
              </a:rPr>
              <a:t>prefix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fullName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(</a:t>
            </a:r>
            <a:r>
              <a:rPr>
                <a:solidFill>
                  <a:srgbClr val="3F6E74"/>
                </a:solidFill>
              </a:rPr>
              <a:t>prefix</a:t>
            </a:r>
            <a:r>
              <a:t> != </a:t>
            </a:r>
            <a:r>
              <a:rPr>
                <a:solidFill>
                  <a:srgbClr val="AA0D91"/>
                </a:solidFill>
              </a:rPr>
              <a:t>nil</a:t>
            </a:r>
            <a:r>
              <a:t> ? </a:t>
            </a:r>
            <a:r>
              <a:rPr>
                <a:solidFill>
                  <a:srgbClr val="3F6E74"/>
                </a:solidFill>
              </a:rPr>
              <a:t>prefix</a:t>
            </a:r>
            <a:r>
              <a:t>! + </a:t>
            </a:r>
            <a:r>
              <a:rPr>
                <a:solidFill>
                  <a:srgbClr val="C41A16"/>
                </a:solidFill>
              </a:rPr>
              <a:t>" "</a:t>
            </a:r>
            <a:r>
              <a:t> : </a:t>
            </a:r>
            <a:r>
              <a:rPr>
                <a:solidFill>
                  <a:srgbClr val="C41A16"/>
                </a:solidFill>
              </a:rPr>
              <a:t>""</a:t>
            </a:r>
            <a:r>
              <a:t>) + </a:t>
            </a:r>
            <a:r>
              <a:rPr>
                <a:solidFill>
                  <a:srgbClr val="3F6E74"/>
                </a:solidFill>
              </a:rPr>
              <a:t>name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ncc1701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Starship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"Enterprise"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prefix</a:t>
            </a:r>
            <a:r>
              <a:rPr>
                <a:solidFill>
                  <a:srgbClr val="333333"/>
                </a:solidFill>
              </a:rPr>
              <a:t>: </a:t>
            </a:r>
            <a:r>
              <a:t>"USS"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ncc1701.fullName is "USS Enterprise"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3.方法需求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3.方法需求</a:t>
            </a:r>
          </a:p>
        </p:txBody>
      </p:sp>
      <p:sp>
        <p:nvSpPr>
          <p:cNvPr id="70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8" name="protocol SomeProtocol {…"/>
          <p:cNvSpPr txBox="1"/>
          <p:nvPr/>
        </p:nvSpPr>
        <p:spPr>
          <a:xfrm>
            <a:off x="764435" y="1131513"/>
            <a:ext cx="2697178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someTypeMethod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09" name="protocol RandomNumberGenerator {…"/>
          <p:cNvSpPr txBox="1"/>
          <p:nvPr/>
        </p:nvSpPr>
        <p:spPr>
          <a:xfrm>
            <a:off x="755913" y="2013064"/>
            <a:ext cx="2945882" cy="7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RandomNumberGenerator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t> </a:t>
            </a:r>
            <a:r>
              <a:rPr>
                <a:solidFill>
                  <a:srgbClr val="3F6E74"/>
                </a:solidFill>
              </a:rPr>
              <a:t>random</a:t>
            </a:r>
            <a:r>
              <a:t>() -&gt; </a:t>
            </a:r>
            <a:r>
              <a:t>Double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10" name="class LinearCongruentialGenerator: RandomNumberGenerator {…"/>
          <p:cNvSpPr txBox="1"/>
          <p:nvPr/>
        </p:nvSpPr>
        <p:spPr>
          <a:xfrm>
            <a:off x="3685943" y="1132131"/>
            <a:ext cx="5525224" cy="353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LinearCongruentialGenerator</a:t>
            </a:r>
            <a:r>
              <a:rPr>
                <a:solidFill>
                  <a:srgbClr val="333333"/>
                </a:solidFill>
              </a:rPr>
              <a:t>: </a:t>
            </a:r>
            <a:r>
              <a:t>RandomNumberGenerator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lastRandom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42.0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m</a:t>
            </a:r>
            <a:r>
              <a:rPr>
                <a:solidFill>
                  <a:srgbClr val="333333"/>
                </a:solidFill>
              </a:rPr>
              <a:t> = </a:t>
            </a:r>
            <a:r>
              <a:t>139968.0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a</a:t>
            </a:r>
            <a:r>
              <a:t> = </a:t>
            </a:r>
            <a:r>
              <a:rPr>
                <a:solidFill>
                  <a:srgbClr val="1C00CF"/>
                </a:solidFill>
              </a:rPr>
              <a:t>3877.0</a:t>
            </a: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c</a:t>
            </a:r>
            <a:r>
              <a:t> = </a:t>
            </a:r>
            <a:r>
              <a:rPr>
                <a:solidFill>
                  <a:srgbClr val="1C00CF"/>
                </a:solidFill>
              </a:rPr>
              <a:t>29573.0</a:t>
            </a: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t> </a:t>
            </a:r>
            <a:r>
              <a:rPr>
                <a:solidFill>
                  <a:srgbClr val="3F6E74"/>
                </a:solidFill>
              </a:rPr>
              <a:t>random</a:t>
            </a:r>
            <a:r>
              <a:t>() -&gt; </a:t>
            </a:r>
            <a:r>
              <a:t>Double</a:t>
            </a:r>
            <a:r>
              <a:t> {</a:t>
            </a: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lastRandom</a:t>
            </a:r>
            <a:r>
              <a:rPr>
                <a:solidFill>
                  <a:srgbClr val="333333"/>
                </a:solidFill>
              </a:rPr>
              <a:t> = ((</a:t>
            </a:r>
            <a:r>
              <a:t>lastRandom</a:t>
            </a:r>
            <a:r>
              <a:rPr>
                <a:solidFill>
                  <a:srgbClr val="333333"/>
                </a:solidFill>
              </a:rPr>
              <a:t> * </a:t>
            </a:r>
            <a:r>
              <a:t>a</a:t>
            </a:r>
            <a:r>
              <a:rPr>
                <a:solidFill>
                  <a:srgbClr val="333333"/>
                </a:solidFill>
              </a:rPr>
              <a:t> + </a:t>
            </a:r>
            <a:r>
              <a:t>c</a:t>
            </a:r>
            <a:r>
              <a:rPr>
                <a:solidFill>
                  <a:srgbClr val="333333"/>
                </a:solidFill>
              </a:rPr>
              <a:t>).</a:t>
            </a:r>
            <a:r>
              <a:t>truncatingRemainder</a:t>
            </a:r>
            <a:r>
              <a:rPr>
                <a:solidFill>
                  <a:srgbClr val="333333"/>
                </a:solidFill>
              </a:rPr>
              <a:t>(</a:t>
            </a:r>
            <a:r>
              <a:t>dividingBy</a:t>
            </a:r>
            <a:r>
              <a:rPr>
                <a:solidFill>
                  <a:srgbClr val="333333"/>
                </a:solidFill>
              </a:rPr>
              <a:t>:</a:t>
            </a:r>
            <a:r>
              <a:t>m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lastRandom</a:t>
            </a:r>
            <a:r>
              <a:t> / </a:t>
            </a:r>
            <a:r>
              <a:rPr>
                <a:solidFill>
                  <a:srgbClr val="3F6E74"/>
                </a:solidFill>
              </a:rPr>
              <a:t>m</a:t>
            </a: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generator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LinearCongruentialGenerator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"Here's a random number: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generator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random</a:t>
            </a:r>
            <a:r>
              <a:rPr>
                <a:solidFill>
                  <a:srgbClr val="333333"/>
                </a:solidFill>
              </a:rPr>
              <a:t>())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"Here's a random number: 0.3746499199817101"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"And another one: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generator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random</a:t>
            </a:r>
            <a:r>
              <a:rPr>
                <a:solidFill>
                  <a:srgbClr val="333333"/>
                </a:solidFill>
              </a:rPr>
              <a:t>())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"And another one: 0.729023776863283"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4.可修改方法需求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4.可修改方法需求</a:t>
            </a:r>
          </a:p>
        </p:txBody>
      </p:sp>
      <p:sp>
        <p:nvSpPr>
          <p:cNvPr id="713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6" name="protocol Togglable {…"/>
          <p:cNvSpPr txBox="1"/>
          <p:nvPr/>
        </p:nvSpPr>
        <p:spPr>
          <a:xfrm>
            <a:off x="764435" y="1131513"/>
            <a:ext cx="2177123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Togglable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toggle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17" name="enum OnOffSwitch: Togglable {…"/>
          <p:cNvSpPr txBox="1"/>
          <p:nvPr/>
        </p:nvSpPr>
        <p:spPr>
          <a:xfrm>
            <a:off x="3502722" y="1106565"/>
            <a:ext cx="2703727" cy="331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t>OnOffSwitch</a:t>
            </a:r>
            <a:r>
              <a:rPr>
                <a:solidFill>
                  <a:srgbClr val="333333"/>
                </a:solidFill>
              </a:rPr>
              <a:t>: </a:t>
            </a:r>
            <a:r>
              <a:t>Togglable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off</a:t>
            </a:r>
            <a:r>
              <a:t>, </a:t>
            </a:r>
            <a:r>
              <a:rPr>
                <a:solidFill>
                  <a:srgbClr val="3F6E74"/>
                </a:solidFill>
              </a:rPr>
              <a:t>on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toggle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switch</a:t>
            </a:r>
            <a:r>
              <a:t>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.</a:t>
            </a:r>
            <a:r>
              <a:rPr>
                <a:solidFill>
                  <a:srgbClr val="3F6E74"/>
                </a:solidFill>
              </a:rPr>
              <a:t>off</a:t>
            </a:r>
            <a:r>
              <a:t>: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= .</a:t>
            </a:r>
            <a:r>
              <a:rPr>
                <a:solidFill>
                  <a:srgbClr val="3F6E74"/>
                </a:solidFill>
              </a:rPr>
              <a:t>on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.</a:t>
            </a:r>
            <a:r>
              <a:rPr>
                <a:solidFill>
                  <a:srgbClr val="3F6E74"/>
                </a:solidFill>
              </a:rPr>
              <a:t>on</a:t>
            </a:r>
            <a:r>
              <a:t>: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= .</a:t>
            </a:r>
            <a:r>
              <a:rPr>
                <a:solidFill>
                  <a:srgbClr val="3F6E74"/>
                </a:solidFill>
              </a:rPr>
              <a:t>off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lightSwitch</a:t>
            </a:r>
            <a:r>
              <a:rPr>
                <a:solidFill>
                  <a:srgbClr val="333333"/>
                </a:solidFill>
              </a:rPr>
              <a:t> = </a:t>
            </a:r>
            <a:r>
              <a:t>OnOffSwitch</a:t>
            </a:r>
            <a:r>
              <a:rPr>
                <a:solidFill>
                  <a:srgbClr val="333333"/>
                </a:solidFill>
              </a:rPr>
              <a:t>.</a:t>
            </a:r>
            <a:r>
              <a:t>off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lightSwitch</a:t>
            </a:r>
            <a:r>
              <a:rPr>
                <a:solidFill>
                  <a:srgbClr val="333333"/>
                </a:solidFill>
              </a:rPr>
              <a:t>.</a:t>
            </a:r>
            <a:r>
              <a:t>toggle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lightSwitch is now equal to .on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5.初始化需求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5.初始化需求</a:t>
            </a:r>
          </a:p>
        </p:txBody>
      </p:sp>
      <p:sp>
        <p:nvSpPr>
          <p:cNvPr id="72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3" name="protocol SomeProtocol {…"/>
          <p:cNvSpPr txBox="1"/>
          <p:nvPr/>
        </p:nvSpPr>
        <p:spPr>
          <a:xfrm>
            <a:off x="764435" y="1131513"/>
            <a:ext cx="3044224" cy="102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78366" indent="-338666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78366" indent="-338666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someParameter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78366" indent="-338666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24" name="class SomeClass: SomeProtocol {…"/>
          <p:cNvSpPr txBox="1"/>
          <p:nvPr/>
        </p:nvSpPr>
        <p:spPr>
          <a:xfrm>
            <a:off x="758670" y="2339376"/>
            <a:ext cx="4469284" cy="197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SomeClass</a:t>
            </a:r>
            <a:r>
              <a:rPr>
                <a:solidFill>
                  <a:srgbClr val="333333"/>
                </a:solidFill>
              </a:rPr>
              <a:t>: </a:t>
            </a:r>
            <a:r>
              <a:t>SomeProtocol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required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someParameter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initializer implementation goes here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5.初始化需求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5.初始化需求</a:t>
            </a:r>
          </a:p>
        </p:txBody>
      </p:sp>
      <p:sp>
        <p:nvSpPr>
          <p:cNvPr id="72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0" name="protocol SomeProtocol {…"/>
          <p:cNvSpPr txBox="1"/>
          <p:nvPr/>
        </p:nvSpPr>
        <p:spPr>
          <a:xfrm>
            <a:off x="764435" y="1131513"/>
            <a:ext cx="5760551" cy="3748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SomeSuperClass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()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initializer implementation goes here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SomeSubClass</a:t>
            </a:r>
            <a:r>
              <a:rPr>
                <a:solidFill>
                  <a:srgbClr val="333333"/>
                </a:solidFill>
              </a:rPr>
              <a:t>: </a:t>
            </a:r>
            <a:r>
              <a:t>SomeSuperClass</a:t>
            </a:r>
            <a:r>
              <a:rPr>
                <a:solidFill>
                  <a:srgbClr val="333333"/>
                </a:solidFill>
              </a:rPr>
              <a:t>, </a:t>
            </a:r>
            <a:r>
              <a:t>SomeProtocol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"required" from SomeProtocol conformance; "override" from SomeSuperClass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required</a:t>
            </a:r>
            <a:r>
              <a:rPr>
                <a:solidFill>
                  <a:srgbClr val="333333"/>
                </a:solidFill>
              </a:rPr>
              <a:t> </a:t>
            </a:r>
            <a: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init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initializer implementation goes here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