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泛型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5.類型限制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5.類型限制</a:t>
            </a:r>
          </a:p>
        </p:txBody>
      </p:sp>
      <p:sp>
        <p:nvSpPr>
          <p:cNvPr id="7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7" name="let doubleIndex = findIndex(of: 9.3, in: [3.14159, 0.1, 0.25])…"/>
          <p:cNvSpPr txBox="1"/>
          <p:nvPr/>
        </p:nvSpPr>
        <p:spPr>
          <a:xfrm>
            <a:off x="622320" y="1133527"/>
            <a:ext cx="6066493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doubleIndex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findIndex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of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9.3</a:t>
            </a:r>
            <a:r>
              <a:rPr>
                <a:solidFill>
                  <a:srgbClr val="333333"/>
                </a:solidFill>
              </a:rPr>
              <a:t>, </a:t>
            </a:r>
            <a:r>
              <a:t>in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1C00CF"/>
                </a:solidFill>
              </a:rPr>
              <a:t>3.14159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0.1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0.25</a:t>
            </a:r>
            <a:r>
              <a:rPr>
                <a:solidFill>
                  <a:srgbClr val="333333"/>
                </a:solidFill>
              </a:rPr>
              <a:t>])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doubleIndex is an optional Int with no value, because 9.3 isn't in the array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stringIndex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findIndex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of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"Andrea"</a:t>
            </a:r>
            <a:r>
              <a:rPr>
                <a:solidFill>
                  <a:srgbClr val="333333"/>
                </a:solidFill>
              </a:rPr>
              <a:t>, </a:t>
            </a:r>
            <a:r>
              <a:t>in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C41A16"/>
                </a:solidFill>
              </a:rPr>
              <a:t>"Mike"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"Malcolm"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"Andrea"</a:t>
            </a:r>
            <a:r>
              <a:rPr>
                <a:solidFill>
                  <a:srgbClr val="333333"/>
                </a:solidFill>
              </a:rPr>
              <a:t>])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stringIndex is an optional Int containing a value of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6.關聯類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6.關聯類型</a:t>
            </a:r>
          </a:p>
        </p:txBody>
      </p:sp>
      <p:sp>
        <p:nvSpPr>
          <p:cNvPr id="740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3" name="protocol Container {…"/>
          <p:cNvSpPr txBox="1"/>
          <p:nvPr/>
        </p:nvSpPr>
        <p:spPr>
          <a:xfrm>
            <a:off x="622320" y="1133527"/>
            <a:ext cx="324510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protocol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Container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associatedtype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Item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 {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Item</a:t>
            </a:r>
            <a:r>
              <a:rPr>
                <a:solidFill>
                  <a:srgbClr val="333333"/>
                </a:solidFill>
              </a:rPr>
              <a:t> { </a:t>
            </a:r>
            <a:r>
              <a:t>get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44" name="struct IntStack: Container {…"/>
          <p:cNvSpPr txBox="1"/>
          <p:nvPr/>
        </p:nvSpPr>
        <p:spPr>
          <a:xfrm>
            <a:off x="4265433" y="1124740"/>
            <a:ext cx="3657989" cy="368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IntStack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Container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original IntStack implementation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 = [</a:t>
            </a:r>
            <a:r>
              <a:rPr>
                <a:solidFill>
                  <a:srgbClr val="3F6E74"/>
                </a:solidFill>
              </a:rPr>
              <a:t>Int</a:t>
            </a:r>
            <a:r>
              <a:t>]()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push</a:t>
            </a:r>
            <a:r>
              <a:rPr>
                <a:solidFill>
                  <a:srgbClr val="333333"/>
                </a:solidFill>
              </a:rPr>
              <a:t>(</a:t>
            </a:r>
            <a: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.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t>(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pop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.</a:t>
            </a:r>
            <a:r>
              <a:rPr>
                <a:solidFill>
                  <a:srgbClr val="3F6E74"/>
                </a:solidFill>
              </a:rPr>
              <a:t>removeLast</a:t>
            </a:r>
            <a:r>
              <a:t>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conformance to the Container protocol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typealias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5C2699"/>
                </a:solidFill>
              </a:rPr>
              <a:t>Int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push</a:t>
            </a:r>
            <a:r>
              <a:t>(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[</a:t>
            </a:r>
            <a:r>
              <a:rPr>
                <a:solidFill>
                  <a:srgbClr val="3F6E74"/>
                </a:solidFill>
              </a:rPr>
              <a:t>i</a:t>
            </a:r>
            <a:r>
              <a:t>]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6.關聯類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6.關聯類型</a:t>
            </a:r>
          </a:p>
        </p:txBody>
      </p:sp>
      <p:sp>
        <p:nvSpPr>
          <p:cNvPr id="74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0" name="struct Stack&lt;Element&gt;: Container {…"/>
          <p:cNvSpPr txBox="1"/>
          <p:nvPr/>
        </p:nvSpPr>
        <p:spPr>
          <a:xfrm>
            <a:off x="767192" y="1137523"/>
            <a:ext cx="3726804" cy="352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Stack</a:t>
            </a:r>
            <a:r>
              <a:rPr>
                <a:solidFill>
                  <a:srgbClr val="333333"/>
                </a:solidFill>
              </a:rPr>
              <a:t>&lt;</a:t>
            </a:r>
            <a:r>
              <a:rPr>
                <a:solidFill>
                  <a:srgbClr val="3F6E74"/>
                </a:solidFill>
              </a:rPr>
              <a:t>Element</a:t>
            </a:r>
            <a:r>
              <a:rPr>
                <a:solidFill>
                  <a:srgbClr val="333333"/>
                </a:solidFill>
              </a:rPr>
              <a:t>&gt;: </a:t>
            </a:r>
            <a:r>
              <a:rPr>
                <a:solidFill>
                  <a:srgbClr val="5C2699"/>
                </a:solidFill>
              </a:rPr>
              <a:t>Container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original Stack&lt;Element&gt; implementation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 = [</a:t>
            </a:r>
            <a:r>
              <a:rPr>
                <a:solidFill>
                  <a:srgbClr val="3F6E74"/>
                </a:solidFill>
              </a:rPr>
              <a:t>Element</a:t>
            </a:r>
            <a:r>
              <a:t>]()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push</a:t>
            </a:r>
            <a:r>
              <a:rPr>
                <a:solidFill>
                  <a:srgbClr val="333333"/>
                </a:solidFill>
              </a:rPr>
              <a:t>(</a:t>
            </a:r>
            <a: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Element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.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t>(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pop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rPr>
                <a:solidFill>
                  <a:srgbClr val="5C2699"/>
                </a:solidFill>
              </a:rPr>
              <a:t>Element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.</a:t>
            </a:r>
            <a:r>
              <a:rPr>
                <a:solidFill>
                  <a:srgbClr val="3F6E74"/>
                </a:solidFill>
              </a:rPr>
              <a:t>removeLast</a:t>
            </a:r>
            <a:r>
              <a:t>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conformance to the Container protocol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Element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push</a:t>
            </a:r>
            <a:r>
              <a:t>(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Element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[</a:t>
            </a:r>
            <a:r>
              <a:rPr>
                <a:solidFill>
                  <a:srgbClr val="3F6E74"/>
                </a:solidFill>
              </a:rPr>
              <a:t>i</a:t>
            </a:r>
            <a:r>
              <a:t>]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03107" y="1325841"/>
            <a:ext cx="3337233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泛型解決的問題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泛型的function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泛型的類型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626649" y="1325841"/>
            <a:ext cx="333723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擴充泛型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類型的限制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關聯類型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泛型解決的問題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1.泛型解決的問題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func swapTwoInts(_ a: inout Int, _ b: inout Int) {…"/>
          <p:cNvSpPr txBox="1"/>
          <p:nvPr/>
        </p:nvSpPr>
        <p:spPr>
          <a:xfrm>
            <a:off x="615302" y="1105948"/>
            <a:ext cx="4070875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swapTwoInts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a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b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temporaryA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a</a:t>
            </a:r>
            <a:r>
              <a:t> = </a:t>
            </a:r>
            <a:r>
              <a:rPr>
                <a:solidFill>
                  <a:srgbClr val="3F6E74"/>
                </a:solidFill>
              </a:rPr>
              <a:t>b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b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temporaryA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6" name="var someInt = 3…"/>
          <p:cNvSpPr txBox="1"/>
          <p:nvPr/>
        </p:nvSpPr>
        <p:spPr>
          <a:xfrm>
            <a:off x="613798" y="1989978"/>
            <a:ext cx="5447163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107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swapTwoInts</a:t>
            </a:r>
            <a:r>
              <a:rPr>
                <a:solidFill>
                  <a:srgbClr val="333333"/>
                </a:solidFill>
              </a:rPr>
              <a:t>(&amp;</a:t>
            </a:r>
            <a:r>
              <a:t>someInt</a:t>
            </a:r>
            <a:r>
              <a:rPr>
                <a:solidFill>
                  <a:srgbClr val="333333"/>
                </a:solidFill>
              </a:rPr>
              <a:t>, &amp;</a:t>
            </a:r>
            <a:r>
              <a:t>anotherInt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"someInt is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, and anotherInt is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anotherInt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687" name="func swapTwoStrings(_ a: inout String, _ b: inout String) {…"/>
          <p:cNvSpPr txBox="1"/>
          <p:nvPr/>
        </p:nvSpPr>
        <p:spPr>
          <a:xfrm>
            <a:off x="618059" y="2980532"/>
            <a:ext cx="4690205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swapTwoStrings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a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b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temporaryA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a</a:t>
            </a:r>
            <a:r>
              <a:t> = </a:t>
            </a:r>
            <a:r>
              <a:rPr>
                <a:solidFill>
                  <a:srgbClr val="3F6E74"/>
                </a:solidFill>
              </a:rPr>
              <a:t>b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b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temporaryA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swapTwoDoubles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a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b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temporaryA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a</a:t>
            </a:r>
            <a:r>
              <a:t> = </a:t>
            </a:r>
            <a:r>
              <a:rPr>
                <a:solidFill>
                  <a:srgbClr val="3F6E74"/>
                </a:solidFill>
              </a:rPr>
              <a:t>b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b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temporaryA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2.泛型的function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2.泛型的function</a:t>
            </a:r>
          </a:p>
        </p:txBody>
      </p:sp>
      <p:sp>
        <p:nvSpPr>
          <p:cNvPr id="69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3" name="func swapTwoValues&lt;T&gt;(_ a: inout T, _ b: inout T) {…"/>
          <p:cNvSpPr txBox="1"/>
          <p:nvPr/>
        </p:nvSpPr>
        <p:spPr>
          <a:xfrm>
            <a:off x="615302" y="1105948"/>
            <a:ext cx="413969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swapTwoValues</a:t>
            </a:r>
            <a:r>
              <a:rPr>
                <a:solidFill>
                  <a:srgbClr val="333333"/>
                </a:solidFill>
              </a:rPr>
              <a:t>&lt;</a:t>
            </a:r>
            <a:r>
              <a:t>T</a:t>
            </a:r>
            <a:r>
              <a:rPr>
                <a:solidFill>
                  <a:srgbClr val="333333"/>
                </a:solidFill>
              </a:rPr>
              <a:t>&gt;(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a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b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temporaryA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a</a:t>
            </a:r>
            <a:r>
              <a:t> = </a:t>
            </a:r>
            <a:r>
              <a:rPr>
                <a:solidFill>
                  <a:srgbClr val="3F6E74"/>
                </a:solidFill>
              </a:rPr>
              <a:t>b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b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temporaryA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94" name="func swapTwoInts(_ a: inout Int, _ b: inout Int)…"/>
          <p:cNvSpPr txBox="1"/>
          <p:nvPr/>
        </p:nvSpPr>
        <p:spPr>
          <a:xfrm>
            <a:off x="622320" y="2114591"/>
            <a:ext cx="393324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swapTwoInts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a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b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swapTwoValues</a:t>
            </a:r>
            <a:r>
              <a:rPr>
                <a:solidFill>
                  <a:srgbClr val="333333"/>
                </a:solidFill>
              </a:rPr>
              <a:t>&lt;</a:t>
            </a:r>
            <a:r>
              <a:t>T</a:t>
            </a:r>
            <a:r>
              <a:rPr>
                <a:solidFill>
                  <a:srgbClr val="333333"/>
                </a:solidFill>
              </a:rPr>
              <a:t>&gt;(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a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b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AA0D91"/>
                </a:solidFill>
              </a:rPr>
              <a:t>inout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695" name="var someInt = 3…"/>
          <p:cNvSpPr txBox="1"/>
          <p:nvPr/>
        </p:nvSpPr>
        <p:spPr>
          <a:xfrm>
            <a:off x="635102" y="2837907"/>
            <a:ext cx="4896649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anotherInt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107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swapTwoValues</a:t>
            </a:r>
            <a:r>
              <a:rPr>
                <a:solidFill>
                  <a:srgbClr val="333333"/>
                </a:solidFill>
              </a:rPr>
              <a:t>(&amp;</a:t>
            </a:r>
            <a:r>
              <a:t>someInt</a:t>
            </a:r>
            <a:r>
              <a:rPr>
                <a:solidFill>
                  <a:srgbClr val="333333"/>
                </a:solidFill>
              </a:rPr>
              <a:t>, &amp;</a:t>
            </a:r>
            <a:r>
              <a:t>anotherInt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someInt is now 107, and anotherInt is now 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"hello"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anotherString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"world"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swapTwoValues</a:t>
            </a:r>
            <a:r>
              <a:rPr>
                <a:solidFill>
                  <a:srgbClr val="333333"/>
                </a:solidFill>
              </a:rPr>
              <a:t>(&amp;</a:t>
            </a:r>
            <a:r>
              <a:t>someString</a:t>
            </a:r>
            <a:r>
              <a:rPr>
                <a:solidFill>
                  <a:srgbClr val="333333"/>
                </a:solidFill>
              </a:rPr>
              <a:t>, &amp;</a:t>
            </a:r>
            <a:r>
              <a:t>anotherString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someString is now "world", and anotherString is now "hello"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3.泛型的類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3.泛型的類型</a:t>
            </a:r>
          </a:p>
        </p:txBody>
      </p:sp>
      <p:sp>
        <p:nvSpPr>
          <p:cNvPr id="69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1" name="螢幕快照 2019-02-18 下午12.54.29.png" descr="螢幕快照 2019-02-18 下午12.54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403" y="1440087"/>
            <a:ext cx="6609629" cy="270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3.泛型的類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3.泛型的類型</a:t>
            </a:r>
          </a:p>
        </p:txBody>
      </p:sp>
      <p:sp>
        <p:nvSpPr>
          <p:cNvPr id="70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7" name="struct IntStack {…"/>
          <p:cNvSpPr txBox="1"/>
          <p:nvPr/>
        </p:nvSpPr>
        <p:spPr>
          <a:xfrm>
            <a:off x="762931" y="1127226"/>
            <a:ext cx="3176288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IntStack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 = [</a:t>
            </a:r>
            <a:r>
              <a:rPr>
                <a:solidFill>
                  <a:srgbClr val="3F6E74"/>
                </a:solidFill>
              </a:rPr>
              <a:t>Int</a:t>
            </a:r>
            <a:r>
              <a:t>]()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push</a:t>
            </a:r>
            <a:r>
              <a:rPr>
                <a:solidFill>
                  <a:srgbClr val="333333"/>
                </a:solidFill>
              </a:rPr>
              <a:t>(</a:t>
            </a:r>
            <a: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.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t>(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pop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.</a:t>
            </a:r>
            <a:r>
              <a:rPr>
                <a:solidFill>
                  <a:srgbClr val="3F6E74"/>
                </a:solidFill>
              </a:rPr>
              <a:t>removeLast</a:t>
            </a:r>
            <a:r>
              <a:t>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8" name="struct Stack&lt;Element&gt; {…"/>
          <p:cNvSpPr txBox="1"/>
          <p:nvPr/>
        </p:nvSpPr>
        <p:spPr>
          <a:xfrm>
            <a:off x="4512567" y="1127226"/>
            <a:ext cx="3451546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Stack</a:t>
            </a:r>
            <a:r>
              <a:rPr>
                <a:solidFill>
                  <a:srgbClr val="333333"/>
                </a:solidFill>
              </a:rPr>
              <a:t>&lt;</a:t>
            </a:r>
            <a:r>
              <a:rPr>
                <a:solidFill>
                  <a:srgbClr val="3F6E74"/>
                </a:solidFill>
              </a:rPr>
              <a:t>Element</a:t>
            </a:r>
            <a:r>
              <a:rPr>
                <a:solidFill>
                  <a:srgbClr val="333333"/>
                </a:solidFill>
              </a:rPr>
              <a:t>&gt;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 = [</a:t>
            </a:r>
            <a:r>
              <a:rPr>
                <a:solidFill>
                  <a:srgbClr val="3F6E74"/>
                </a:solidFill>
              </a:rPr>
              <a:t>Element</a:t>
            </a:r>
            <a:r>
              <a:t>]()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push</a:t>
            </a:r>
            <a:r>
              <a:rPr>
                <a:solidFill>
                  <a:srgbClr val="333333"/>
                </a:solidFill>
              </a:rPr>
              <a:t>(</a:t>
            </a:r>
            <a: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Element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.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t>(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pop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rPr>
                <a:solidFill>
                  <a:srgbClr val="5C2699"/>
                </a:solidFill>
              </a:rPr>
              <a:t>Element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.</a:t>
            </a:r>
            <a:r>
              <a:rPr>
                <a:solidFill>
                  <a:srgbClr val="3F6E74"/>
                </a:solidFill>
              </a:rPr>
              <a:t>removeLast</a:t>
            </a:r>
            <a:r>
              <a:t>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9" name="var stackOfStrings = Stack&lt;String&gt;()…"/>
          <p:cNvSpPr txBox="1"/>
          <p:nvPr/>
        </p:nvSpPr>
        <p:spPr>
          <a:xfrm>
            <a:off x="4555177" y="3353482"/>
            <a:ext cx="3107474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stackOfStrings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Stack</a:t>
            </a:r>
            <a:r>
              <a:rPr>
                <a:solidFill>
                  <a:srgbClr val="333333"/>
                </a:solidFill>
              </a:rPr>
              <a:t>&lt;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&gt;()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stackOfStrings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push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"uno"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stackOfStrings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push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"dos"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stackOfStrings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push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"tres"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stackOfStrings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push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"cuatro"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4.擴充泛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4.擴充泛型</a:t>
            </a:r>
          </a:p>
        </p:txBody>
      </p:sp>
      <p:sp>
        <p:nvSpPr>
          <p:cNvPr id="71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5" name="extension Stack {…"/>
          <p:cNvSpPr txBox="1"/>
          <p:nvPr/>
        </p:nvSpPr>
        <p:spPr>
          <a:xfrm>
            <a:off x="762931" y="1127226"/>
            <a:ext cx="4690205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extension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Stack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topItem</a:t>
            </a:r>
            <a:r>
              <a:t>: </a:t>
            </a:r>
            <a:r>
              <a:rPr>
                <a:solidFill>
                  <a:srgbClr val="5C2699"/>
                </a:solidFill>
              </a:rPr>
              <a:t>Element</a:t>
            </a:r>
            <a:r>
              <a:t>?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.</a:t>
            </a:r>
            <a:r>
              <a:rPr>
                <a:solidFill>
                  <a:srgbClr val="3F6E74"/>
                </a:solidFill>
              </a:rPr>
              <a:t>isEmpty</a:t>
            </a:r>
            <a:r>
              <a:t> ? </a:t>
            </a:r>
            <a:r>
              <a:rPr>
                <a:solidFill>
                  <a:srgbClr val="AA0D91"/>
                </a:solidFill>
              </a:rPr>
              <a:t>nil</a:t>
            </a:r>
            <a:r>
              <a:t> : 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[</a:t>
            </a:r>
            <a:r>
              <a:rPr>
                <a:solidFill>
                  <a:srgbClr val="3F6E74"/>
                </a:solidFill>
              </a:rPr>
              <a:t>items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- </a:t>
            </a:r>
            <a:r>
              <a:rPr>
                <a:solidFill>
                  <a:srgbClr val="1C00CF"/>
                </a:solidFill>
              </a:rPr>
              <a:t>1</a:t>
            </a:r>
            <a:r>
              <a:t>]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16" name="if let topItem = stackOfStrings.topItem {…"/>
          <p:cNvSpPr txBox="1"/>
          <p:nvPr/>
        </p:nvSpPr>
        <p:spPr>
          <a:xfrm>
            <a:off x="754409" y="2297429"/>
            <a:ext cx="4277319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topItem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stackOfStrings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topItem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top item on the stack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topItem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5.類型限制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5.類型限制</a:t>
            </a:r>
          </a:p>
        </p:txBody>
      </p:sp>
      <p:sp>
        <p:nvSpPr>
          <p:cNvPr id="71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2" name="func someFunction&lt;T: SomeClass, U: SomeProtocol&gt;(someT: T, someU: U) {…"/>
          <p:cNvSpPr txBox="1"/>
          <p:nvPr/>
        </p:nvSpPr>
        <p:spPr>
          <a:xfrm>
            <a:off x="622320" y="1133527"/>
            <a:ext cx="5447163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someFunction</a:t>
            </a:r>
            <a:r>
              <a:rPr>
                <a:solidFill>
                  <a:srgbClr val="333333"/>
                </a:solidFill>
              </a:rPr>
              <a:t>&lt;</a:t>
            </a:r>
            <a:r>
              <a:t>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SomeClass</a:t>
            </a:r>
            <a:r>
              <a:rPr>
                <a:solidFill>
                  <a:srgbClr val="333333"/>
                </a:solidFill>
              </a:rPr>
              <a:t>, </a:t>
            </a:r>
            <a:r>
              <a:t>U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SomeProtocol</a:t>
            </a:r>
            <a:r>
              <a:rPr>
                <a:solidFill>
                  <a:srgbClr val="333333"/>
                </a:solidFill>
              </a:rPr>
              <a:t>&gt;(</a:t>
            </a:r>
            <a:r>
              <a:t>someT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, </a:t>
            </a:r>
            <a:r>
              <a:t>someU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U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function body goes here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23" name="func findIndex(ofString valueToFind: String, in array: [String]) -&gt; Int? {…"/>
          <p:cNvSpPr txBox="1"/>
          <p:nvPr/>
        </p:nvSpPr>
        <p:spPr>
          <a:xfrm>
            <a:off x="639363" y="1839549"/>
            <a:ext cx="5722422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findIndex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ofString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valueToFind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])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?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(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, </a:t>
            </a:r>
            <a:r>
              <a:t>value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.</a:t>
            </a:r>
            <a:r>
              <a:t>enumerated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== </a:t>
            </a:r>
            <a:r>
              <a:rPr>
                <a:solidFill>
                  <a:srgbClr val="3F6E74"/>
                </a:solidFill>
              </a:rPr>
              <a:t>valueToFind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index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nil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24" name="let strings = [&quot;cat&quot;, &quot;dog&quot;, &quot;llama&quot;, &quot;parakeet&quot;, &quot;terrapin&quot;]…"/>
          <p:cNvSpPr txBox="1"/>
          <p:nvPr/>
        </p:nvSpPr>
        <p:spPr>
          <a:xfrm>
            <a:off x="656407" y="3536172"/>
            <a:ext cx="4965463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strings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"cat"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"dog"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"llama"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"parakeet"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"terrapin"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foundIndex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findIndex</a:t>
            </a:r>
            <a:r>
              <a:rPr>
                <a:solidFill>
                  <a:srgbClr val="333333"/>
                </a:solidFill>
              </a:rPr>
              <a:t>(</a:t>
            </a:r>
            <a:r>
              <a:t>ofString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"llama"</a:t>
            </a:r>
            <a:r>
              <a:rPr>
                <a:solidFill>
                  <a:srgbClr val="333333"/>
                </a:solidFill>
              </a:rPr>
              <a:t>, </a:t>
            </a:r>
            <a:r>
              <a:t>in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strings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index of llama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foundIndex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index of llama is 2"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5.類型限制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5.類型限制</a:t>
            </a:r>
          </a:p>
        </p:txBody>
      </p:sp>
      <p:sp>
        <p:nvSpPr>
          <p:cNvPr id="72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0" name="func findIndex&lt;T&gt;(of valueToFind: T, in array:[T]) -&gt; Int? {…"/>
          <p:cNvSpPr txBox="1"/>
          <p:nvPr/>
        </p:nvSpPr>
        <p:spPr>
          <a:xfrm>
            <a:off x="622320" y="1133527"/>
            <a:ext cx="4759019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findIndex</a:t>
            </a:r>
            <a:r>
              <a:rPr>
                <a:solidFill>
                  <a:srgbClr val="333333"/>
                </a:solidFill>
              </a:rPr>
              <a:t>&lt;</a:t>
            </a:r>
            <a:r>
              <a:t>T</a:t>
            </a:r>
            <a:r>
              <a:rPr>
                <a:solidFill>
                  <a:srgbClr val="333333"/>
                </a:solidFill>
              </a:rPr>
              <a:t>&gt;(</a:t>
            </a:r>
            <a:r>
              <a:t>of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valueToFind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,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:[</a:t>
            </a:r>
            <a:r>
              <a:rPr>
                <a:solidFill>
                  <a:srgbClr val="5C2699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])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?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(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, </a:t>
            </a:r>
            <a:r>
              <a:t>value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.</a:t>
            </a:r>
            <a:r>
              <a:t>enumerated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== </a:t>
            </a:r>
            <a:r>
              <a:rPr>
                <a:solidFill>
                  <a:srgbClr val="3F6E74"/>
                </a:solidFill>
              </a:rPr>
              <a:t>valueToFind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index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nil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31" name="func findIndex&lt;T: Equatable&gt;(of valueToFind: T, in array:[T]) -&gt; Int? {…"/>
          <p:cNvSpPr txBox="1"/>
          <p:nvPr/>
        </p:nvSpPr>
        <p:spPr>
          <a:xfrm>
            <a:off x="639363" y="2665050"/>
            <a:ext cx="5515978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findIndex</a:t>
            </a:r>
            <a:r>
              <a:rPr>
                <a:solidFill>
                  <a:srgbClr val="333333"/>
                </a:solidFill>
              </a:rPr>
              <a:t>&lt;</a:t>
            </a:r>
            <a:r>
              <a:t>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Equatable</a:t>
            </a:r>
            <a:r>
              <a:rPr>
                <a:solidFill>
                  <a:srgbClr val="333333"/>
                </a:solidFill>
              </a:rPr>
              <a:t>&gt;(</a:t>
            </a:r>
            <a:r>
              <a:t>of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valueToFind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,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:[</a:t>
            </a:r>
            <a:r>
              <a:rPr>
                <a:solidFill>
                  <a:srgbClr val="5C2699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])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?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(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, </a:t>
            </a:r>
            <a:r>
              <a:t>value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.</a:t>
            </a:r>
            <a:r>
              <a:t>enumerated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 == </a:t>
            </a:r>
            <a:r>
              <a:rPr>
                <a:solidFill>
                  <a:srgbClr val="3F6E74"/>
                </a:solidFill>
              </a:rPr>
              <a:t>valueToFind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index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nil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