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8" name="Shape 6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自動記憶體管理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2903384" y="1325841"/>
            <a:ext cx="3337232" cy="145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ARC實作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類別實體間的互相參考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使用weak解決互相參考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使用Unowned解決互相參考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1.ARC實作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1.ARC實作</a:t>
            </a:r>
          </a:p>
        </p:txBody>
      </p:sp>
      <p:sp>
        <p:nvSpPr>
          <p:cNvPr id="68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4" name="class Person {…"/>
          <p:cNvSpPr txBox="1"/>
          <p:nvPr/>
        </p:nvSpPr>
        <p:spPr>
          <a:xfrm>
            <a:off x="615302" y="1105948"/>
            <a:ext cx="3215664" cy="2452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t>String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t>String</a:t>
            </a:r>
            <a:r>
              <a:t>)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name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being initialized"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deinit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being deinitialized"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685" name="var reference1: Person?…"/>
          <p:cNvSpPr txBox="1"/>
          <p:nvPr/>
        </p:nvSpPr>
        <p:spPr>
          <a:xfrm>
            <a:off x="605276" y="3581061"/>
            <a:ext cx="2169415" cy="725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reference1</a:t>
            </a:r>
            <a:r>
              <a:rPr>
                <a:solidFill>
                  <a:srgbClr val="333333"/>
                </a:solidFill>
              </a:rPr>
              <a:t>: 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reference2</a:t>
            </a:r>
            <a:r>
              <a:rPr>
                <a:solidFill>
                  <a:srgbClr val="333333"/>
                </a:solidFill>
              </a:rPr>
              <a:t>: 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reference3</a:t>
            </a:r>
            <a:r>
              <a:rPr>
                <a:solidFill>
                  <a:srgbClr val="333333"/>
                </a:solidFill>
              </a:rPr>
              <a:t>: 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?</a:t>
            </a:r>
          </a:p>
        </p:txBody>
      </p:sp>
      <p:sp>
        <p:nvSpPr>
          <p:cNvPr id="686" name="reference1 = Person(name: &quot;John Appleseed&quot;)…"/>
          <p:cNvSpPr txBox="1"/>
          <p:nvPr/>
        </p:nvSpPr>
        <p:spPr>
          <a:xfrm>
            <a:off x="592493" y="4299147"/>
            <a:ext cx="3554000" cy="50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reference1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"John Appleseed"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"John Appleseed is being initialized"</a:t>
            </a:r>
          </a:p>
        </p:txBody>
      </p:sp>
      <p:sp>
        <p:nvSpPr>
          <p:cNvPr id="687" name="reference2 = reference1…"/>
          <p:cNvSpPr txBox="1"/>
          <p:nvPr/>
        </p:nvSpPr>
        <p:spPr>
          <a:xfrm>
            <a:off x="5185798" y="1171609"/>
            <a:ext cx="2165663" cy="94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reference2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reference1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reference3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reference1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reference1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nil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reference2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nil</a:t>
            </a:r>
          </a:p>
        </p:txBody>
      </p:sp>
      <p:sp>
        <p:nvSpPr>
          <p:cNvPr id="688" name="reference3 = nil…"/>
          <p:cNvSpPr txBox="1"/>
          <p:nvPr/>
        </p:nvSpPr>
        <p:spPr>
          <a:xfrm>
            <a:off x="5194320" y="2030627"/>
            <a:ext cx="3526851" cy="50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reference3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nil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"John Appleseed is being deinitialized"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2.類別實體間的互相參考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2.類別實體間的互相參考</a:t>
            </a:r>
          </a:p>
        </p:txBody>
      </p:sp>
      <p:sp>
        <p:nvSpPr>
          <p:cNvPr id="69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4" name="class Person {…"/>
          <p:cNvSpPr txBox="1"/>
          <p:nvPr/>
        </p:nvSpPr>
        <p:spPr>
          <a:xfrm>
            <a:off x="694756" y="1129000"/>
            <a:ext cx="4163209" cy="3100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t>String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t>String</a:t>
            </a:r>
            <a:r>
              <a:t>) {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apartment</a:t>
            </a:r>
            <a:r>
              <a:rPr>
                <a:solidFill>
                  <a:srgbClr val="333333"/>
                </a:solidFill>
              </a:rPr>
              <a:t>: </a:t>
            </a:r>
            <a:r>
              <a:t>Apartment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deinit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being deinitialized"</a:t>
            </a:r>
            <a:r>
              <a:rPr>
                <a:solidFill>
                  <a:srgbClr val="333333"/>
                </a:solidFill>
              </a:rPr>
              <a:t>) }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Apartment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unit</a:t>
            </a:r>
            <a:r>
              <a:t>: </a:t>
            </a:r>
            <a:r>
              <a:t>String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unit</a:t>
            </a:r>
            <a:r>
              <a:t>: </a:t>
            </a:r>
            <a:r>
              <a:t>String</a:t>
            </a:r>
            <a:r>
              <a:t>) {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unit</a:t>
            </a:r>
            <a:r>
              <a:t> = </a:t>
            </a:r>
            <a:r>
              <a:rPr>
                <a:solidFill>
                  <a:srgbClr val="3F6E74"/>
                </a:solidFill>
              </a:rPr>
              <a:t>unit</a:t>
            </a:r>
            <a:r>
              <a:t>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tenant</a:t>
            </a:r>
            <a:r>
              <a:t>: </a:t>
            </a:r>
            <a:r>
              <a:t>Person</a:t>
            </a:r>
            <a:r>
              <a:t>?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deinit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"Apartment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unit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being deinitialized"</a:t>
            </a:r>
            <a:r>
              <a:rPr>
                <a:solidFill>
                  <a:srgbClr val="333333"/>
                </a:solidFill>
              </a:rPr>
              <a:t>) }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2.類別實體間的互相參考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2.類別實體間的互相參考</a:t>
            </a:r>
          </a:p>
        </p:txBody>
      </p:sp>
      <p:sp>
        <p:nvSpPr>
          <p:cNvPr id="69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0" name="var john: Person?…"/>
          <p:cNvSpPr txBox="1"/>
          <p:nvPr/>
        </p:nvSpPr>
        <p:spPr>
          <a:xfrm>
            <a:off x="677712" y="1133261"/>
            <a:ext cx="3150248" cy="94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john</a:t>
            </a:r>
            <a:r>
              <a:rPr>
                <a:solidFill>
                  <a:srgbClr val="333333"/>
                </a:solidFill>
              </a:rPr>
              <a:t>: 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unit4A</a:t>
            </a:r>
            <a:r>
              <a:rPr>
                <a:solidFill>
                  <a:srgbClr val="333333"/>
                </a:solidFill>
              </a:rPr>
              <a:t>: </a:t>
            </a:r>
            <a:r>
              <a:t>Apartment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john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"John Appleseed"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unit4A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Apartment</a:t>
            </a:r>
            <a:r>
              <a:rPr>
                <a:solidFill>
                  <a:srgbClr val="333333"/>
                </a:solidFill>
              </a:rPr>
              <a:t>(</a:t>
            </a:r>
            <a:r>
              <a:t>unit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"4A"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  <p:sp>
        <p:nvSpPr>
          <p:cNvPr id="701" name="john!.apartment = unit4A…"/>
          <p:cNvSpPr txBox="1"/>
          <p:nvPr/>
        </p:nvSpPr>
        <p:spPr>
          <a:xfrm>
            <a:off x="672694" y="2184188"/>
            <a:ext cx="2189060" cy="509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!.</a:t>
            </a:r>
            <a:r>
              <a:t>apartment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unit4A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unit4A</a:t>
            </a:r>
            <a:r>
              <a:rPr>
                <a:solidFill>
                  <a:srgbClr val="333333"/>
                </a:solidFill>
              </a:rPr>
              <a:t>!.</a:t>
            </a:r>
            <a:r>
              <a:t>tenant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</a:p>
        </p:txBody>
      </p:sp>
      <p:sp>
        <p:nvSpPr>
          <p:cNvPr id="702" name="john = nil…"/>
          <p:cNvSpPr txBox="1"/>
          <p:nvPr/>
        </p:nvSpPr>
        <p:spPr>
          <a:xfrm>
            <a:off x="639363" y="2803314"/>
            <a:ext cx="1319278" cy="50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nil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unit4A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nil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3.使用weak解決互相參考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3.使用weak解決互相參考</a:t>
            </a:r>
          </a:p>
        </p:txBody>
      </p:sp>
      <p:sp>
        <p:nvSpPr>
          <p:cNvPr id="70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8" name="class Person {…"/>
          <p:cNvSpPr txBox="1"/>
          <p:nvPr/>
        </p:nvSpPr>
        <p:spPr>
          <a:xfrm>
            <a:off x="656407" y="1124739"/>
            <a:ext cx="4163210" cy="3100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t>String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t>String</a:t>
            </a:r>
            <a:r>
              <a:t>) {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apartment</a:t>
            </a:r>
            <a:r>
              <a:rPr>
                <a:solidFill>
                  <a:srgbClr val="333333"/>
                </a:solidFill>
              </a:rPr>
              <a:t>: </a:t>
            </a:r>
            <a:r>
              <a:t>Apartment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deinit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being deinitialized"</a:t>
            </a:r>
            <a:r>
              <a:rPr>
                <a:solidFill>
                  <a:srgbClr val="333333"/>
                </a:solidFill>
              </a:rPr>
              <a:t>) }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Apartment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unit</a:t>
            </a:r>
            <a:r>
              <a:t>: </a:t>
            </a:r>
            <a:r>
              <a:t>String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unit</a:t>
            </a:r>
            <a:r>
              <a:t>: </a:t>
            </a:r>
            <a:r>
              <a:t>String</a:t>
            </a:r>
            <a:r>
              <a:t>) {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unit</a:t>
            </a:r>
            <a:r>
              <a:t> = </a:t>
            </a:r>
            <a:r>
              <a:rPr>
                <a:solidFill>
                  <a:srgbClr val="3F6E74"/>
                </a:solidFill>
              </a:rPr>
              <a:t>unit</a:t>
            </a:r>
            <a:r>
              <a:t>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weak</a:t>
            </a:r>
            <a:r>
              <a:t>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tenant</a:t>
            </a:r>
            <a:r>
              <a:t>: </a:t>
            </a:r>
            <a:r>
              <a:t>Person</a:t>
            </a:r>
            <a:r>
              <a:t>?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deinit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"Apartment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unit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being deinitialized"</a:t>
            </a:r>
            <a:r>
              <a:rPr>
                <a:solidFill>
                  <a:srgbClr val="333333"/>
                </a:solidFill>
              </a:rPr>
              <a:t>) }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3.使用weak解決互相參考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3.使用weak解決互相參考</a:t>
            </a:r>
          </a:p>
        </p:txBody>
      </p:sp>
      <p:sp>
        <p:nvSpPr>
          <p:cNvPr id="71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4" name="var john: Person?…"/>
          <p:cNvSpPr txBox="1"/>
          <p:nvPr/>
        </p:nvSpPr>
        <p:spPr>
          <a:xfrm>
            <a:off x="656407" y="1124739"/>
            <a:ext cx="3150249" cy="1805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john</a:t>
            </a:r>
            <a:r>
              <a:rPr>
                <a:solidFill>
                  <a:srgbClr val="333333"/>
                </a:solidFill>
              </a:rPr>
              <a:t>: 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unit4A</a:t>
            </a:r>
            <a:r>
              <a:rPr>
                <a:solidFill>
                  <a:srgbClr val="333333"/>
                </a:solidFill>
              </a:rPr>
              <a:t>: </a:t>
            </a:r>
            <a:r>
              <a:t>Apartment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john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"John Appleseed"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unit4A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Apartment</a:t>
            </a:r>
            <a:r>
              <a:rPr>
                <a:solidFill>
                  <a:srgbClr val="333333"/>
                </a:solidFill>
              </a:rPr>
              <a:t>(</a:t>
            </a:r>
            <a:r>
              <a:t>unit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"4A"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!.</a:t>
            </a:r>
            <a:r>
              <a:t>apartment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unit4A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unit4A</a:t>
            </a:r>
            <a:r>
              <a:rPr>
                <a:solidFill>
                  <a:srgbClr val="333333"/>
                </a:solidFill>
              </a:rPr>
              <a:t>!.</a:t>
            </a:r>
            <a:r>
              <a:t>tenant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</a:p>
        </p:txBody>
      </p:sp>
      <p:sp>
        <p:nvSpPr>
          <p:cNvPr id="715" name="john = nil…"/>
          <p:cNvSpPr txBox="1"/>
          <p:nvPr/>
        </p:nvSpPr>
        <p:spPr>
          <a:xfrm>
            <a:off x="673451" y="3078397"/>
            <a:ext cx="3526852" cy="50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nil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"John Appleseed is being deinitialized"</a:t>
            </a:r>
          </a:p>
        </p:txBody>
      </p:sp>
      <p:sp>
        <p:nvSpPr>
          <p:cNvPr id="716" name="unit4A = nil…"/>
          <p:cNvSpPr txBox="1"/>
          <p:nvPr/>
        </p:nvSpPr>
        <p:spPr>
          <a:xfrm>
            <a:off x="681973" y="3845427"/>
            <a:ext cx="3379034" cy="509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unit4A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nil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"Apartment 4A is being deinitialized"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4.使用Unowned解決互相參考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4.使用Unowned解決互相參考</a:t>
            </a:r>
          </a:p>
        </p:txBody>
      </p:sp>
      <p:sp>
        <p:nvSpPr>
          <p:cNvPr id="719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2" name="class Customer {…"/>
          <p:cNvSpPr txBox="1"/>
          <p:nvPr/>
        </p:nvSpPr>
        <p:spPr>
          <a:xfrm>
            <a:off x="643624" y="1111956"/>
            <a:ext cx="3604137" cy="2020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Customer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t>String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card</a:t>
            </a:r>
            <a:r>
              <a:rPr>
                <a:solidFill>
                  <a:srgbClr val="333333"/>
                </a:solidFill>
              </a:rPr>
              <a:t>: </a:t>
            </a:r>
            <a:r>
              <a:t>CreditCard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t>String</a:t>
            </a:r>
            <a:r>
              <a:t>)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name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deinit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being deinitialized"</a:t>
            </a:r>
            <a:r>
              <a:rPr>
                <a:solidFill>
                  <a:srgbClr val="333333"/>
                </a:solidFill>
              </a:rPr>
              <a:t>) }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23" name="class CreditCard {…"/>
          <p:cNvSpPr txBox="1"/>
          <p:nvPr/>
        </p:nvSpPr>
        <p:spPr>
          <a:xfrm>
            <a:off x="4474219" y="1125005"/>
            <a:ext cx="4147657" cy="2236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CreditCard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number</a:t>
            </a:r>
            <a:r>
              <a:t>: </a:t>
            </a:r>
            <a:r>
              <a:t>UInt64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unowned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customer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Customer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rPr>
                <a:solidFill>
                  <a:srgbClr val="333333"/>
                </a:solidFill>
              </a:rPr>
              <a:t>(</a:t>
            </a:r>
            <a:r>
              <a:t>number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UInt64</a:t>
            </a:r>
            <a:r>
              <a:rPr>
                <a:solidFill>
                  <a:srgbClr val="333333"/>
                </a:solidFill>
              </a:rPr>
              <a:t>, </a:t>
            </a:r>
            <a:r>
              <a:t>customer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Customer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number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number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customer</a:t>
            </a:r>
            <a:r>
              <a:t> = </a:t>
            </a:r>
            <a:r>
              <a:rPr>
                <a:solidFill>
                  <a:srgbClr val="3F6E74"/>
                </a:solidFill>
              </a:rPr>
              <a:t>customer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deinit</a:t>
            </a:r>
            <a:r>
              <a:rPr>
                <a:solidFill>
                  <a:srgbClr val="333333"/>
                </a:solidFill>
              </a:rPr>
              <a:t> {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"Card #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number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being deinitialized"</a:t>
            </a:r>
            <a:r>
              <a:rPr>
                <a:solidFill>
                  <a:srgbClr val="333333"/>
                </a:solidFill>
              </a:rPr>
              <a:t>) }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4.使用Unowned解決互相參考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4.使用Unowned解決互相參考</a:t>
            </a:r>
          </a:p>
        </p:txBody>
      </p:sp>
      <p:sp>
        <p:nvSpPr>
          <p:cNvPr id="726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9" name="john = Customer(name: &quot;John Appleseed&quot;)…"/>
          <p:cNvSpPr txBox="1"/>
          <p:nvPr/>
        </p:nvSpPr>
        <p:spPr>
          <a:xfrm>
            <a:off x="643624" y="1111956"/>
            <a:ext cx="5233266" cy="50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john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Customer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"John Appleseed"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john</a:t>
            </a:r>
            <a:r>
              <a:rPr>
                <a:solidFill>
                  <a:srgbClr val="333333"/>
                </a:solidFill>
              </a:rPr>
              <a:t>!.</a:t>
            </a:r>
            <a:r>
              <a:rPr>
                <a:solidFill>
                  <a:srgbClr val="3F6E74"/>
                </a:solidFill>
              </a:rPr>
              <a:t>card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CreditCard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number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1234_5678_9012_3456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customer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3F6E74"/>
                </a:solidFill>
              </a:rPr>
              <a:t>john</a:t>
            </a:r>
            <a:r>
              <a:rPr>
                <a:solidFill>
                  <a:srgbClr val="333333"/>
                </a:solidFill>
              </a:rPr>
              <a:t>!)</a:t>
            </a:r>
          </a:p>
        </p:txBody>
      </p:sp>
      <p:sp>
        <p:nvSpPr>
          <p:cNvPr id="730" name="john = nil…"/>
          <p:cNvSpPr txBox="1"/>
          <p:nvPr/>
        </p:nvSpPr>
        <p:spPr>
          <a:xfrm>
            <a:off x="673451" y="1738316"/>
            <a:ext cx="4194997" cy="725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AA0D91"/>
                </a:solidFill>
              </a:rPr>
              <a:t>nil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"John Appleseed is being deinitialized"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"Card #1234567890123456 is being deinitialized"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