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9" name="Shape 6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swift </a:t>
            </a:r>
            <a:r>
              <a:t>: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swift的屬性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4.型別屬性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4.型別屬性</a:t>
            </a:r>
          </a:p>
        </p:txBody>
      </p:sp>
      <p:sp>
        <p:nvSpPr>
          <p:cNvPr id="72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9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30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31" name="類型屬性語法"/>
          <p:cNvSpPr txBox="1"/>
          <p:nvPr/>
        </p:nvSpPr>
        <p:spPr>
          <a:xfrm>
            <a:off x="1089113" y="976074"/>
            <a:ext cx="13233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600"/>
            </a:pPr>
            <a:r>
              <a:t>類型屬性語法</a:t>
            </a:r>
          </a:p>
        </p:txBody>
      </p:sp>
      <p:sp>
        <p:nvSpPr>
          <p:cNvPr id="732" name="struct SomeStructure {…"/>
          <p:cNvSpPr txBox="1"/>
          <p:nvPr/>
        </p:nvSpPr>
        <p:spPr>
          <a:xfrm>
            <a:off x="3041948" y="412437"/>
            <a:ext cx="4027065" cy="5043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76262" indent="-436562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SomeStructure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76262" indent="-436562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storedTypeProperty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"Some value."</a:t>
            </a:r>
            <a:endParaRPr>
              <a:solidFill>
                <a:srgbClr val="333333"/>
              </a:solidFill>
            </a:endParaRPr>
          </a:p>
          <a:p>
            <a:pPr marL="576262" indent="-436562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computedTypeProperty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76262" indent="-436562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1C00CF"/>
                </a:solidFill>
              </a:rPr>
              <a:t>1</a:t>
            </a:r>
          </a:p>
          <a:p>
            <a:pPr marL="576262" indent="-436562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76262" indent="-436562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76262" indent="-436562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enum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SomeEnumeration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76262" indent="-436562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storedTypeProperty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"Some value."</a:t>
            </a:r>
            <a:endParaRPr>
              <a:solidFill>
                <a:srgbClr val="333333"/>
              </a:solidFill>
            </a:endParaRPr>
          </a:p>
          <a:p>
            <a:pPr marL="576262" indent="-436562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computedTypeProperty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76262" indent="-436562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1C00CF"/>
                </a:solidFill>
              </a:rPr>
              <a:t>6</a:t>
            </a:r>
          </a:p>
          <a:p>
            <a:pPr marL="576262" indent="-436562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76262" indent="-436562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76262" indent="-436562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SomeClass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76262" indent="-436562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storedTypeProperty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"Some value."</a:t>
            </a:r>
            <a:endParaRPr>
              <a:solidFill>
                <a:srgbClr val="333333"/>
              </a:solidFill>
            </a:endParaRPr>
          </a:p>
          <a:p>
            <a:pPr marL="576262" indent="-436562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computedTypeProperty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76262" indent="-436562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1C00CF"/>
                </a:solidFill>
              </a:rPr>
              <a:t>27</a:t>
            </a:r>
          </a:p>
          <a:p>
            <a:pPr marL="576262" indent="-436562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76262" indent="-436562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overrideableComputedTypeProperty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76262" indent="-436562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1C00CF"/>
                </a:solidFill>
              </a:rPr>
              <a:t>107</a:t>
            </a:r>
          </a:p>
          <a:p>
            <a:pPr marL="576262" indent="-436562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76262" indent="-436562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defTabSz="457200">
              <a:lnSpc>
                <a:spcPts val="1700"/>
              </a:lnSpc>
              <a:spcBef>
                <a:spcPts val="0"/>
              </a:spcBef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4.型別屬性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4.型別屬性</a:t>
            </a:r>
          </a:p>
        </p:txBody>
      </p:sp>
      <p:sp>
        <p:nvSpPr>
          <p:cNvPr id="735" name="幻燈片編號"/>
          <p:cNvSpPr txBox="1"/>
          <p:nvPr>
            <p:ph type="sldNum" sz="quarter" idx="2"/>
          </p:nvPr>
        </p:nvSpPr>
        <p:spPr>
          <a:xfrm>
            <a:off x="8752620" y="4841390"/>
            <a:ext cx="235978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3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38" name="類型屬性的存取1"/>
          <p:cNvSpPr txBox="1"/>
          <p:nvPr/>
        </p:nvSpPr>
        <p:spPr>
          <a:xfrm>
            <a:off x="1089113" y="976074"/>
            <a:ext cx="163955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600"/>
            </a:pPr>
            <a:r>
              <a:t>類型屬性的存取1</a:t>
            </a:r>
          </a:p>
        </p:txBody>
      </p:sp>
      <p:sp>
        <p:nvSpPr>
          <p:cNvPr id="739" name="print(SomeStructure.storedTypeProperty)…"/>
          <p:cNvSpPr txBox="1"/>
          <p:nvPr/>
        </p:nvSpPr>
        <p:spPr>
          <a:xfrm>
            <a:off x="865194" y="1444577"/>
            <a:ext cx="5594774" cy="324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63033" indent="-423333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SomeStructure</a:t>
            </a:r>
            <a:r>
              <a:rPr>
                <a:solidFill>
                  <a:srgbClr val="333333"/>
                </a:solidFill>
              </a:rPr>
              <a:t>.</a:t>
            </a:r>
            <a:r>
              <a:t>storedTypeProperty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63033" indent="-423333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"Some value."</a:t>
            </a:r>
            <a:endParaRPr>
              <a:solidFill>
                <a:srgbClr val="333333"/>
              </a:solidFill>
            </a:endParaRPr>
          </a:p>
          <a:p>
            <a:pPr marL="563033" indent="-423333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SomeStructure</a:t>
            </a:r>
            <a:r>
              <a:rPr>
                <a:solidFill>
                  <a:srgbClr val="333333"/>
                </a:solidFill>
              </a:rPr>
              <a:t>.</a:t>
            </a:r>
            <a:r>
              <a:t>storedTypeProperty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"Another value."</a:t>
            </a:r>
            <a:endParaRPr>
              <a:solidFill>
                <a:srgbClr val="333333"/>
              </a:solidFill>
            </a:endParaRPr>
          </a:p>
          <a:p>
            <a:pPr marL="563033" indent="-423333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SomeStructure</a:t>
            </a:r>
            <a:r>
              <a:rPr>
                <a:solidFill>
                  <a:srgbClr val="333333"/>
                </a:solidFill>
              </a:rPr>
              <a:t>.</a:t>
            </a:r>
            <a:r>
              <a:t>storedTypeProperty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63033" indent="-423333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"Another value."</a:t>
            </a:r>
            <a:endParaRPr>
              <a:solidFill>
                <a:srgbClr val="333333"/>
              </a:solidFill>
            </a:endParaRPr>
          </a:p>
          <a:p>
            <a:pPr marL="563033" indent="-423333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SomeEnumeration</a:t>
            </a:r>
            <a:r>
              <a:rPr>
                <a:solidFill>
                  <a:srgbClr val="333333"/>
                </a:solidFill>
              </a:rPr>
              <a:t>.</a:t>
            </a:r>
            <a:r>
              <a:t>computedTypeProperty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63033" indent="-423333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"6"</a:t>
            </a:r>
            <a:endParaRPr>
              <a:solidFill>
                <a:srgbClr val="333333"/>
              </a:solidFill>
            </a:endParaRPr>
          </a:p>
          <a:p>
            <a:pPr marL="563033" indent="-423333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SomeClass</a:t>
            </a:r>
            <a:r>
              <a:rPr>
                <a:solidFill>
                  <a:srgbClr val="333333"/>
                </a:solidFill>
              </a:rPr>
              <a:t>.</a:t>
            </a:r>
            <a:r>
              <a:t>computedTypeProperty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63033" indent="-423333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"27"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4.型別屬性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4.型別屬性</a:t>
            </a:r>
          </a:p>
        </p:txBody>
      </p:sp>
      <p:sp>
        <p:nvSpPr>
          <p:cNvPr id="74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4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4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45" name="類型屬性的存取2"/>
          <p:cNvSpPr txBox="1"/>
          <p:nvPr/>
        </p:nvSpPr>
        <p:spPr>
          <a:xfrm>
            <a:off x="1089113" y="976074"/>
            <a:ext cx="163955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600"/>
            </a:pPr>
            <a:r>
              <a:t>類型屬性的存取2</a:t>
            </a:r>
          </a:p>
        </p:txBody>
      </p:sp>
      <p:sp>
        <p:nvSpPr>
          <p:cNvPr id="746" name="struct AudioChannel {…"/>
          <p:cNvSpPr txBox="1"/>
          <p:nvPr/>
        </p:nvSpPr>
        <p:spPr>
          <a:xfrm>
            <a:off x="3023468" y="951224"/>
            <a:ext cx="5031014" cy="3748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t>AudioChannel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thresholdLevel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10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maxInputLevelForAllChannels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0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currentLevel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didSet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t> </a:t>
            </a:r>
            <a:r>
              <a:rPr>
                <a:solidFill>
                  <a:srgbClr val="3F6E74"/>
                </a:solidFill>
              </a:rPr>
              <a:t>currentLevel</a:t>
            </a:r>
            <a:r>
              <a:t> &gt; </a:t>
            </a:r>
            <a:r>
              <a:rPr>
                <a:solidFill>
                  <a:srgbClr val="3F6E74"/>
                </a:solidFill>
              </a:rPr>
              <a:t>AudioChannel</a:t>
            </a:r>
            <a:r>
              <a:t>.</a:t>
            </a:r>
            <a:r>
              <a:rPr>
                <a:solidFill>
                  <a:srgbClr val="3F6E74"/>
                </a:solidFill>
              </a:rPr>
              <a:t>thresholdLevel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        </a:t>
            </a:r>
            <a:r>
              <a:t>// cap the new audio level to the threshold level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  </a:t>
            </a:r>
            <a:r>
              <a:rPr>
                <a:solidFill>
                  <a:srgbClr val="3F6E74"/>
                </a:solidFill>
              </a:rPr>
              <a:t>currentLevel</a:t>
            </a:r>
            <a:r>
              <a:t> = </a:t>
            </a:r>
            <a:r>
              <a:rPr>
                <a:solidFill>
                  <a:srgbClr val="3F6E74"/>
                </a:solidFill>
              </a:rPr>
              <a:t>AudioChannel</a:t>
            </a:r>
            <a:r>
              <a:t>.</a:t>
            </a:r>
            <a:r>
              <a:rPr>
                <a:solidFill>
                  <a:srgbClr val="3F6E74"/>
                </a:solidFill>
              </a:rPr>
              <a:t>thresholdLevel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currentLevel</a:t>
            </a:r>
            <a:r>
              <a:rPr>
                <a:solidFill>
                  <a:srgbClr val="333333"/>
                </a:solidFill>
              </a:rPr>
              <a:t> &gt; </a:t>
            </a:r>
            <a:r>
              <a:t>AudioChannel</a:t>
            </a:r>
            <a:r>
              <a:rPr>
                <a:solidFill>
                  <a:srgbClr val="333333"/>
                </a:solidFill>
              </a:rPr>
              <a:t>.</a:t>
            </a:r>
            <a:r>
              <a:t>maxInputLevelForAllChannels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        </a:t>
            </a:r>
            <a:r>
              <a:t>// store this as the new overall maximum input level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        </a:t>
            </a:r>
            <a:r>
              <a:t>AudioChannel</a:t>
            </a:r>
            <a:r>
              <a:rPr>
                <a:solidFill>
                  <a:srgbClr val="333333"/>
                </a:solidFill>
              </a:rPr>
              <a:t>.</a:t>
            </a:r>
            <a:r>
              <a:t>maxInputLevelForAllChannels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currentLevel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4.型別屬性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4.型別屬性</a:t>
            </a:r>
          </a:p>
        </p:txBody>
      </p:sp>
      <p:sp>
        <p:nvSpPr>
          <p:cNvPr id="74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50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51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52" name="類型屬性的存取3"/>
          <p:cNvSpPr txBox="1"/>
          <p:nvPr/>
        </p:nvSpPr>
        <p:spPr>
          <a:xfrm>
            <a:off x="1089113" y="976074"/>
            <a:ext cx="163955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600"/>
            </a:pPr>
            <a:r>
              <a:t>類型屬性的存取3</a:t>
            </a:r>
          </a:p>
        </p:txBody>
      </p:sp>
      <p:sp>
        <p:nvSpPr>
          <p:cNvPr id="753" name="var leftChannel = AudioChannel()…"/>
          <p:cNvSpPr txBox="1"/>
          <p:nvPr/>
        </p:nvSpPr>
        <p:spPr>
          <a:xfrm>
            <a:off x="890759" y="1534057"/>
            <a:ext cx="2779171" cy="509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leftChannel</a:t>
            </a:r>
            <a:r>
              <a:rPr>
                <a:solidFill>
                  <a:srgbClr val="333333"/>
                </a:solidFill>
              </a:rPr>
              <a:t> = </a:t>
            </a:r>
            <a:r>
              <a:t>AudioChannel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rightChannel</a:t>
            </a:r>
            <a:r>
              <a:rPr>
                <a:solidFill>
                  <a:srgbClr val="333333"/>
                </a:solidFill>
              </a:rPr>
              <a:t> = </a:t>
            </a:r>
            <a:r>
              <a:t>AudioChannel</a:t>
            </a:r>
            <a:r>
              <a:rPr>
                <a:solidFill>
                  <a:srgbClr val="333333"/>
                </a:solidFill>
              </a:rPr>
              <a:t>()</a:t>
            </a:r>
          </a:p>
        </p:txBody>
      </p:sp>
      <p:sp>
        <p:nvSpPr>
          <p:cNvPr id="754" name="leftChannel.currentLevel = 7…"/>
          <p:cNvSpPr txBox="1"/>
          <p:nvPr/>
        </p:nvSpPr>
        <p:spPr>
          <a:xfrm>
            <a:off x="886498" y="2174755"/>
            <a:ext cx="3815665" cy="1157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leftChannel</a:t>
            </a:r>
            <a:r>
              <a:rPr>
                <a:solidFill>
                  <a:srgbClr val="333333"/>
                </a:solidFill>
              </a:rPr>
              <a:t>.</a:t>
            </a:r>
            <a:r>
              <a:t>currentLevel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7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leftChannel</a:t>
            </a:r>
            <a:r>
              <a:rPr>
                <a:solidFill>
                  <a:srgbClr val="333333"/>
                </a:solidFill>
              </a:rPr>
              <a:t>.</a:t>
            </a:r>
            <a:r>
              <a:t>currentLevel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"7"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AudioChannel</a:t>
            </a:r>
            <a:r>
              <a:rPr>
                <a:solidFill>
                  <a:srgbClr val="333333"/>
                </a:solidFill>
              </a:rPr>
              <a:t>.</a:t>
            </a:r>
            <a:r>
              <a:t>maxInputLevelForAllChannels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"7"</a:t>
            </a:r>
          </a:p>
        </p:txBody>
      </p:sp>
      <p:sp>
        <p:nvSpPr>
          <p:cNvPr id="755" name="rightChannel.currentLevel = 11…"/>
          <p:cNvSpPr txBox="1"/>
          <p:nvPr/>
        </p:nvSpPr>
        <p:spPr>
          <a:xfrm>
            <a:off x="886498" y="3434072"/>
            <a:ext cx="3815665" cy="1157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rightChannel</a:t>
            </a:r>
            <a:r>
              <a:rPr>
                <a:solidFill>
                  <a:srgbClr val="333333"/>
                </a:solidFill>
              </a:rPr>
              <a:t>.</a:t>
            </a:r>
            <a:r>
              <a:t>currentLevel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11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rightChannel</a:t>
            </a:r>
            <a:r>
              <a:rPr>
                <a:solidFill>
                  <a:srgbClr val="333333"/>
                </a:solidFill>
              </a:rPr>
              <a:t>.</a:t>
            </a:r>
            <a:r>
              <a:t>currentLevel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"10"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AudioChannel</a:t>
            </a:r>
            <a:r>
              <a:rPr>
                <a:solidFill>
                  <a:srgbClr val="333333"/>
                </a:solidFill>
              </a:rPr>
              <a:t>.</a:t>
            </a:r>
            <a:r>
              <a:t>maxInputLevelForAllChannels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"10"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76" name="內容版面配置區 5"/>
          <p:cNvSpPr txBox="1"/>
          <p:nvPr/>
        </p:nvSpPr>
        <p:spPr>
          <a:xfrm>
            <a:off x="1860024" y="1695170"/>
            <a:ext cx="2564380" cy="147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存值屬性</a:t>
            </a:r>
          </a:p>
          <a:p>
            <a:pPr lvl="2" marL="862263" indent="-100263">
              <a:lnSpc>
                <a:spcPct val="70000"/>
              </a:lnSpc>
              <a:spcBef>
                <a:spcPts val="0"/>
              </a:spcBef>
              <a:buSzPct val="100000"/>
              <a:buChar char="•"/>
              <a:defRPr b="0" sz="900"/>
            </a:pPr>
            <a:r>
              <a:t>實體的常數存值屬性</a:t>
            </a:r>
          </a:p>
          <a:p>
            <a:pPr lvl="2" marL="862263" indent="-100263">
              <a:lnSpc>
                <a:spcPct val="70000"/>
              </a:lnSpc>
              <a:buSzPct val="100000"/>
              <a:buChar char="•"/>
              <a:defRPr b="0" sz="900"/>
            </a:pPr>
            <a:r>
              <a:t>延遲建立的存值屬性</a:t>
            </a:r>
          </a:p>
          <a:p>
            <a:pPr lvl="1" marL="733425" indent="-342900">
              <a:spcBef>
                <a:spcPts val="1100"/>
              </a:spcBef>
              <a:buClr>
                <a:schemeClr val="accent5"/>
              </a:buClr>
              <a:buSzPct val="100000"/>
              <a:buAutoNum type="arabicPeriod" startAt="1"/>
            </a:pPr>
            <a:r>
              <a:t>計算屬性</a:t>
            </a:r>
          </a:p>
          <a:p>
            <a:pPr lvl="2" marL="862263" indent="-100263">
              <a:lnSpc>
                <a:spcPct val="70000"/>
              </a:lnSpc>
              <a:spcBef>
                <a:spcPts val="0"/>
              </a:spcBef>
              <a:buSzPct val="100000"/>
              <a:buChar char="•"/>
              <a:defRPr b="0" sz="900"/>
            </a:pPr>
            <a:r>
              <a:t>定義簡式版的Setter</a:t>
            </a:r>
          </a:p>
          <a:p>
            <a:pPr lvl="2" marL="862263" indent="-100263">
              <a:lnSpc>
                <a:spcPct val="70000"/>
              </a:lnSpc>
              <a:buSzPct val="100000"/>
              <a:buChar char="•"/>
              <a:defRPr b="0" sz="900"/>
            </a:pPr>
            <a:r>
              <a:t>唯讀的計算屬性</a:t>
            </a:r>
          </a:p>
        </p:txBody>
      </p:sp>
      <p:sp>
        <p:nvSpPr>
          <p:cNvPr id="677" name="內容版面配置區 5"/>
          <p:cNvSpPr txBox="1"/>
          <p:nvPr/>
        </p:nvSpPr>
        <p:spPr>
          <a:xfrm>
            <a:off x="4555519" y="1695170"/>
            <a:ext cx="2564380" cy="118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spcBef>
                <a:spcPts val="1100"/>
              </a:spcBef>
              <a:buClr>
                <a:schemeClr val="accent5"/>
              </a:buClr>
              <a:buSzPct val="100000"/>
              <a:buAutoNum type="arabicPeriod" startAt="3"/>
            </a:pPr>
            <a:r>
              <a:t>觀測屬性存入值</a:t>
            </a:r>
          </a:p>
          <a:p>
            <a:pPr lvl="1" marL="733425" indent="-342900">
              <a:spcBef>
                <a:spcPts val="1100"/>
              </a:spcBef>
              <a:buClr>
                <a:schemeClr val="accent5"/>
              </a:buClr>
              <a:buSzPct val="100000"/>
              <a:buAutoNum type="arabicPeriod" startAt="3"/>
            </a:pPr>
            <a:r>
              <a:t>型別屬性</a:t>
            </a:r>
          </a:p>
          <a:p>
            <a:pPr lvl="2" marL="862263" indent="-100263">
              <a:lnSpc>
                <a:spcPct val="70000"/>
              </a:lnSpc>
              <a:spcBef>
                <a:spcPts val="0"/>
              </a:spcBef>
              <a:buSzPct val="100000"/>
              <a:buChar char="•"/>
              <a:defRPr b="0" sz="900"/>
            </a:pPr>
            <a:r>
              <a:t>類型屬性語法</a:t>
            </a:r>
          </a:p>
          <a:p>
            <a:pPr lvl="2" marL="862263" indent="-100263">
              <a:lnSpc>
                <a:spcPct val="70000"/>
              </a:lnSpc>
              <a:buSzPct val="100000"/>
              <a:buChar char="•"/>
              <a:defRPr b="0" sz="900"/>
            </a:pPr>
            <a:r>
              <a:t>類型屬性的存取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1.存值屬性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1.存值屬性</a:t>
            </a:r>
          </a:p>
        </p:txBody>
      </p:sp>
      <p:sp>
        <p:nvSpPr>
          <p:cNvPr id="682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5" name="struct FixedLengthRange {…"/>
          <p:cNvSpPr txBox="1"/>
          <p:nvPr/>
        </p:nvSpPr>
        <p:spPr>
          <a:xfrm>
            <a:off x="576953" y="1101687"/>
            <a:ext cx="6999734" cy="2928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t>FixedLengthRange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firstValue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length</a:t>
            </a:r>
            <a:r>
              <a:t>: </a:t>
            </a:r>
            <a:r>
              <a:t>Int</a:t>
            </a: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rangeOfThreeItems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FixedLengthRange</a:t>
            </a:r>
            <a:r>
              <a:rPr>
                <a:solidFill>
                  <a:srgbClr val="333333"/>
                </a:solidFill>
              </a:rPr>
              <a:t>(</a:t>
            </a:r>
            <a:r>
              <a:t>firstValue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, </a:t>
            </a:r>
            <a:r>
              <a:t>length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3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the range represents integer values 0, 1, and 2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rangeOfThreeItems</a:t>
            </a:r>
            <a:r>
              <a:rPr>
                <a:solidFill>
                  <a:srgbClr val="333333"/>
                </a:solidFill>
              </a:rPr>
              <a:t>.</a:t>
            </a:r>
            <a:r>
              <a:t>firstValue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6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the range now represents integer values 6, 7, and 8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1.存值屬性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1.存值屬性</a:t>
            </a:r>
          </a:p>
        </p:txBody>
      </p:sp>
      <p:sp>
        <p:nvSpPr>
          <p:cNvPr id="688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9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0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1" name="實體的常數存值屬性"/>
          <p:cNvSpPr txBox="1"/>
          <p:nvPr/>
        </p:nvSpPr>
        <p:spPr>
          <a:xfrm>
            <a:off x="1076330" y="1144382"/>
            <a:ext cx="1932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600"/>
            </a:pPr>
            <a:r>
              <a:t>實體的常數存值屬性</a:t>
            </a:r>
          </a:p>
        </p:txBody>
      </p:sp>
      <p:sp>
        <p:nvSpPr>
          <p:cNvPr id="692" name="let rangeOfFourItems = FixedLengthRange(firstValue: 0, length: 4)…"/>
          <p:cNvSpPr txBox="1"/>
          <p:nvPr/>
        </p:nvSpPr>
        <p:spPr>
          <a:xfrm>
            <a:off x="850609" y="1667318"/>
            <a:ext cx="6897914" cy="134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63033" indent="-423333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rangeOfFourItems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FixedLengthRange</a:t>
            </a:r>
            <a:r>
              <a:rPr>
                <a:solidFill>
                  <a:srgbClr val="333333"/>
                </a:solidFill>
              </a:rPr>
              <a:t>(</a:t>
            </a:r>
            <a:r>
              <a:t>firstValue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, </a:t>
            </a:r>
            <a:r>
              <a:t>length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4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63033" indent="-423333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this range represents integer values 0, 1, 2, and 3</a:t>
            </a:r>
            <a:endParaRPr>
              <a:solidFill>
                <a:srgbClr val="333333"/>
              </a:solidFill>
            </a:endParaRPr>
          </a:p>
          <a:p>
            <a:pPr marL="563033" indent="-423333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rangeOfFourItems</a:t>
            </a:r>
            <a:r>
              <a:rPr>
                <a:solidFill>
                  <a:srgbClr val="333333"/>
                </a:solidFill>
              </a:rPr>
              <a:t>.</a:t>
            </a:r>
            <a:r>
              <a:t>firstValue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6</a:t>
            </a:r>
            <a:endParaRPr>
              <a:solidFill>
                <a:srgbClr val="333333"/>
              </a:solidFill>
            </a:endParaRPr>
          </a:p>
          <a:p>
            <a:pPr marL="563033" indent="-423333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this will report an error, even though firstValue is a variable property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1.存值屬性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1.存值屬性</a:t>
            </a:r>
          </a:p>
        </p:txBody>
      </p:sp>
      <p:sp>
        <p:nvSpPr>
          <p:cNvPr id="695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8" name="延遲建立的存值屬性"/>
          <p:cNvSpPr txBox="1"/>
          <p:nvPr/>
        </p:nvSpPr>
        <p:spPr>
          <a:xfrm>
            <a:off x="1072069" y="1082598"/>
            <a:ext cx="1932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600"/>
            </a:pPr>
            <a:r>
              <a:t>延遲建立的存值屬性</a:t>
            </a:r>
          </a:p>
        </p:txBody>
      </p:sp>
      <p:sp>
        <p:nvSpPr>
          <p:cNvPr id="699" name="class DataImporter {…"/>
          <p:cNvSpPr txBox="1"/>
          <p:nvPr/>
        </p:nvSpPr>
        <p:spPr>
          <a:xfrm>
            <a:off x="1038701" y="1398485"/>
            <a:ext cx="4647354" cy="3458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DataImporter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007400"/>
                </a:solidFill>
              </a:rPr>
              <a:t>/*</a:t>
            </a: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DataImporter is a class to import data from an external file.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The class is assumed to take a nontrivial amount of time to initialize.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*/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filename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"data.txt"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the DataImporter class would provide data importing functionality here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DataManager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lazy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importer</a:t>
            </a:r>
            <a:r>
              <a:rPr>
                <a:solidFill>
                  <a:srgbClr val="333333"/>
                </a:solidFill>
              </a:rPr>
              <a:t> = </a:t>
            </a:r>
            <a:r>
              <a:t>DataImporter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data</a:t>
            </a:r>
            <a:r>
              <a:t> = [</a:t>
            </a:r>
            <a:r>
              <a:rPr>
                <a:solidFill>
                  <a:srgbClr val="3F6E74"/>
                </a:solidFill>
              </a:rPr>
              <a:t>String</a:t>
            </a:r>
            <a:r>
              <a:t>]()</a:t>
            </a: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the DataManager class would provide data management functionality here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manager</a:t>
            </a:r>
            <a:r>
              <a:rPr>
                <a:solidFill>
                  <a:srgbClr val="333333"/>
                </a:solidFill>
              </a:rPr>
              <a:t> = </a:t>
            </a:r>
            <a:r>
              <a:t>DataManager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manager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data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append</a:t>
            </a:r>
            <a:r>
              <a:rPr>
                <a:solidFill>
                  <a:srgbClr val="333333"/>
                </a:solidFill>
              </a:rPr>
              <a:t>(</a:t>
            </a:r>
            <a:r>
              <a:t>"Some data"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manager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data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append</a:t>
            </a:r>
            <a:r>
              <a:rPr>
                <a:solidFill>
                  <a:srgbClr val="333333"/>
                </a:solidFill>
              </a:rPr>
              <a:t>(</a:t>
            </a:r>
            <a:r>
              <a:t>"Some more data"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the DataImporter instance for the importer property has not yet been created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2.計算屬性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2.計算屬性</a:t>
            </a:r>
          </a:p>
        </p:txBody>
      </p:sp>
      <p:sp>
        <p:nvSpPr>
          <p:cNvPr id="702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5" name="struct Point {…"/>
          <p:cNvSpPr txBox="1"/>
          <p:nvPr/>
        </p:nvSpPr>
        <p:spPr>
          <a:xfrm>
            <a:off x="898599" y="974628"/>
            <a:ext cx="3885086" cy="39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721783" indent="-582083" defTabSz="457200">
              <a:lnSpc>
                <a:spcPts val="11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Point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721783" indent="-582083" defTabSz="457200">
              <a:lnSpc>
                <a:spcPts val="11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x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0.0</a:t>
            </a:r>
            <a:r>
              <a:t>, </a:t>
            </a:r>
            <a:r>
              <a:rPr>
                <a:solidFill>
                  <a:srgbClr val="3F6E74"/>
                </a:solidFill>
              </a:rPr>
              <a:t>y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0.0</a:t>
            </a:r>
          </a:p>
          <a:p>
            <a:pPr marL="721783" indent="-582083" defTabSz="457200">
              <a:lnSpc>
                <a:spcPts val="11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721783" indent="-582083" defTabSz="457200">
              <a:lnSpc>
                <a:spcPts val="11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Size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721783" indent="-582083" defTabSz="457200">
              <a:lnSpc>
                <a:spcPts val="11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width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0.0</a:t>
            </a:r>
            <a:r>
              <a:t>, </a:t>
            </a:r>
            <a:r>
              <a:rPr>
                <a:solidFill>
                  <a:srgbClr val="3F6E74"/>
                </a:solidFill>
              </a:rPr>
              <a:t>height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0.0</a:t>
            </a:r>
          </a:p>
          <a:p>
            <a:pPr marL="721783" indent="-582083" defTabSz="457200">
              <a:lnSpc>
                <a:spcPts val="11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721783" indent="-582083" defTabSz="457200">
              <a:lnSpc>
                <a:spcPts val="11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Rect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721783" indent="-582083" defTabSz="457200">
              <a:lnSpc>
                <a:spcPts val="11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origin</a:t>
            </a:r>
            <a:r>
              <a:t> = </a:t>
            </a:r>
            <a:r>
              <a:rPr>
                <a:solidFill>
                  <a:srgbClr val="3F6E74"/>
                </a:solidFill>
              </a:rPr>
              <a:t>Point</a:t>
            </a:r>
            <a:r>
              <a:t>()</a:t>
            </a:r>
          </a:p>
          <a:p>
            <a:pPr marL="721783" indent="-582083" defTabSz="457200">
              <a:lnSpc>
                <a:spcPts val="11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 = 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()</a:t>
            </a:r>
          </a:p>
          <a:p>
            <a:pPr marL="721783" indent="-582083" defTabSz="457200">
              <a:lnSpc>
                <a:spcPts val="11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center</a:t>
            </a:r>
            <a:r>
              <a:t>: </a:t>
            </a:r>
            <a:r>
              <a:t>Point</a:t>
            </a:r>
            <a:r>
              <a:t> {</a:t>
            </a:r>
          </a:p>
          <a:p>
            <a:pPr marL="721783" indent="-582083" defTabSz="457200">
              <a:lnSpc>
                <a:spcPts val="11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get</a:t>
            </a:r>
            <a:r>
              <a:t> {</a:t>
            </a:r>
          </a:p>
          <a:p>
            <a:pPr marL="721783" indent="-582083" defTabSz="457200">
              <a:lnSpc>
                <a:spcPts val="11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centerX</a:t>
            </a:r>
            <a:r>
              <a:t> = </a:t>
            </a:r>
            <a:r>
              <a:rPr>
                <a:solidFill>
                  <a:srgbClr val="3F6E74"/>
                </a:solidFill>
              </a:rPr>
              <a:t>origin</a:t>
            </a:r>
            <a:r>
              <a:t>.</a:t>
            </a:r>
            <a:r>
              <a:rPr>
                <a:solidFill>
                  <a:srgbClr val="3F6E74"/>
                </a:solidFill>
              </a:rPr>
              <a:t>x</a:t>
            </a:r>
            <a:r>
              <a:t> + (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.</a:t>
            </a:r>
            <a:r>
              <a:rPr>
                <a:solidFill>
                  <a:srgbClr val="3F6E74"/>
                </a:solidFill>
              </a:rPr>
              <a:t>width</a:t>
            </a:r>
            <a:r>
              <a:t> / </a:t>
            </a:r>
            <a:r>
              <a:rPr>
                <a:solidFill>
                  <a:srgbClr val="1C00CF"/>
                </a:solidFill>
              </a:rPr>
              <a:t>2</a:t>
            </a:r>
            <a:r>
              <a:t>)</a:t>
            </a:r>
          </a:p>
          <a:p>
            <a:pPr marL="721783" indent="-582083" defTabSz="457200">
              <a:lnSpc>
                <a:spcPts val="11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centerY</a:t>
            </a:r>
            <a:r>
              <a:t> = </a:t>
            </a:r>
            <a:r>
              <a:rPr>
                <a:solidFill>
                  <a:srgbClr val="3F6E74"/>
                </a:solidFill>
              </a:rPr>
              <a:t>origin</a:t>
            </a:r>
            <a:r>
              <a:t>.</a:t>
            </a:r>
            <a:r>
              <a:rPr>
                <a:solidFill>
                  <a:srgbClr val="3F6E74"/>
                </a:solidFill>
              </a:rPr>
              <a:t>y</a:t>
            </a:r>
            <a:r>
              <a:t> + (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.</a:t>
            </a:r>
            <a:r>
              <a:rPr>
                <a:solidFill>
                  <a:srgbClr val="3F6E74"/>
                </a:solidFill>
              </a:rPr>
              <a:t>height</a:t>
            </a:r>
            <a:r>
              <a:t> / </a:t>
            </a:r>
            <a:r>
              <a:rPr>
                <a:solidFill>
                  <a:srgbClr val="1C00CF"/>
                </a:solidFill>
              </a:rPr>
              <a:t>2</a:t>
            </a:r>
            <a:r>
              <a:t>)</a:t>
            </a:r>
          </a:p>
          <a:p>
            <a:pPr marL="721783" indent="-582083" defTabSz="457200">
              <a:lnSpc>
                <a:spcPts val="11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Point</a:t>
            </a:r>
            <a:r>
              <a:t>(</a:t>
            </a:r>
            <a:r>
              <a:rPr>
                <a:solidFill>
                  <a:srgbClr val="3F6E74"/>
                </a:solidFill>
              </a:rPr>
              <a:t>x</a:t>
            </a:r>
            <a:r>
              <a:t>: </a:t>
            </a:r>
            <a:r>
              <a:rPr>
                <a:solidFill>
                  <a:srgbClr val="3F6E74"/>
                </a:solidFill>
              </a:rPr>
              <a:t>centerX</a:t>
            </a:r>
            <a:r>
              <a:t>, </a:t>
            </a:r>
            <a:r>
              <a:rPr>
                <a:solidFill>
                  <a:srgbClr val="3F6E74"/>
                </a:solidFill>
              </a:rPr>
              <a:t>y</a:t>
            </a:r>
            <a:r>
              <a:t>: </a:t>
            </a:r>
            <a:r>
              <a:rPr>
                <a:solidFill>
                  <a:srgbClr val="3F6E74"/>
                </a:solidFill>
              </a:rPr>
              <a:t>centerY</a:t>
            </a:r>
            <a:r>
              <a:t>)</a:t>
            </a:r>
          </a:p>
          <a:p>
            <a:pPr marL="721783" indent="-582083" defTabSz="457200">
              <a:lnSpc>
                <a:spcPts val="11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}</a:t>
            </a:r>
          </a:p>
          <a:p>
            <a:pPr marL="721783" indent="-582083" defTabSz="457200">
              <a:lnSpc>
                <a:spcPts val="11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set</a:t>
            </a:r>
            <a:r>
              <a:t>(</a:t>
            </a:r>
            <a:r>
              <a:rPr>
                <a:solidFill>
                  <a:srgbClr val="3F6E74"/>
                </a:solidFill>
              </a:rPr>
              <a:t>newCenter</a:t>
            </a:r>
            <a:r>
              <a:t>) {</a:t>
            </a:r>
          </a:p>
          <a:p>
            <a:pPr marL="721783" indent="-582083" defTabSz="457200">
              <a:lnSpc>
                <a:spcPts val="11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3F6E74"/>
                </a:solidFill>
              </a:rPr>
              <a:t>origin</a:t>
            </a:r>
            <a:r>
              <a:t>.</a:t>
            </a:r>
            <a:r>
              <a:rPr>
                <a:solidFill>
                  <a:srgbClr val="3F6E74"/>
                </a:solidFill>
              </a:rPr>
              <a:t>x</a:t>
            </a:r>
            <a:r>
              <a:t> = </a:t>
            </a:r>
            <a:r>
              <a:rPr>
                <a:solidFill>
                  <a:srgbClr val="3F6E74"/>
                </a:solidFill>
              </a:rPr>
              <a:t>newCenter</a:t>
            </a:r>
            <a:r>
              <a:t>.</a:t>
            </a:r>
            <a:r>
              <a:rPr>
                <a:solidFill>
                  <a:srgbClr val="3F6E74"/>
                </a:solidFill>
              </a:rPr>
              <a:t>x</a:t>
            </a:r>
            <a:r>
              <a:t> - (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.</a:t>
            </a:r>
            <a:r>
              <a:rPr>
                <a:solidFill>
                  <a:srgbClr val="3F6E74"/>
                </a:solidFill>
              </a:rPr>
              <a:t>width</a:t>
            </a:r>
            <a:r>
              <a:t> / </a:t>
            </a:r>
            <a:r>
              <a:rPr>
                <a:solidFill>
                  <a:srgbClr val="1C00CF"/>
                </a:solidFill>
              </a:rPr>
              <a:t>2</a:t>
            </a:r>
            <a:r>
              <a:t>)</a:t>
            </a:r>
          </a:p>
          <a:p>
            <a:pPr marL="721783" indent="-582083" defTabSz="457200">
              <a:lnSpc>
                <a:spcPts val="11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3F6E74"/>
                </a:solidFill>
              </a:rPr>
              <a:t>origin</a:t>
            </a:r>
            <a:r>
              <a:t>.</a:t>
            </a:r>
            <a:r>
              <a:rPr>
                <a:solidFill>
                  <a:srgbClr val="3F6E74"/>
                </a:solidFill>
              </a:rPr>
              <a:t>y</a:t>
            </a:r>
            <a:r>
              <a:t> = </a:t>
            </a:r>
            <a:r>
              <a:rPr>
                <a:solidFill>
                  <a:srgbClr val="3F6E74"/>
                </a:solidFill>
              </a:rPr>
              <a:t>newCenter</a:t>
            </a:r>
            <a:r>
              <a:t>.</a:t>
            </a:r>
            <a:r>
              <a:rPr>
                <a:solidFill>
                  <a:srgbClr val="3F6E74"/>
                </a:solidFill>
              </a:rPr>
              <a:t>y</a:t>
            </a:r>
            <a:r>
              <a:t> - (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.</a:t>
            </a:r>
            <a:r>
              <a:rPr>
                <a:solidFill>
                  <a:srgbClr val="3F6E74"/>
                </a:solidFill>
              </a:rPr>
              <a:t>height</a:t>
            </a:r>
            <a:r>
              <a:t> / </a:t>
            </a:r>
            <a:r>
              <a:rPr>
                <a:solidFill>
                  <a:srgbClr val="1C00CF"/>
                </a:solidFill>
              </a:rPr>
              <a:t>2</a:t>
            </a:r>
            <a:r>
              <a:t>)</a:t>
            </a:r>
          </a:p>
          <a:p>
            <a:pPr marL="721783" indent="-582083" defTabSz="457200">
              <a:lnSpc>
                <a:spcPts val="11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}</a:t>
            </a:r>
          </a:p>
          <a:p>
            <a:pPr marL="721783" indent="-582083" defTabSz="457200">
              <a:lnSpc>
                <a:spcPts val="11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721783" indent="-582083" defTabSz="457200">
              <a:lnSpc>
                <a:spcPts val="11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721783" indent="-582083" defTabSz="457200">
              <a:lnSpc>
                <a:spcPts val="11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square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3F6E74"/>
                </a:solidFill>
              </a:rPr>
              <a:t>Rect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origin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3F6E74"/>
                </a:solidFill>
              </a:rPr>
              <a:t>Point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x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0.0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y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0.0</a:t>
            </a:r>
            <a:r>
              <a:rPr>
                <a:solidFill>
                  <a:srgbClr val="333333"/>
                </a:solidFill>
              </a:rPr>
              <a:t>),</a:t>
            </a:r>
            <a:endParaRPr>
              <a:solidFill>
                <a:srgbClr val="333333"/>
              </a:solidFill>
            </a:endParaRPr>
          </a:p>
          <a:p>
            <a:pPr marL="721783" indent="-582083" defTabSz="457200">
              <a:lnSpc>
                <a:spcPts val="11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    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: 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(</a:t>
            </a:r>
            <a:r>
              <a:rPr>
                <a:solidFill>
                  <a:srgbClr val="3F6E74"/>
                </a:solidFill>
              </a:rPr>
              <a:t>width</a:t>
            </a:r>
            <a:r>
              <a:t>: </a:t>
            </a:r>
            <a:r>
              <a:rPr>
                <a:solidFill>
                  <a:srgbClr val="1C00CF"/>
                </a:solidFill>
              </a:rPr>
              <a:t>10.0</a:t>
            </a:r>
            <a:r>
              <a:t>, </a:t>
            </a:r>
            <a:r>
              <a:rPr>
                <a:solidFill>
                  <a:srgbClr val="3F6E74"/>
                </a:solidFill>
              </a:rPr>
              <a:t>height</a:t>
            </a:r>
            <a:r>
              <a:t>: </a:t>
            </a:r>
            <a:r>
              <a:rPr>
                <a:solidFill>
                  <a:srgbClr val="1C00CF"/>
                </a:solidFill>
              </a:rPr>
              <a:t>10.0</a:t>
            </a:r>
            <a:r>
              <a:t>))</a:t>
            </a:r>
          </a:p>
          <a:p>
            <a:pPr marL="721783" indent="-582083" defTabSz="457200">
              <a:lnSpc>
                <a:spcPts val="11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initialSquareCenter</a:t>
            </a:r>
            <a:r>
              <a:rPr>
                <a:solidFill>
                  <a:srgbClr val="333333"/>
                </a:solidFill>
              </a:rPr>
              <a:t> = </a:t>
            </a:r>
            <a:r>
              <a:t>square</a:t>
            </a:r>
            <a:r>
              <a:rPr>
                <a:solidFill>
                  <a:srgbClr val="333333"/>
                </a:solidFill>
              </a:rPr>
              <a:t>.</a:t>
            </a:r>
            <a:r>
              <a:t>center</a:t>
            </a:r>
            <a:endParaRPr>
              <a:solidFill>
                <a:srgbClr val="333333"/>
              </a:solidFill>
            </a:endParaRPr>
          </a:p>
          <a:p>
            <a:pPr marL="721783" indent="-582083" defTabSz="457200">
              <a:lnSpc>
                <a:spcPts val="11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square</a:t>
            </a:r>
            <a:r>
              <a:rPr>
                <a:solidFill>
                  <a:srgbClr val="333333"/>
                </a:solidFill>
              </a:rPr>
              <a:t>.</a:t>
            </a:r>
            <a:r>
              <a:t>center</a:t>
            </a:r>
            <a:r>
              <a:rPr>
                <a:solidFill>
                  <a:srgbClr val="333333"/>
                </a:solidFill>
              </a:rPr>
              <a:t> = </a:t>
            </a:r>
            <a:r>
              <a:t>Point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x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15.0</a:t>
            </a:r>
            <a:r>
              <a:rPr>
                <a:solidFill>
                  <a:srgbClr val="333333"/>
                </a:solidFill>
              </a:rPr>
              <a:t>, </a:t>
            </a:r>
            <a:r>
              <a:t>y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15.0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721783" indent="-582083" defTabSz="457200">
              <a:lnSpc>
                <a:spcPts val="11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"square.origin is now at (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square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origin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x</a:t>
            </a:r>
            <a:r>
              <a:rPr>
                <a:solidFill>
                  <a:srgbClr val="333333"/>
                </a:solidFill>
              </a:rPr>
              <a:t>)</a:t>
            </a:r>
            <a:r>
              <a:t>,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square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origin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y</a:t>
            </a:r>
            <a:r>
              <a:rPr>
                <a:solidFill>
                  <a:srgbClr val="333333"/>
                </a:solidFill>
              </a:rPr>
              <a:t>)</a:t>
            </a:r>
            <a:r>
              <a:t>)"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721783" indent="-582083" defTabSz="457200">
              <a:lnSpc>
                <a:spcPts val="11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"square.origin is now at (10.0, 10.0)"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2.計算屬性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2.計算屬性</a:t>
            </a:r>
          </a:p>
        </p:txBody>
      </p:sp>
      <p:sp>
        <p:nvSpPr>
          <p:cNvPr id="708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9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10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11" name="定義簡式版的Setter"/>
          <p:cNvSpPr txBox="1"/>
          <p:nvPr/>
        </p:nvSpPr>
        <p:spPr>
          <a:xfrm>
            <a:off x="1072069" y="1082598"/>
            <a:ext cx="186547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600"/>
            </a:pPr>
            <a:r>
              <a:t>定義簡式版的Setter</a:t>
            </a:r>
          </a:p>
        </p:txBody>
      </p:sp>
      <p:sp>
        <p:nvSpPr>
          <p:cNvPr id="712" name="struct AlternativeRect {…"/>
          <p:cNvSpPr txBox="1"/>
          <p:nvPr/>
        </p:nvSpPr>
        <p:spPr>
          <a:xfrm>
            <a:off x="886499" y="1543751"/>
            <a:ext cx="3537083" cy="3316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t>AlternativeRect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origin</a:t>
            </a:r>
            <a:r>
              <a:t> = </a:t>
            </a:r>
            <a:r>
              <a:rPr>
                <a:solidFill>
                  <a:srgbClr val="3F6E74"/>
                </a:solidFill>
              </a:rPr>
              <a:t>Point</a:t>
            </a:r>
            <a:r>
              <a:t>()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 = 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()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center</a:t>
            </a:r>
            <a:r>
              <a:t>: </a:t>
            </a:r>
            <a:r>
              <a:t>Point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get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centerX</a:t>
            </a:r>
            <a:r>
              <a:t> = </a:t>
            </a:r>
            <a:r>
              <a:rPr>
                <a:solidFill>
                  <a:srgbClr val="3F6E74"/>
                </a:solidFill>
              </a:rPr>
              <a:t>origin</a:t>
            </a:r>
            <a:r>
              <a:t>.</a:t>
            </a:r>
            <a:r>
              <a:rPr>
                <a:solidFill>
                  <a:srgbClr val="3F6E74"/>
                </a:solidFill>
              </a:rPr>
              <a:t>x</a:t>
            </a:r>
            <a:r>
              <a:t> + (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.</a:t>
            </a:r>
            <a:r>
              <a:rPr>
                <a:solidFill>
                  <a:srgbClr val="3F6E74"/>
                </a:solidFill>
              </a:rPr>
              <a:t>width</a:t>
            </a:r>
            <a:r>
              <a:t> / </a:t>
            </a:r>
            <a:r>
              <a:rPr>
                <a:solidFill>
                  <a:srgbClr val="1C00CF"/>
                </a:solidFill>
              </a:rPr>
              <a:t>2</a:t>
            </a:r>
            <a:r>
              <a:t>)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centerY</a:t>
            </a:r>
            <a:r>
              <a:t> = </a:t>
            </a:r>
            <a:r>
              <a:rPr>
                <a:solidFill>
                  <a:srgbClr val="3F6E74"/>
                </a:solidFill>
              </a:rPr>
              <a:t>origin</a:t>
            </a:r>
            <a:r>
              <a:t>.</a:t>
            </a:r>
            <a:r>
              <a:rPr>
                <a:solidFill>
                  <a:srgbClr val="3F6E74"/>
                </a:solidFill>
              </a:rPr>
              <a:t>y</a:t>
            </a:r>
            <a:r>
              <a:t> + (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.</a:t>
            </a:r>
            <a:r>
              <a:rPr>
                <a:solidFill>
                  <a:srgbClr val="3F6E74"/>
                </a:solidFill>
              </a:rPr>
              <a:t>height</a:t>
            </a:r>
            <a:r>
              <a:t> / </a:t>
            </a:r>
            <a:r>
              <a:rPr>
                <a:solidFill>
                  <a:srgbClr val="1C00CF"/>
                </a:solidFill>
              </a:rPr>
              <a:t>2</a:t>
            </a:r>
            <a:r>
              <a:t>)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Point</a:t>
            </a:r>
            <a:r>
              <a:t>(</a:t>
            </a:r>
            <a:r>
              <a:rPr>
                <a:solidFill>
                  <a:srgbClr val="3F6E74"/>
                </a:solidFill>
              </a:rPr>
              <a:t>x</a:t>
            </a:r>
            <a:r>
              <a:t>: </a:t>
            </a:r>
            <a:r>
              <a:rPr>
                <a:solidFill>
                  <a:srgbClr val="3F6E74"/>
                </a:solidFill>
              </a:rPr>
              <a:t>centerX</a:t>
            </a:r>
            <a:r>
              <a:t>, </a:t>
            </a:r>
            <a:r>
              <a:rPr>
                <a:solidFill>
                  <a:srgbClr val="3F6E74"/>
                </a:solidFill>
              </a:rPr>
              <a:t>y</a:t>
            </a:r>
            <a:r>
              <a:t>: </a:t>
            </a:r>
            <a:r>
              <a:rPr>
                <a:solidFill>
                  <a:srgbClr val="3F6E74"/>
                </a:solidFill>
              </a:rPr>
              <a:t>centerY</a:t>
            </a:r>
            <a:r>
              <a:t>)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set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3F6E74"/>
                </a:solidFill>
              </a:rPr>
              <a:t>origin</a:t>
            </a:r>
            <a:r>
              <a:t>.</a:t>
            </a:r>
            <a:r>
              <a:rPr>
                <a:solidFill>
                  <a:srgbClr val="3F6E74"/>
                </a:solidFill>
              </a:rPr>
              <a:t>x</a:t>
            </a:r>
            <a:r>
              <a:t> = </a:t>
            </a:r>
            <a:r>
              <a:rPr>
                <a:solidFill>
                  <a:srgbClr val="3F6E74"/>
                </a:solidFill>
              </a:rPr>
              <a:t>newValue</a:t>
            </a:r>
            <a:r>
              <a:t>.</a:t>
            </a:r>
            <a:r>
              <a:rPr>
                <a:solidFill>
                  <a:srgbClr val="3F6E74"/>
                </a:solidFill>
              </a:rPr>
              <a:t>x</a:t>
            </a:r>
            <a:r>
              <a:t> - (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.</a:t>
            </a:r>
            <a:r>
              <a:rPr>
                <a:solidFill>
                  <a:srgbClr val="3F6E74"/>
                </a:solidFill>
              </a:rPr>
              <a:t>width</a:t>
            </a:r>
            <a:r>
              <a:t> / </a:t>
            </a:r>
            <a:r>
              <a:rPr>
                <a:solidFill>
                  <a:srgbClr val="1C00CF"/>
                </a:solidFill>
              </a:rPr>
              <a:t>2</a:t>
            </a:r>
            <a:r>
              <a:t>)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3F6E74"/>
                </a:solidFill>
              </a:rPr>
              <a:t>origin</a:t>
            </a:r>
            <a:r>
              <a:t>.</a:t>
            </a:r>
            <a:r>
              <a:rPr>
                <a:solidFill>
                  <a:srgbClr val="3F6E74"/>
                </a:solidFill>
              </a:rPr>
              <a:t>y</a:t>
            </a:r>
            <a:r>
              <a:t> = </a:t>
            </a:r>
            <a:r>
              <a:rPr>
                <a:solidFill>
                  <a:srgbClr val="3F6E74"/>
                </a:solidFill>
              </a:rPr>
              <a:t>newValue</a:t>
            </a:r>
            <a:r>
              <a:t>.</a:t>
            </a:r>
            <a:r>
              <a:rPr>
                <a:solidFill>
                  <a:srgbClr val="3F6E74"/>
                </a:solidFill>
              </a:rPr>
              <a:t>y</a:t>
            </a:r>
            <a:r>
              <a:t> - (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.</a:t>
            </a:r>
            <a:r>
              <a:rPr>
                <a:solidFill>
                  <a:srgbClr val="3F6E74"/>
                </a:solidFill>
              </a:rPr>
              <a:t>height</a:t>
            </a:r>
            <a:r>
              <a:t> / </a:t>
            </a:r>
            <a:r>
              <a:rPr>
                <a:solidFill>
                  <a:srgbClr val="1C00CF"/>
                </a:solidFill>
              </a:rPr>
              <a:t>2</a:t>
            </a:r>
            <a:r>
              <a:t>)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2.計算屬性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2.計算屬性</a:t>
            </a:r>
          </a:p>
        </p:txBody>
      </p:sp>
      <p:sp>
        <p:nvSpPr>
          <p:cNvPr id="715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1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18" name="唯讀的計算屬性"/>
          <p:cNvSpPr txBox="1"/>
          <p:nvPr/>
        </p:nvSpPr>
        <p:spPr>
          <a:xfrm>
            <a:off x="1072069" y="1082598"/>
            <a:ext cx="15265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600"/>
            </a:pPr>
            <a:r>
              <a:t>唯讀的計算屬性</a:t>
            </a:r>
          </a:p>
        </p:txBody>
      </p:sp>
      <p:sp>
        <p:nvSpPr>
          <p:cNvPr id="719" name="struct Cuboid {…"/>
          <p:cNvSpPr txBox="1"/>
          <p:nvPr/>
        </p:nvSpPr>
        <p:spPr>
          <a:xfrm>
            <a:off x="886499" y="1543751"/>
            <a:ext cx="6999711" cy="2928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63033" indent="-423333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Cuboid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63033" indent="-423333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width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0.0</a:t>
            </a:r>
            <a:r>
              <a:t>, </a:t>
            </a:r>
            <a:r>
              <a:rPr>
                <a:solidFill>
                  <a:srgbClr val="3F6E74"/>
                </a:solidFill>
              </a:rPr>
              <a:t>height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0.0</a:t>
            </a:r>
            <a:r>
              <a:t>, </a:t>
            </a:r>
            <a:r>
              <a:rPr>
                <a:solidFill>
                  <a:srgbClr val="3F6E74"/>
                </a:solidFill>
              </a:rPr>
              <a:t>depth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0.0</a:t>
            </a:r>
          </a:p>
          <a:p>
            <a:pPr marL="563033" indent="-423333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volume</a:t>
            </a:r>
            <a:r>
              <a:t>: </a:t>
            </a:r>
            <a:r>
              <a:t>Double</a:t>
            </a:r>
            <a:r>
              <a:t> {</a:t>
            </a:r>
          </a:p>
          <a:p>
            <a:pPr marL="563033" indent="-423333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width</a:t>
            </a:r>
            <a:r>
              <a:t> * </a:t>
            </a:r>
            <a:r>
              <a:rPr>
                <a:solidFill>
                  <a:srgbClr val="3F6E74"/>
                </a:solidFill>
              </a:rPr>
              <a:t>height</a:t>
            </a:r>
            <a:r>
              <a:t> * </a:t>
            </a:r>
            <a:r>
              <a:rPr>
                <a:solidFill>
                  <a:srgbClr val="3F6E74"/>
                </a:solidFill>
              </a:rPr>
              <a:t>depth</a:t>
            </a:r>
          </a:p>
          <a:p>
            <a:pPr marL="563033" indent="-423333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63033" indent="-423333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63033" indent="-423333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fourByFiveByTwo</a:t>
            </a:r>
            <a:r>
              <a:rPr>
                <a:solidFill>
                  <a:srgbClr val="333333"/>
                </a:solidFill>
              </a:rPr>
              <a:t> = </a:t>
            </a:r>
            <a:r>
              <a:t>Cuboid</a:t>
            </a:r>
            <a:r>
              <a:rPr>
                <a:solidFill>
                  <a:srgbClr val="333333"/>
                </a:solidFill>
              </a:rPr>
              <a:t>(</a:t>
            </a:r>
            <a:r>
              <a:t>width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4.0</a:t>
            </a:r>
            <a:r>
              <a:rPr>
                <a:solidFill>
                  <a:srgbClr val="333333"/>
                </a:solidFill>
              </a:rPr>
              <a:t>, </a:t>
            </a:r>
            <a:r>
              <a:t>height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5.0</a:t>
            </a:r>
            <a:r>
              <a:rPr>
                <a:solidFill>
                  <a:srgbClr val="333333"/>
                </a:solidFill>
              </a:rPr>
              <a:t>, </a:t>
            </a:r>
            <a:r>
              <a:t>depth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2.0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63033" indent="-423333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volume of fourByFiveByTwo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fourByFiveByTwo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volume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63033" indent="-423333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"the volume of fourByFiveByTwo is 40.0"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3.觀測屬性存入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3.觀測屬性存入值</a:t>
            </a:r>
          </a:p>
        </p:txBody>
      </p:sp>
      <p:sp>
        <p:nvSpPr>
          <p:cNvPr id="722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25" name="class StepCounter {…"/>
          <p:cNvSpPr txBox="1"/>
          <p:nvPr/>
        </p:nvSpPr>
        <p:spPr>
          <a:xfrm>
            <a:off x="885379" y="965635"/>
            <a:ext cx="3584554" cy="3991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StepCounter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totalSteps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AA0D91"/>
                </a:solidFill>
              </a:rPr>
              <a:t>willSet</a:t>
            </a:r>
            <a:r>
              <a:rPr>
                <a:solidFill>
                  <a:srgbClr val="333333"/>
                </a:solidFill>
              </a:rPr>
              <a:t>(</a:t>
            </a:r>
            <a:r>
              <a:t>newTotalSteps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"About to set totalSteps to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newTotalSteps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}</a:t>
            </a: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didSet</a:t>
            </a:r>
            <a:r>
              <a:t> {</a:t>
            </a: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t> </a:t>
            </a:r>
            <a:r>
              <a:rPr>
                <a:solidFill>
                  <a:srgbClr val="3F6E74"/>
                </a:solidFill>
              </a:rPr>
              <a:t>totalSteps</a:t>
            </a:r>
            <a:r>
              <a:t> &gt; </a:t>
            </a:r>
            <a:r>
              <a:rPr>
                <a:solidFill>
                  <a:srgbClr val="3F6E74"/>
                </a:solidFill>
              </a:rPr>
              <a:t>oldValue</a:t>
            </a:r>
            <a:r>
              <a:t>  {</a:t>
            </a: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t>(</a:t>
            </a:r>
            <a:r>
              <a:rPr>
                <a:solidFill>
                  <a:srgbClr val="C41A16"/>
                </a:solidFill>
              </a:rPr>
              <a:t>"Added </a:t>
            </a:r>
            <a:r>
              <a:t>\(</a:t>
            </a:r>
            <a:r>
              <a:rPr>
                <a:solidFill>
                  <a:srgbClr val="3F6E74"/>
                </a:solidFill>
              </a:rPr>
              <a:t>totalSteps</a:t>
            </a:r>
            <a:r>
              <a:t> - </a:t>
            </a:r>
            <a:r>
              <a:rPr>
                <a:solidFill>
                  <a:srgbClr val="3F6E74"/>
                </a:solidFill>
              </a:rPr>
              <a:t>oldValue</a:t>
            </a:r>
            <a:r>
              <a:t>)</a:t>
            </a:r>
            <a:r>
              <a:rPr>
                <a:solidFill>
                  <a:srgbClr val="C41A16"/>
                </a:solidFill>
              </a:rPr>
              <a:t> steps"</a:t>
            </a:r>
            <a:r>
              <a:t>)</a:t>
            </a: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}</a:t>
            </a: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}</a:t>
            </a: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stepCounter</a:t>
            </a:r>
            <a:r>
              <a:rPr>
                <a:solidFill>
                  <a:srgbClr val="333333"/>
                </a:solidFill>
              </a:rPr>
              <a:t> = </a:t>
            </a:r>
            <a:r>
              <a:t>StepCounter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stepCounter</a:t>
            </a:r>
            <a:r>
              <a:rPr>
                <a:solidFill>
                  <a:srgbClr val="333333"/>
                </a:solidFill>
              </a:rPr>
              <a:t>.</a:t>
            </a:r>
            <a:r>
              <a:t>totalSteps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200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About to set totalSteps to 200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Added 200 steps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stepCounter</a:t>
            </a:r>
            <a:r>
              <a:rPr>
                <a:solidFill>
                  <a:srgbClr val="333333"/>
                </a:solidFill>
              </a:rPr>
              <a:t>.</a:t>
            </a:r>
            <a:r>
              <a:t>totalSteps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360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About to set totalSteps to 360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Added 160 steps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stepCounter</a:t>
            </a:r>
            <a:r>
              <a:rPr>
                <a:solidFill>
                  <a:srgbClr val="333333"/>
                </a:solidFill>
              </a:rPr>
              <a:t>.</a:t>
            </a:r>
            <a:r>
              <a:t>totalSteps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896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About to set totalSteps to 896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Added 536 steps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