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57200" marR="0" indent="-317500" algn="l" defTabSz="457200" rtl="0" fontAlgn="auto" latinLnBrk="0" hangingPunct="0">
      <a:lnSpc>
        <a:spcPts val="3900"/>
      </a:lnSpc>
      <a:spcBef>
        <a:spcPts val="0"/>
      </a:spcBef>
      <a:spcAft>
        <a:spcPts val="0"/>
      </a:spcAft>
      <a:buClr>
        <a:srgbClr val="AA0D91"/>
      </a:buClr>
      <a:buSzPct val="100000"/>
      <a:buFont typeface="Menlo"/>
      <a:buChar char="•"/>
      <a:tabLst/>
      <a:defRPr b="0" baseline="0" cap="none" i="0" spc="0" strike="noStrike" sz="1400" u="none" kumimoji="0" normalizeH="0">
        <a:ln>
          <a:noFill/>
        </a:ln>
        <a:solidFill>
          <a:srgbClr val="3F6E74"/>
        </a:solidFill>
        <a:effectLst/>
        <a:uFillTx/>
        <a:latin typeface="Roboto"/>
        <a:ea typeface="Roboto"/>
        <a:cs typeface="Roboto"/>
        <a:sym typeface="Roboto"/>
      </a:defRPr>
    </a:lvl1pPr>
    <a:lvl2pPr marL="596900" marR="0" indent="-317500" algn="l" defTabSz="457200" rtl="0" fontAlgn="auto" latinLnBrk="0" hangingPunct="0">
      <a:lnSpc>
        <a:spcPts val="3900"/>
      </a:lnSpc>
      <a:spcBef>
        <a:spcPts val="0"/>
      </a:spcBef>
      <a:spcAft>
        <a:spcPts val="0"/>
      </a:spcAft>
      <a:buClr>
        <a:srgbClr val="AA0D91"/>
      </a:buClr>
      <a:buSzPct val="100000"/>
      <a:buFont typeface="Menlo"/>
      <a:buChar char="•"/>
      <a:tabLst/>
      <a:defRPr b="0" baseline="0" cap="none" i="0" spc="0" strike="noStrike" sz="1400" u="none" kumimoji="0" normalizeH="0">
        <a:ln>
          <a:noFill/>
        </a:ln>
        <a:solidFill>
          <a:srgbClr val="3F6E74"/>
        </a:solidFill>
        <a:effectLst/>
        <a:uFillTx/>
        <a:latin typeface="Roboto"/>
        <a:ea typeface="Roboto"/>
        <a:cs typeface="Roboto"/>
        <a:sym typeface="Roboto"/>
      </a:defRPr>
    </a:lvl2pPr>
    <a:lvl3pPr marL="736600" marR="0" indent="-317500" algn="l" defTabSz="457200" rtl="0" fontAlgn="auto" latinLnBrk="0" hangingPunct="0">
      <a:lnSpc>
        <a:spcPts val="3900"/>
      </a:lnSpc>
      <a:spcBef>
        <a:spcPts val="0"/>
      </a:spcBef>
      <a:spcAft>
        <a:spcPts val="0"/>
      </a:spcAft>
      <a:buClr>
        <a:srgbClr val="AA0D91"/>
      </a:buClr>
      <a:buSzPct val="100000"/>
      <a:buFont typeface="Menlo"/>
      <a:buChar char="•"/>
      <a:tabLst/>
      <a:defRPr b="0" baseline="0" cap="none" i="0" spc="0" strike="noStrike" sz="1400" u="none" kumimoji="0" normalizeH="0">
        <a:ln>
          <a:noFill/>
        </a:ln>
        <a:solidFill>
          <a:srgbClr val="3F6E74"/>
        </a:solidFill>
        <a:effectLst/>
        <a:uFillTx/>
        <a:latin typeface="Roboto"/>
        <a:ea typeface="Roboto"/>
        <a:cs typeface="Roboto"/>
        <a:sym typeface="Roboto"/>
      </a:defRPr>
    </a:lvl3pPr>
    <a:lvl4pPr marL="876300" marR="0" indent="-317500" algn="l" defTabSz="457200" rtl="0" fontAlgn="auto" latinLnBrk="0" hangingPunct="0">
      <a:lnSpc>
        <a:spcPts val="3900"/>
      </a:lnSpc>
      <a:spcBef>
        <a:spcPts val="0"/>
      </a:spcBef>
      <a:spcAft>
        <a:spcPts val="0"/>
      </a:spcAft>
      <a:buClr>
        <a:srgbClr val="AA0D91"/>
      </a:buClr>
      <a:buSzPct val="100000"/>
      <a:buFont typeface="Menlo"/>
      <a:buChar char="•"/>
      <a:tabLst/>
      <a:defRPr b="0" baseline="0" cap="none" i="0" spc="0" strike="noStrike" sz="1400" u="none" kumimoji="0" normalizeH="0">
        <a:ln>
          <a:noFill/>
        </a:ln>
        <a:solidFill>
          <a:srgbClr val="3F6E74"/>
        </a:solidFill>
        <a:effectLst/>
        <a:uFillTx/>
        <a:latin typeface="Roboto"/>
        <a:ea typeface="Roboto"/>
        <a:cs typeface="Roboto"/>
        <a:sym typeface="Roboto"/>
      </a:defRPr>
    </a:lvl4pPr>
    <a:lvl5pPr marL="1016000" marR="0" indent="-317500" algn="l" defTabSz="457200" rtl="0" fontAlgn="auto" latinLnBrk="0" hangingPunct="0">
      <a:lnSpc>
        <a:spcPts val="3900"/>
      </a:lnSpc>
      <a:spcBef>
        <a:spcPts val="0"/>
      </a:spcBef>
      <a:spcAft>
        <a:spcPts val="0"/>
      </a:spcAft>
      <a:buClr>
        <a:srgbClr val="AA0D91"/>
      </a:buClr>
      <a:buSzPct val="100000"/>
      <a:buFont typeface="Menlo"/>
      <a:buChar char="•"/>
      <a:tabLst/>
      <a:defRPr b="0" baseline="0" cap="none" i="0" spc="0" strike="noStrike" sz="1400" u="none" kumimoji="0" normalizeH="0">
        <a:ln>
          <a:noFill/>
        </a:ln>
        <a:solidFill>
          <a:srgbClr val="3F6E74"/>
        </a:solidFill>
        <a:effectLst/>
        <a:uFillTx/>
        <a:latin typeface="Roboto"/>
        <a:ea typeface="Roboto"/>
        <a:cs typeface="Roboto"/>
        <a:sym typeface="Roboto"/>
      </a:defRPr>
    </a:lvl5pPr>
    <a:lvl6pPr marL="1155700" marR="0" indent="-317500" algn="l" defTabSz="457200" rtl="0" fontAlgn="auto" latinLnBrk="0" hangingPunct="0">
      <a:lnSpc>
        <a:spcPts val="3900"/>
      </a:lnSpc>
      <a:spcBef>
        <a:spcPts val="0"/>
      </a:spcBef>
      <a:spcAft>
        <a:spcPts val="0"/>
      </a:spcAft>
      <a:buClr>
        <a:srgbClr val="AA0D91"/>
      </a:buClr>
      <a:buSzPct val="100000"/>
      <a:buFont typeface="Menlo"/>
      <a:buChar char="•"/>
      <a:tabLst/>
      <a:defRPr b="0" baseline="0" cap="none" i="0" spc="0" strike="noStrike" sz="1400" u="none" kumimoji="0" normalizeH="0">
        <a:ln>
          <a:noFill/>
        </a:ln>
        <a:solidFill>
          <a:srgbClr val="3F6E74"/>
        </a:solidFill>
        <a:effectLst/>
        <a:uFillTx/>
        <a:latin typeface="Roboto"/>
        <a:ea typeface="Roboto"/>
        <a:cs typeface="Roboto"/>
        <a:sym typeface="Roboto"/>
      </a:defRPr>
    </a:lvl6pPr>
    <a:lvl7pPr marL="1295400" marR="0" indent="-317500" algn="l" defTabSz="457200" rtl="0" fontAlgn="auto" latinLnBrk="0" hangingPunct="0">
      <a:lnSpc>
        <a:spcPts val="3900"/>
      </a:lnSpc>
      <a:spcBef>
        <a:spcPts val="0"/>
      </a:spcBef>
      <a:spcAft>
        <a:spcPts val="0"/>
      </a:spcAft>
      <a:buClr>
        <a:srgbClr val="AA0D91"/>
      </a:buClr>
      <a:buSzPct val="100000"/>
      <a:buFont typeface="Menlo"/>
      <a:buChar char="•"/>
      <a:tabLst/>
      <a:defRPr b="0" baseline="0" cap="none" i="0" spc="0" strike="noStrike" sz="1400" u="none" kumimoji="0" normalizeH="0">
        <a:ln>
          <a:noFill/>
        </a:ln>
        <a:solidFill>
          <a:srgbClr val="3F6E74"/>
        </a:solidFill>
        <a:effectLst/>
        <a:uFillTx/>
        <a:latin typeface="Roboto"/>
        <a:ea typeface="Roboto"/>
        <a:cs typeface="Roboto"/>
        <a:sym typeface="Roboto"/>
      </a:defRPr>
    </a:lvl7pPr>
    <a:lvl8pPr marL="1435100" marR="0" indent="-317500" algn="l" defTabSz="457200" rtl="0" fontAlgn="auto" latinLnBrk="0" hangingPunct="0">
      <a:lnSpc>
        <a:spcPts val="3900"/>
      </a:lnSpc>
      <a:spcBef>
        <a:spcPts val="0"/>
      </a:spcBef>
      <a:spcAft>
        <a:spcPts val="0"/>
      </a:spcAft>
      <a:buClr>
        <a:srgbClr val="AA0D91"/>
      </a:buClr>
      <a:buSzPct val="100000"/>
      <a:buFont typeface="Menlo"/>
      <a:buChar char="•"/>
      <a:tabLst/>
      <a:defRPr b="0" baseline="0" cap="none" i="0" spc="0" strike="noStrike" sz="1400" u="none" kumimoji="0" normalizeH="0">
        <a:ln>
          <a:noFill/>
        </a:ln>
        <a:solidFill>
          <a:srgbClr val="3F6E74"/>
        </a:solidFill>
        <a:effectLst/>
        <a:uFillTx/>
        <a:latin typeface="Roboto"/>
        <a:ea typeface="Roboto"/>
        <a:cs typeface="Roboto"/>
        <a:sym typeface="Roboto"/>
      </a:defRPr>
    </a:lvl8pPr>
    <a:lvl9pPr marL="1574800" marR="0" indent="-317500" algn="l" defTabSz="457200" rtl="0" fontAlgn="auto" latinLnBrk="0" hangingPunct="0">
      <a:lnSpc>
        <a:spcPts val="3900"/>
      </a:lnSpc>
      <a:spcBef>
        <a:spcPts val="0"/>
      </a:spcBef>
      <a:spcAft>
        <a:spcPts val="0"/>
      </a:spcAft>
      <a:buClr>
        <a:srgbClr val="AA0D91"/>
      </a:buClr>
      <a:buSzPct val="100000"/>
      <a:buFont typeface="Menlo"/>
      <a:buChar char="•"/>
      <a:tabLst/>
      <a:defRPr b="0" baseline="0" cap="none" i="0" spc="0" strike="noStrike" sz="1400" u="none" kumimoji="0" normalizeH="0">
        <a:ln>
          <a:noFill/>
        </a:ln>
        <a:solidFill>
          <a:srgbClr val="3F6E74"/>
        </a:solidFill>
        <a:effectLst/>
        <a:uFillTx/>
        <a:latin typeface="Roboto"/>
        <a:ea typeface="Roboto"/>
        <a:cs typeface="Roboto"/>
        <a:sym typeface="Robot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9" name="Shape 6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使用目的：顯示課程名稱，課程名稱需與課表中的相同。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編修方式：直接將現有文字改成正式授課的課程名稱。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7" name="Shape 7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3" name="Shape 6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使用目的：上課前老師用來提醒學員關閉不必要的程式，以免影響上課。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編修方式：此頁為公版，老師不需修改。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7" name="Shape 6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使用目的：上課前老師用來提醒學員，下載上課講義、素材。</a:t>
            </a:r>
          </a:p>
          <a:p>
            <a:pPr/>
            <a:r>
              <a:t>  每堂課上課前</a:t>
            </a:r>
            <a:r>
              <a:t>7</a:t>
            </a:r>
            <a:r>
              <a:t>天，官網即開放下載。</a:t>
            </a:r>
          </a:p>
          <a:p>
            <a:pPr/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編修方式：此頁為公版，老師不需修改。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1" name="Shape 6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使用目的：上課前老師用來告知學員會用到</a:t>
            </a:r>
            <a:r>
              <a:t>zoom</a:t>
            </a:r>
            <a:r>
              <a:t>的功能在那裡。</a:t>
            </a:r>
            <a:br/>
            <a:r>
              <a:t>　　　　　學員上課前，技服都會跟學員說明</a:t>
            </a:r>
            <a:r>
              <a:t>zoom</a:t>
            </a:r>
            <a:r>
              <a:t>的使用方式，如果有學員忘記，老師可以用這一頁做提醒。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編修方式：此頁為公版，老師不需修改。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9" name="Shape 6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7" name="Shape 6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5" name="Shape 7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3" name="Shape 7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8" name="Shape 7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indent="0" algn="ctr" defTabSz="914400">
              <a:lnSpc>
                <a:spcPct val="100000"/>
              </a:lnSpc>
              <a:buClrTx/>
              <a:buSzTx/>
              <a:buFontTx/>
              <a:buNone/>
              <a:defRPr b="1"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BE651D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mar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mar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mar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mar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mar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383669"/>
            <a:ext cx="1569662" cy="568946"/>
            <a:chOff x="0" y="0"/>
            <a:chExt cx="1569661" cy="568944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46960" y="0"/>
              <a:ext cx="147574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indent="0" algn="ctr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軟正黑體"/>
                  <a:ea typeface="微軟正黑體"/>
                  <a:cs typeface="微軟正黑體"/>
                  <a:sym typeface="微軟正黑體"/>
                </a:rP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indent="0" algn="ctr" defTabSz="914400">
              <a:lnSpc>
                <a:spcPct val="100000"/>
              </a:lnSpc>
              <a:buClrTx/>
              <a:buSzTx/>
              <a:buFontTx/>
              <a:buNone/>
              <a:defRPr b="1" sz="3200">
                <a:solidFill>
                  <a:srgbClr val="29292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algn="ctr" defTabSz="914400">
              <a:lnSpc>
                <a:spcPct val="100000"/>
              </a:lnSpc>
              <a:buClrTx/>
              <a:buSzTx/>
              <a:buFontTx/>
              <a:buNone/>
              <a:defRPr b="1" sz="32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ZOOM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查看選項</a:t>
            </a:r>
            <a:r>
              <a:t>/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共同註記</a:t>
            </a:r>
            <a:r>
              <a:t>/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筆</a:t>
            </a:r>
            <a:r>
              <a:rPr b="0" sz="1100">
                <a:solidFill>
                  <a:srgbClr val="80808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mar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mar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mar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90000"/>
                </a:lnSpc>
                <a:buClrTx/>
                <a:buSzTx/>
                <a:buFontTx/>
                <a:buNone/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marL="0" indent="0" algn="ctr" defTabSz="914400">
                <a:lnSpc>
                  <a:spcPct val="90000"/>
                </a:lnSpc>
                <a:buClrTx/>
                <a:buSzTx/>
                <a:buFontTx/>
                <a:buNone/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90000"/>
                </a:lnSpc>
                <a:buClrTx/>
                <a:buSzTx/>
                <a:buFontTx/>
                <a:buNone/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marL="0" indent="0" algn="ctr" defTabSz="914400">
                <a:lnSpc>
                  <a:spcPct val="90000"/>
                </a:lnSpc>
                <a:buClrTx/>
                <a:buSzTx/>
                <a:buFontTx/>
                <a:buNone/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90000"/>
                </a:lnSpc>
                <a:buClrTx/>
                <a:buSzTx/>
                <a:buFontTx/>
                <a:buNone/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marL="0" indent="0" algn="ctr" defTabSz="914400">
                <a:lnSpc>
                  <a:spcPct val="90000"/>
                </a:lnSpc>
                <a:buClrTx/>
                <a:buSzTx/>
                <a:buFontTx/>
                <a:buNone/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90000"/>
                </a:lnSpc>
                <a:buClrTx/>
                <a:buSzTx/>
                <a:buFontTx/>
                <a:buNone/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marL="0" indent="0" algn="ctr" defTabSz="914400">
                <a:lnSpc>
                  <a:spcPct val="90000"/>
                </a:lnSpc>
                <a:buClrTx/>
                <a:buSzTx/>
                <a:buFontTx/>
                <a:buNone/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90000"/>
                </a:lnSpc>
                <a:buClrTx/>
                <a:buSzTx/>
                <a:buFontTx/>
                <a:buNone/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marL="0" indent="0" algn="ctr" defTabSz="914400">
                <a:lnSpc>
                  <a:spcPct val="90000"/>
                </a:lnSpc>
                <a:buClrTx/>
                <a:buSzTx/>
                <a:buFontTx/>
                <a:buNone/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mar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共享螢幕</a:t>
            </a:r>
            <a:r>
              <a:rPr b="0" sz="1100">
                <a:solidFill>
                  <a:srgbClr val="80808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老師須先停止共享螢幕</a:t>
            </a:r>
          </a:p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mar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mar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與會者</a:t>
            </a:r>
            <a:r>
              <a:t>/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indent="0" defTabSz="91440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indent="0" defTabSz="91440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mar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marL="0" indent="0" defTabSz="914400">
                    <a:lnSpc>
                      <a:spcPct val="100000"/>
                    </a:lnSpc>
                    <a:buClrTx/>
                    <a:buSzTx/>
                    <a:buFontTx/>
                    <a:buNone/>
                    <a:defRPr b="1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b="1" sz="1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algn="ctr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marL="0" indent="0" algn="ctr" defTabSz="914400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721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2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3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4" name="內容版面配置區 5"/>
          <p:cNvSpPr txBox="1"/>
          <p:nvPr/>
        </p:nvSpPr>
        <p:spPr>
          <a:xfrm>
            <a:off x="457200" y="1000113"/>
            <a:ext cx="4038600" cy="3173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 defTabSz="9144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Tx/>
              <a:buAutoNum type="arabicPeriod" startAt="1"/>
              <a:defRPr b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常數和變數</a:t>
            </a:r>
            <a:endParaRPr sz="1200">
              <a:solidFill>
                <a:srgbClr val="0000FF"/>
              </a:solidFill>
            </a:endParaRPr>
          </a:p>
          <a:p>
            <a:pPr lvl="1" marL="733425" indent="-342900" defTabSz="9144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Tx/>
              <a:buAutoNum type="arabicPeriod" startAt="1"/>
              <a:defRPr b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資料類型註解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33425" indent="-342900" defTabSz="9144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Tx/>
              <a:buAutoNum type="arabicPeriod" startAt="1"/>
              <a:defRPr b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輸出常數和變數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33425" indent="-342900" defTabSz="9144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Tx/>
              <a:buAutoNum type="arabicPeriod" startAt="1"/>
              <a:defRPr b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註解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33425" indent="-342900" defTabSz="9144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Tx/>
              <a:buAutoNum type="arabicPeriod" startAt="1"/>
              <a:defRPr b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整數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2" marL="99568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Tx/>
              <a:defRPr b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整數的範圍</a:t>
            </a:r>
            <a:r>
              <a:t>							</a:t>
            </a:r>
          </a:p>
          <a:p>
            <a:pPr lvl="2" marL="99568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Tx/>
              <a:defRPr b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</a:t>
            </a:r>
          </a:p>
          <a:p>
            <a:pPr lvl="2" marL="99568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Tx/>
              <a:defRPr b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UInt</a:t>
            </a:r>
          </a:p>
          <a:p>
            <a:pPr lvl="1" marL="733425" indent="-342900" defTabSz="914400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Tx/>
              <a:buAutoNum type="arabicPeriod" startAt="1"/>
              <a:defRPr b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浮點數</a:t>
            </a:r>
          </a:p>
        </p:txBody>
      </p:sp>
      <p:sp>
        <p:nvSpPr>
          <p:cNvPr id="725" name="內容版面配置區 8"/>
          <p:cNvSpPr txBox="1"/>
          <p:nvPr/>
        </p:nvSpPr>
        <p:spPr>
          <a:xfrm>
            <a:off x="4648200" y="1000113"/>
            <a:ext cx="4038600" cy="344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marL="707110" indent="-332613" defTabSz="886968">
              <a:lnSpc>
                <a:spcPct val="104000"/>
              </a:lnSpc>
              <a:spcBef>
                <a:spcPts val="400"/>
              </a:spcBef>
              <a:buClr>
                <a:schemeClr val="accent5"/>
              </a:buClr>
              <a:buFontTx/>
              <a:buAutoNum type="arabicPeriod" startAt="7"/>
              <a:defRPr b="1" sz="126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資料型別安全和型別推測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07110" indent="-332613" defTabSz="886968">
              <a:lnSpc>
                <a:spcPct val="104000"/>
              </a:lnSpc>
              <a:spcBef>
                <a:spcPts val="400"/>
              </a:spcBef>
              <a:buClr>
                <a:schemeClr val="accent5"/>
              </a:buClr>
              <a:buFontTx/>
              <a:buAutoNum type="arabicPeriod" startAt="7"/>
              <a:defRPr b="1" sz="126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數值表示法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07110" indent="-332613" defTabSz="886968">
              <a:lnSpc>
                <a:spcPct val="104000"/>
              </a:lnSpc>
              <a:spcBef>
                <a:spcPts val="400"/>
              </a:spcBef>
              <a:buClr>
                <a:schemeClr val="accent5"/>
              </a:buClr>
              <a:buFontTx/>
              <a:buAutoNum type="arabicPeriod" startAt="7"/>
              <a:defRPr b="1" sz="126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數值類型的轉換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2" marL="965809" indent="-221741" defTabSz="886968">
              <a:lnSpc>
                <a:spcPct val="104000"/>
              </a:lnSpc>
              <a:spcBef>
                <a:spcPts val="400"/>
              </a:spcBef>
              <a:buClr>
                <a:schemeClr val="accent5"/>
              </a:buClr>
              <a:buFontTx/>
              <a:defRPr b="1" sz="126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整數類型轉換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2" marL="965809" indent="-221741" defTabSz="886968">
              <a:lnSpc>
                <a:spcPct val="104000"/>
              </a:lnSpc>
              <a:spcBef>
                <a:spcPts val="400"/>
              </a:spcBef>
              <a:buClr>
                <a:schemeClr val="accent5"/>
              </a:buClr>
              <a:buFontTx/>
              <a:defRPr b="1" sz="126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整數和浮點數間的轉換</a:t>
            </a:r>
            <a:endParaRPr sz="2134"/>
          </a:p>
          <a:p>
            <a:pPr lvl="1" marL="711422" indent="-332613" defTabSz="886968">
              <a:lnSpc>
                <a:spcPct val="120000"/>
              </a:lnSpc>
              <a:spcBef>
                <a:spcPts val="400"/>
              </a:spcBef>
              <a:buClr>
                <a:schemeClr val="accent5"/>
              </a:buClr>
              <a:buFontTx/>
              <a:buAutoNum type="arabicPeriod" startAt="7"/>
              <a:defRPr b="1" sz="1358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資料類型的小名</a:t>
            </a:r>
            <a:endParaRPr sz="1164">
              <a:solidFill>
                <a:srgbClr val="0000FF"/>
              </a:solidFill>
            </a:endParaRPr>
          </a:p>
          <a:p>
            <a:pPr lvl="1" marL="711422" indent="-332613" defTabSz="886968">
              <a:lnSpc>
                <a:spcPct val="120000"/>
              </a:lnSpc>
              <a:spcBef>
                <a:spcPts val="400"/>
              </a:spcBef>
              <a:buClr>
                <a:schemeClr val="accent5"/>
              </a:buClr>
              <a:buFontTx/>
              <a:buAutoNum type="arabicPeriod" startAt="7"/>
              <a:defRPr b="1" sz="1358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布林值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11422" indent="-332613" defTabSz="886968">
              <a:lnSpc>
                <a:spcPct val="120000"/>
              </a:lnSpc>
              <a:spcBef>
                <a:spcPts val="400"/>
              </a:spcBef>
              <a:buClr>
                <a:schemeClr val="accent5"/>
              </a:buClr>
              <a:buFontTx/>
              <a:buAutoNum type="arabicPeriod" startAt="7"/>
              <a:defRPr b="1" sz="1358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Tuple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11422" indent="-332613" defTabSz="886968">
              <a:lnSpc>
                <a:spcPct val="120000"/>
              </a:lnSpc>
              <a:spcBef>
                <a:spcPts val="400"/>
              </a:spcBef>
              <a:buClr>
                <a:schemeClr val="accent5"/>
              </a:buClr>
              <a:buFontTx/>
              <a:buAutoNum type="arabicPeriod" startAt="7"/>
              <a:defRPr b="1" sz="1358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Optionals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711422" indent="-332613" defTabSz="886968">
              <a:lnSpc>
                <a:spcPct val="120000"/>
              </a:lnSpc>
              <a:spcBef>
                <a:spcPts val="400"/>
              </a:spcBef>
              <a:buClr>
                <a:schemeClr val="accent5"/>
              </a:buClr>
              <a:buFontTx/>
              <a:buAutoNum type="arabicPeriod" startAt="7"/>
              <a:defRPr b="1" sz="1358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錯誤處理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1常數和變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1常數和變數</a:t>
            </a:r>
          </a:p>
        </p:txBody>
      </p:sp>
      <p:sp>
        <p:nvSpPr>
          <p:cNvPr id="730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3" name="let maximumNumberOfLoginAttempts = 10…"/>
          <p:cNvSpPr txBox="1"/>
          <p:nvPr/>
        </p:nvSpPr>
        <p:spPr>
          <a:xfrm>
            <a:off x="565618" y="1113780"/>
            <a:ext cx="4062474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indent="0" algn="r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AAAAAA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maximumNumberOfLoginAttempts = 10 </a:t>
            </a:r>
          </a:p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currentLoginAttempt = 0</a:t>
            </a:r>
          </a:p>
        </p:txBody>
      </p:sp>
      <p:sp>
        <p:nvSpPr>
          <p:cNvPr id="734" name="var x = 0.0, y = 0.0, z = 0.0"/>
          <p:cNvSpPr txBox="1"/>
          <p:nvPr/>
        </p:nvSpPr>
        <p:spPr>
          <a:xfrm>
            <a:off x="605666" y="2328747"/>
            <a:ext cx="257210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</a:t>
            </a:r>
            <a:r>
              <a:rPr>
                <a:solidFill>
                  <a:srgbClr val="006FE0"/>
                </a:solidFill>
              </a:rPr>
              <a:t> </a:t>
            </a:r>
            <a:r>
              <a:t>x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=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,</a:t>
            </a:r>
            <a:r>
              <a:rPr>
                <a:solidFill>
                  <a:srgbClr val="006FE0"/>
                </a:solidFill>
              </a:rPr>
              <a:t> </a:t>
            </a:r>
            <a:r>
              <a:t>y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=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,</a:t>
            </a:r>
            <a:r>
              <a:rPr>
                <a:solidFill>
                  <a:srgbClr val="006FE0"/>
                </a:solidFill>
              </a:rPr>
              <a:t> </a:t>
            </a:r>
            <a:r>
              <a:t>z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=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2E0D6E"/>
                </a:solidFill>
              </a:rPr>
              <a:t>0.0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資料類型註解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資料類型註解</a:t>
            </a:r>
          </a:p>
        </p:txBody>
      </p:sp>
      <p:sp>
        <p:nvSpPr>
          <p:cNvPr id="73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0" name="var welcomeMessage: String…"/>
          <p:cNvSpPr txBox="1"/>
          <p:nvPr/>
        </p:nvSpPr>
        <p:spPr>
          <a:xfrm>
            <a:off x="449813" y="1235388"/>
            <a:ext cx="4446635" cy="70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welcomeMessage: String</a:t>
            </a:r>
          </a:p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welcomeMessage = “Hello"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輸出常數和變數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輸出常數和變數</a:t>
            </a:r>
          </a:p>
        </p:txBody>
      </p:sp>
      <p:sp>
        <p:nvSpPr>
          <p:cNvPr id="74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6" name="let π = 3.14159…"/>
          <p:cNvSpPr txBox="1"/>
          <p:nvPr/>
        </p:nvSpPr>
        <p:spPr>
          <a:xfrm>
            <a:off x="543358" y="1112447"/>
            <a:ext cx="2963275" cy="732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π = 3.14159</a:t>
            </a:r>
          </a:p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你好 = "你好世界"</a:t>
            </a:r>
          </a:p>
        </p:txBody>
      </p:sp>
      <p:sp>
        <p:nvSpPr>
          <p:cNvPr id="747" name="var friendlyWelcome = &quot;Hello!&quot;…"/>
          <p:cNvSpPr txBox="1"/>
          <p:nvPr/>
        </p:nvSpPr>
        <p:spPr>
          <a:xfrm>
            <a:off x="487231" y="2767724"/>
            <a:ext cx="4551909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friendlyWelcome = "Hello!"</a:t>
            </a:r>
          </a:p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friendlyWelcome = "Bonjour!"</a:t>
            </a:r>
          </a:p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friendlyWelcome 现在是 "Bonjour!"</a:t>
            </a:r>
          </a:p>
        </p:txBody>
      </p:sp>
      <p:sp>
        <p:nvSpPr>
          <p:cNvPr id="748" name="let languageName = &quot;Swift&quot;…"/>
          <p:cNvSpPr txBox="1"/>
          <p:nvPr/>
        </p:nvSpPr>
        <p:spPr>
          <a:xfrm>
            <a:off x="3915920" y="994365"/>
            <a:ext cx="4430027" cy="165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languageName = "Swift"</a:t>
            </a:r>
          </a:p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languageName = "Swift++"</a:t>
            </a:r>
          </a:p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this is a compile-time error - languageName cannot be changed</a:t>
            </a:r>
          </a:p>
        </p:txBody>
      </p:sp>
      <p:pic>
        <p:nvPicPr>
          <p:cNvPr id="749" name="螢幕快照 2019-02-25 上午11.01.49.png" descr="螢幕快照 2019-02-25 上午11.01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008" y="1789579"/>
            <a:ext cx="2068516" cy="391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註解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註解</a:t>
            </a:r>
          </a:p>
        </p:txBody>
      </p:sp>
      <p:sp>
        <p:nvSpPr>
          <p:cNvPr id="75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5" name="// This is a comment."/>
          <p:cNvSpPr txBox="1"/>
          <p:nvPr/>
        </p:nvSpPr>
        <p:spPr>
          <a:xfrm>
            <a:off x="562067" y="1054876"/>
            <a:ext cx="2963275" cy="38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// This is a comment.</a:t>
            </a:r>
          </a:p>
        </p:txBody>
      </p:sp>
      <p:sp>
        <p:nvSpPr>
          <p:cNvPr id="756" name="/* This is also a comment…"/>
          <p:cNvSpPr txBox="1"/>
          <p:nvPr/>
        </p:nvSpPr>
        <p:spPr>
          <a:xfrm>
            <a:off x="487231" y="1995179"/>
            <a:ext cx="4551909" cy="102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/* This is also a comment</a:t>
            </a:r>
          </a:p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but is written over multiple lines. */</a:t>
            </a:r>
          </a:p>
        </p:txBody>
      </p:sp>
      <p:sp>
        <p:nvSpPr>
          <p:cNvPr id="757" name="/* This is the start of the first multiline comment.…"/>
          <p:cNvSpPr txBox="1"/>
          <p:nvPr/>
        </p:nvSpPr>
        <p:spPr>
          <a:xfrm>
            <a:off x="552712" y="3359731"/>
            <a:ext cx="7481742" cy="102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/* This is the start of the first multiline comment.</a:t>
            </a:r>
          </a:p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/* This is the second, nested multiline comment. */</a:t>
            </a:r>
          </a:p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is the end of the first multiline comment. */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整數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整數</a:t>
            </a:r>
          </a:p>
        </p:txBody>
      </p:sp>
      <p:sp>
        <p:nvSpPr>
          <p:cNvPr id="76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3" name="let minValue = UInt8.min  // minValue is equal to 0, and is of type UInt8…"/>
          <p:cNvSpPr txBox="1"/>
          <p:nvPr/>
        </p:nvSpPr>
        <p:spPr>
          <a:xfrm>
            <a:off x="417370" y="1135465"/>
            <a:ext cx="6921710" cy="102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minValue = UInt8.min  // minValue is equal to 0, and is of type UInt8</a:t>
            </a:r>
          </a:p>
          <a:p>
            <a: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maxValue = UInt8.max  // maxValue is equal to 255, and is of type UInt8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浮點數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浮點數</a:t>
            </a:r>
          </a:p>
        </p:txBody>
      </p:sp>
      <p:sp>
        <p:nvSpPr>
          <p:cNvPr id="76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9" name="let pi = 3.14159"/>
          <p:cNvSpPr txBox="1"/>
          <p:nvPr/>
        </p:nvSpPr>
        <p:spPr>
          <a:xfrm>
            <a:off x="623168" y="1312648"/>
            <a:ext cx="2628590" cy="38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let pi = 3.14159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資料型別安全和型別推測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資料型別安全和型別推測</a:t>
            </a:r>
          </a:p>
        </p:txBody>
      </p:sp>
      <p:sp>
        <p:nvSpPr>
          <p:cNvPr id="77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5" name="let meaningOfLife = 42…"/>
          <p:cNvSpPr txBox="1"/>
          <p:nvPr/>
        </p:nvSpPr>
        <p:spPr>
          <a:xfrm>
            <a:off x="417370" y="1144543"/>
            <a:ext cx="6782525" cy="70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meaningOfLife = 42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meaningOfLife is inferred to be of type Int</a:t>
            </a:r>
          </a:p>
        </p:txBody>
      </p:sp>
      <p:sp>
        <p:nvSpPr>
          <p:cNvPr id="776" name="let pi = 3.14159…"/>
          <p:cNvSpPr txBox="1"/>
          <p:nvPr/>
        </p:nvSpPr>
        <p:spPr>
          <a:xfrm>
            <a:off x="417370" y="2051927"/>
            <a:ext cx="6782525" cy="70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pi = 3.14159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pi is inferred to be of type Double</a:t>
            </a:r>
          </a:p>
        </p:txBody>
      </p:sp>
      <p:sp>
        <p:nvSpPr>
          <p:cNvPr id="777" name="let anotherPi = 3 + 0.14159…"/>
          <p:cNvSpPr txBox="1"/>
          <p:nvPr/>
        </p:nvSpPr>
        <p:spPr>
          <a:xfrm>
            <a:off x="417370" y="2959312"/>
            <a:ext cx="6782525" cy="70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anotherPi = 3 + 0.14159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anotherPi is also inferred to be of type Double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數值表示法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數值表示法</a:t>
            </a:r>
          </a:p>
        </p:txBody>
      </p:sp>
      <p:sp>
        <p:nvSpPr>
          <p:cNvPr id="7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3" name="let decimalInteger = 17…"/>
          <p:cNvSpPr txBox="1"/>
          <p:nvPr/>
        </p:nvSpPr>
        <p:spPr>
          <a:xfrm>
            <a:off x="464142" y="1206176"/>
            <a:ext cx="7409568" cy="165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02557" indent="-362857">
              <a:lnSpc>
                <a:spcPts val="2500"/>
              </a:lnSpc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decimalInteger = 17</a:t>
            </a:r>
          </a:p>
          <a:p>
            <a:pPr marL="502557" indent="-362857">
              <a:lnSpc>
                <a:spcPts val="2500"/>
              </a:lnSpc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binaryInteger = 0b10001       // 17 in binary notation</a:t>
            </a:r>
          </a:p>
          <a:p>
            <a:pPr marL="502557" indent="-362857">
              <a:lnSpc>
                <a:spcPts val="2500"/>
              </a:lnSpc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octalInteger = 0o21           // 17 in octal notation</a:t>
            </a:r>
          </a:p>
          <a:p>
            <a:pPr marL="502557" indent="-362857">
              <a:lnSpc>
                <a:spcPts val="2500"/>
              </a:lnSpc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hexadecimalInteger = 0x11     // 17 in hexadecimal notation</a:t>
            </a:r>
          </a:p>
        </p:txBody>
      </p:sp>
      <p:sp>
        <p:nvSpPr>
          <p:cNvPr id="784" name="let paddedDouble = 000123.456…"/>
          <p:cNvSpPr txBox="1"/>
          <p:nvPr/>
        </p:nvSpPr>
        <p:spPr>
          <a:xfrm>
            <a:off x="464142" y="2754066"/>
            <a:ext cx="7409568" cy="134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02557" indent="-362857">
              <a:lnSpc>
                <a:spcPts val="2500"/>
              </a:lnSpc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paddedDouble = 000123.456</a:t>
            </a:r>
          </a:p>
          <a:p>
            <a:pPr marL="502557" indent="-362857">
              <a:lnSpc>
                <a:spcPts val="2500"/>
              </a:lnSpc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oneMillion = 1_000_000</a:t>
            </a:r>
          </a:p>
          <a:p>
            <a:pPr marL="502557" indent="-362857">
              <a:lnSpc>
                <a:spcPts val="2500"/>
              </a:lnSpc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justOverOneMillion = 1_000_000.000_000_1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數值類型的轉換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數值類型的轉換</a:t>
            </a:r>
          </a:p>
        </p:txBody>
      </p:sp>
      <p:sp>
        <p:nvSpPr>
          <p:cNvPr id="78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0" name="let twoThousand: UInt16 = 2_000…"/>
          <p:cNvSpPr txBox="1"/>
          <p:nvPr/>
        </p:nvSpPr>
        <p:spPr>
          <a:xfrm>
            <a:off x="721390" y="1402216"/>
            <a:ext cx="7409568" cy="134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02557" indent="-362857">
              <a:lnSpc>
                <a:spcPts val="2500"/>
              </a:lnSpc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twoThousand: UInt16 = 2_000</a:t>
            </a:r>
          </a:p>
          <a:p>
            <a:pPr marL="502557" indent="-362857">
              <a:lnSpc>
                <a:spcPts val="2500"/>
              </a:lnSpc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one: UInt8 = 1</a:t>
            </a:r>
          </a:p>
          <a:p>
            <a:pPr marL="502557" indent="-362857">
              <a:lnSpc>
                <a:spcPts val="2500"/>
              </a:lnSpc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twoThousandAndOne = twoThousand + UInt16(one)</a:t>
            </a:r>
          </a:p>
        </p:txBody>
      </p:sp>
      <p:sp>
        <p:nvSpPr>
          <p:cNvPr id="791" name="整數和浮點數間的轉換"/>
          <p:cNvSpPr txBox="1"/>
          <p:nvPr/>
        </p:nvSpPr>
        <p:spPr>
          <a:xfrm>
            <a:off x="631391" y="2693079"/>
            <a:ext cx="2390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整數和浮點數間的轉換</a:t>
            </a:r>
          </a:p>
        </p:txBody>
      </p:sp>
      <p:sp>
        <p:nvSpPr>
          <p:cNvPr id="792" name="整數和浮點數間的轉換"/>
          <p:cNvSpPr txBox="1"/>
          <p:nvPr/>
        </p:nvSpPr>
        <p:spPr>
          <a:xfrm>
            <a:off x="631391" y="1043413"/>
            <a:ext cx="2390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indent="0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整數和浮點數間的轉換</a:t>
            </a:r>
          </a:p>
        </p:txBody>
      </p:sp>
      <p:sp>
        <p:nvSpPr>
          <p:cNvPr id="793" name="let three = 3…"/>
          <p:cNvSpPr txBox="1"/>
          <p:nvPr/>
        </p:nvSpPr>
        <p:spPr>
          <a:xfrm>
            <a:off x="721390" y="3051880"/>
            <a:ext cx="7409568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three = 3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pointOneFourOneFiveNine = 0.14159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pi = Double(three) + pointOneFourOneFiveNine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pi equals 3.14159, and is inferred to be of type Double</a:t>
            </a:r>
          </a:p>
        </p:txBody>
      </p:sp>
      <p:sp>
        <p:nvSpPr>
          <p:cNvPr id="794" name="let integerPi = Int(pi)"/>
          <p:cNvSpPr txBox="1"/>
          <p:nvPr/>
        </p:nvSpPr>
        <p:spPr>
          <a:xfrm>
            <a:off x="721390" y="4465285"/>
            <a:ext cx="7409568" cy="38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let integerPi = Int(pi)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投影片編號版面配置區 1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資料類型的小名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資料類型的小名</a:t>
            </a:r>
          </a:p>
        </p:txBody>
      </p:sp>
      <p:sp>
        <p:nvSpPr>
          <p:cNvPr id="79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0" name="typealias AudioSample = UInt16"/>
          <p:cNvSpPr txBox="1"/>
          <p:nvPr/>
        </p:nvSpPr>
        <p:spPr>
          <a:xfrm>
            <a:off x="557687" y="1007945"/>
            <a:ext cx="7409567" cy="38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0" indent="0">
              <a:lnSpc>
                <a:spcPts val="2500"/>
              </a:lnSpc>
              <a:buClrTx/>
              <a:buSzTx/>
              <a:buFontTx/>
              <a:buNone/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typealias AudioSample = UInt16</a:t>
            </a:r>
          </a:p>
        </p:txBody>
      </p:sp>
      <p:sp>
        <p:nvSpPr>
          <p:cNvPr id="801" name="var maxAmplitudeFound = AudioSample.min…"/>
          <p:cNvSpPr txBox="1"/>
          <p:nvPr/>
        </p:nvSpPr>
        <p:spPr>
          <a:xfrm>
            <a:off x="403338" y="1354613"/>
            <a:ext cx="7409568" cy="102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maxAmplitudeFound = AudioSample.min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maxAmplitudeFound is now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布林值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布林值</a:t>
            </a:r>
          </a:p>
        </p:txBody>
      </p:sp>
      <p:sp>
        <p:nvSpPr>
          <p:cNvPr id="8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7" name="let orangesAreOrange = true…"/>
          <p:cNvSpPr txBox="1"/>
          <p:nvPr/>
        </p:nvSpPr>
        <p:spPr>
          <a:xfrm>
            <a:off x="557687" y="1054162"/>
            <a:ext cx="7409567" cy="70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02557" indent="-362857">
              <a:lnSpc>
                <a:spcPts val="2500"/>
              </a:lnSpc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orangesAreOrange = true</a:t>
            </a:r>
          </a:p>
          <a:p>
            <a:pPr marL="502557" indent="-362857">
              <a:lnSpc>
                <a:spcPts val="2500"/>
              </a:lnSpc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turnipsAreDelicious = false</a:t>
            </a:r>
          </a:p>
        </p:txBody>
      </p:sp>
      <p:sp>
        <p:nvSpPr>
          <p:cNvPr id="808" name="if turnipsAreDelicious {…"/>
          <p:cNvSpPr txBox="1"/>
          <p:nvPr/>
        </p:nvSpPr>
        <p:spPr>
          <a:xfrm>
            <a:off x="557687" y="1928361"/>
            <a:ext cx="7409567" cy="229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turnipsAreDelicious {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print("Mmm, tasty turnips!")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else {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print("Eww, turnips are horrible.")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"Eww, turnips are horrible."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uples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Tuples</a:t>
            </a:r>
          </a:p>
        </p:txBody>
      </p:sp>
      <p:sp>
        <p:nvSpPr>
          <p:cNvPr id="81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14" name="let http404Error = (404, &quot;Not Found&quot;)…"/>
          <p:cNvSpPr txBox="1"/>
          <p:nvPr/>
        </p:nvSpPr>
        <p:spPr>
          <a:xfrm>
            <a:off x="557687" y="978735"/>
            <a:ext cx="7409567" cy="70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http404Error = (404, "Not Found")</a:t>
            </a: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http404Error is of type (Int, String), and equals (404, "Not Found")</a:t>
            </a:r>
          </a:p>
        </p:txBody>
      </p:sp>
      <p:sp>
        <p:nvSpPr>
          <p:cNvPr id="815" name="let (statusCode, statusMessage) = http404Error…"/>
          <p:cNvSpPr txBox="1"/>
          <p:nvPr/>
        </p:nvSpPr>
        <p:spPr>
          <a:xfrm>
            <a:off x="637200" y="1742499"/>
            <a:ext cx="7409568" cy="165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(statusCode, statusMessage) = http404Error</a:t>
            </a: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print("The status code is \(statusCode)")</a:t>
            </a: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status code is 404"</a:t>
            </a: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print("The status message is \(statusMessage)")</a:t>
            </a: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status message is Not Found"</a:t>
            </a:r>
          </a:p>
        </p:txBody>
      </p:sp>
      <p:sp>
        <p:nvSpPr>
          <p:cNvPr id="816" name="let (justTheStatusCode, _) = http404Error…"/>
          <p:cNvSpPr txBox="1"/>
          <p:nvPr/>
        </p:nvSpPr>
        <p:spPr>
          <a:xfrm>
            <a:off x="726068" y="3488811"/>
            <a:ext cx="7409567" cy="102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(justTheStatusCode, _) = http404Error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print("The status code is \(justTheStatusCode)")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status code is 404"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Tuples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Tuples</a:t>
            </a:r>
          </a:p>
        </p:txBody>
      </p:sp>
      <p:sp>
        <p:nvSpPr>
          <p:cNvPr id="81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2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2" name="print(&quot;The status code is \(http404Error.0)&quot;)…"/>
          <p:cNvSpPr txBox="1"/>
          <p:nvPr/>
        </p:nvSpPr>
        <p:spPr>
          <a:xfrm>
            <a:off x="553010" y="958415"/>
            <a:ext cx="7409567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print("The status code is \(http404Error.0)")</a:t>
            </a: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status code is 404"</a:t>
            </a: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print("The status message is \(http404Error.1)")</a:t>
            </a: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status message is Not Found"</a:t>
            </a:r>
          </a:p>
        </p:txBody>
      </p:sp>
      <p:sp>
        <p:nvSpPr>
          <p:cNvPr id="823" name="let http200Status = (statusCode: 200, description: &quot;OK&quot;)"/>
          <p:cNvSpPr txBox="1"/>
          <p:nvPr/>
        </p:nvSpPr>
        <p:spPr>
          <a:xfrm>
            <a:off x="553010" y="2462573"/>
            <a:ext cx="7409567" cy="38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http200Status</a:t>
            </a:r>
            <a:r>
              <a:rPr>
                <a:solidFill>
                  <a:srgbClr val="333333"/>
                </a:solidFill>
              </a:rPr>
              <a:t> = (</a:t>
            </a:r>
            <a:r>
              <a:t>statusCode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200</a:t>
            </a:r>
            <a:r>
              <a:rPr>
                <a:solidFill>
                  <a:srgbClr val="333333"/>
                </a:solidFill>
              </a:rPr>
              <a:t>, 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"OK"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824" name="print(&quot;The status code is \(http200Status.statusCode)&quot;)…"/>
          <p:cNvSpPr txBox="1"/>
          <p:nvPr/>
        </p:nvSpPr>
        <p:spPr>
          <a:xfrm>
            <a:off x="553010" y="2957759"/>
            <a:ext cx="7409567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status code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http200Status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statusCode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status code is 200"</a:t>
            </a:r>
            <a:endParaRPr>
              <a:solidFill>
                <a:srgbClr val="333333"/>
              </a:solidFill>
            </a:endParaRP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status message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http200Status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status message is OK"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Optionals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Optionals</a:t>
            </a:r>
          </a:p>
        </p:txBody>
      </p:sp>
      <p:sp>
        <p:nvSpPr>
          <p:cNvPr id="82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2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30" name="let possibleNumber = &quot;123&quot;…"/>
          <p:cNvSpPr txBox="1"/>
          <p:nvPr/>
        </p:nvSpPr>
        <p:spPr>
          <a:xfrm>
            <a:off x="553010" y="1117165"/>
            <a:ext cx="7409567" cy="102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possibleNumber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"123"</a:t>
            </a:r>
            <a:endParaRPr>
              <a:solidFill>
                <a:srgbClr val="333333"/>
              </a:solidFill>
            </a:endParaRP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convertedNumber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possibleNumber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convertedNumber is inferred to be of type "Int?", or "optional Int"</a:t>
            </a:r>
          </a:p>
        </p:txBody>
      </p:sp>
      <p:sp>
        <p:nvSpPr>
          <p:cNvPr id="831" name="var serverResponseCode: Int? = 404…"/>
          <p:cNvSpPr txBox="1"/>
          <p:nvPr/>
        </p:nvSpPr>
        <p:spPr>
          <a:xfrm>
            <a:off x="553010" y="2539322"/>
            <a:ext cx="7409567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serverResponseCode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? = </a:t>
            </a:r>
            <a:r>
              <a:rPr>
                <a:solidFill>
                  <a:srgbClr val="1C00CF"/>
                </a:solidFill>
              </a:rPr>
              <a:t>404</a:t>
            </a:r>
            <a:endParaRPr>
              <a:solidFill>
                <a:srgbClr val="333333"/>
              </a:solidFill>
            </a:endParaRP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serverResponseCode contains an actual Int value of 404</a:t>
            </a:r>
            <a:endParaRPr>
              <a:solidFill>
                <a:srgbClr val="333333"/>
              </a:solidFill>
            </a:endParaRP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serverResponseCode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serverResponseCode now contains no value</a:t>
            </a:r>
          </a:p>
        </p:txBody>
      </p:sp>
      <p:sp>
        <p:nvSpPr>
          <p:cNvPr id="832" name="var surveyAnswer: String?…"/>
          <p:cNvSpPr txBox="1"/>
          <p:nvPr/>
        </p:nvSpPr>
        <p:spPr>
          <a:xfrm>
            <a:off x="553010" y="3932586"/>
            <a:ext cx="7409567" cy="70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surveyAnswer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surveyAnswer is automatically set to nil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Optionals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Optionals</a:t>
            </a:r>
          </a:p>
        </p:txBody>
      </p:sp>
      <p:sp>
        <p:nvSpPr>
          <p:cNvPr id="8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3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38" name="if convertedNumber != nil {…"/>
          <p:cNvSpPr txBox="1"/>
          <p:nvPr/>
        </p:nvSpPr>
        <p:spPr>
          <a:xfrm>
            <a:off x="553010" y="1328879"/>
            <a:ext cx="7409567" cy="134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convertedNumber != nil {</a:t>
            </a: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print("convertedNumber contains some integer value.")</a:t>
            </a: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"convertedNumber contains some integer value."</a:t>
            </a:r>
          </a:p>
        </p:txBody>
      </p:sp>
      <p:sp>
        <p:nvSpPr>
          <p:cNvPr id="839" name="if convertedNumber != nil {…"/>
          <p:cNvSpPr txBox="1"/>
          <p:nvPr/>
        </p:nvSpPr>
        <p:spPr>
          <a:xfrm>
            <a:off x="553010" y="2855217"/>
            <a:ext cx="7409567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convertedNumber != nil {</a:t>
            </a: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print("convertedNumber has an integer value of \(convertedNumber!).")</a:t>
            </a: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"convertedNumber has an integer value of 123."</a:t>
            </a:r>
          </a:p>
        </p:txBody>
      </p:sp>
      <p:sp>
        <p:nvSpPr>
          <p:cNvPr id="840" name="if判斷式和強制打開"/>
          <p:cNvSpPr txBox="1"/>
          <p:nvPr/>
        </p:nvSpPr>
        <p:spPr>
          <a:xfrm>
            <a:off x="673486" y="931367"/>
            <a:ext cx="206792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indent="0">
              <a:lnSpc>
                <a:spcPts val="3600"/>
              </a:lnSpc>
              <a:spcBef>
                <a:spcPts val="800"/>
              </a:spcBef>
              <a:buClrTx/>
              <a:buSzTx/>
              <a:buFontTx/>
              <a:buNone/>
              <a:defRPr sz="1679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if判斷式和強制打開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Optionals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Optionals</a:t>
            </a:r>
          </a:p>
        </p:txBody>
      </p:sp>
      <p:sp>
        <p:nvSpPr>
          <p:cNvPr id="84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4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4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46" name="if let actualNumber = Int(possibleNumber) {…"/>
          <p:cNvSpPr txBox="1"/>
          <p:nvPr/>
        </p:nvSpPr>
        <p:spPr>
          <a:xfrm>
            <a:off x="581073" y="1339337"/>
            <a:ext cx="7409568" cy="261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563033" indent="-423333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actualNumber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possibleNumber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string \"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possibleNumber</a:t>
            </a:r>
            <a:r>
              <a:rPr>
                <a:solidFill>
                  <a:srgbClr val="333333"/>
                </a:solidFill>
              </a:rPr>
              <a:t>)</a:t>
            </a:r>
            <a:r>
              <a:t>\" has an integer value of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actualNumber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string \"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possibleNumber</a:t>
            </a:r>
            <a:r>
              <a:rPr>
                <a:solidFill>
                  <a:srgbClr val="333333"/>
                </a:solidFill>
              </a:rPr>
              <a:t>)</a:t>
            </a:r>
            <a:r>
              <a:t>\" could not be converted to an integer"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02557" indent="-362857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string "123" has an integer value of 123"</a:t>
            </a:r>
          </a:p>
        </p:txBody>
      </p:sp>
      <p:sp>
        <p:nvSpPr>
          <p:cNvPr id="847" name="Optional Binding"/>
          <p:cNvSpPr txBox="1"/>
          <p:nvPr/>
        </p:nvSpPr>
        <p:spPr>
          <a:xfrm>
            <a:off x="673486" y="931367"/>
            <a:ext cx="215939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indent="0">
              <a:lnSpc>
                <a:spcPts val="3600"/>
              </a:lnSpc>
              <a:spcBef>
                <a:spcPts val="800"/>
              </a:spcBef>
              <a:buClrTx/>
              <a:buSzTx/>
              <a:buFontTx/>
              <a:buNone/>
              <a:defRPr sz="1679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Optional Binding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Optionals"/>
          <p:cNvSpPr txBox="1"/>
          <p:nvPr>
            <p:ph type="title"/>
          </p:nvPr>
        </p:nvSpPr>
        <p:spPr>
          <a:xfrm>
            <a:off x="457200" y="326495"/>
            <a:ext cx="8229600" cy="707887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Optionals</a:t>
            </a:r>
          </a:p>
        </p:txBody>
      </p:sp>
      <p:sp>
        <p:nvSpPr>
          <p:cNvPr id="8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5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53" name="Implicitly Optional Binding"/>
          <p:cNvSpPr txBox="1"/>
          <p:nvPr/>
        </p:nvSpPr>
        <p:spPr>
          <a:xfrm>
            <a:off x="673486" y="931367"/>
            <a:ext cx="357238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indent="0">
              <a:lnSpc>
                <a:spcPts val="3600"/>
              </a:lnSpc>
              <a:spcBef>
                <a:spcPts val="800"/>
              </a:spcBef>
              <a:buClrTx/>
              <a:buSzTx/>
              <a:buFontTx/>
              <a:buNone/>
              <a:defRPr sz="1679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Implicitly Optional Binding</a:t>
            </a:r>
          </a:p>
        </p:txBody>
      </p:sp>
      <p:sp>
        <p:nvSpPr>
          <p:cNvPr id="854" name="if let definiteString = assumedString {…"/>
          <p:cNvSpPr txBox="1"/>
          <p:nvPr/>
        </p:nvSpPr>
        <p:spPr>
          <a:xfrm>
            <a:off x="548333" y="1443140"/>
            <a:ext cx="7409567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647700" indent="-508000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definiteString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assumedString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647700" indent="-508000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definiteString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647700" indent="-508000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647700" indent="-508000">
              <a:lnSpc>
                <a:spcPts val="2500"/>
              </a:lnSpc>
              <a:buClr>
                <a:srgbClr val="007400"/>
              </a:buClr>
              <a:defRPr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"An implicitly unwrapped optional string."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投影片編號版面配置區 1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投影片編號版面配置區 1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swift基礎6堂課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第一堂：swift基本概念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第二堂：基本運算子、字串和字元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第三堂：集合物件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第四堂：流程控制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第五堂：函式和閉鎖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第六堂：列舉</a:t>
            </a:r>
          </a:p>
        </p:txBody>
      </p:sp>
      <p:sp>
        <p:nvSpPr>
          <p:cNvPr id="684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5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6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687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iOS行動程式基礎開發上架20堂課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第一堂：使用swift建立第一個App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第二堂：AutoLayout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第三堂：使用Stack Views設計UI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第四堂：建立以表格為基礎的App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第五堂：使用原型儲存格建立自訂的TableView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第六堂：用UIAlertController和使用者互動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第七堂：儲存格的刪除和自訂功能按鈕</a:t>
            </a:r>
          </a:p>
        </p:txBody>
      </p:sp>
      <p:sp>
        <p:nvSpPr>
          <p:cNvPr id="692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3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4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695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iOS行動程式基礎開發上架20堂課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第八堂：使用導覽控制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第九堂：自訂細節頁面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第十堂：自動調整高度的儲存格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第十一堂：使用地圖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第十二堂：展示圖片控制項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第十三堂：使用CoreData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第十四堂：搜尋控制項</a:t>
            </a:r>
          </a:p>
        </p:txBody>
      </p:sp>
      <p:sp>
        <p:nvSpPr>
          <p:cNvPr id="700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1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703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iOS行動程式基礎開發上架20堂課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第十五堂：TabBarController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第十六堂：內建瀏覽器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第十七堂：自多國語言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第十八堂：使用實機測試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第十九堂：上架說明1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第二十堂：上架說明2</a:t>
            </a:r>
          </a:p>
        </p:txBody>
      </p:sp>
      <p:sp>
        <p:nvSpPr>
          <p:cNvPr id="708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9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0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711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第一堂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swift基本概念</a:t>
            </a:r>
          </a:p>
        </p:txBody>
      </p:sp>
      <p:sp>
        <p:nvSpPr>
          <p:cNvPr id="716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3F6E74"/>
      </a:dk1>
      <a:lt1>
        <a:srgbClr val="743C35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457200" marR="0" indent="-317500" algn="l" defTabSz="457200" rtl="0" fontAlgn="auto" latinLnBrk="0" hangingPunct="0">
          <a:lnSpc>
            <a:spcPts val="3900"/>
          </a:lnSpc>
          <a:spcBef>
            <a:spcPts val="0"/>
          </a:spcBef>
          <a:spcAft>
            <a:spcPts val="0"/>
          </a:spcAft>
          <a:buClr>
            <a:srgbClr val="AA0D91"/>
          </a:buClr>
          <a:buSzPct val="100000"/>
          <a:buFont typeface="Menlo"/>
          <a:buChar char="•"/>
          <a:tabLst/>
          <a:defRPr b="0" baseline="0" cap="none" i="0" spc="0" strike="noStrike" sz="1400" u="none" kumimoji="0" normalizeH="0">
            <a:ln>
              <a:noFill/>
            </a:ln>
            <a:solidFill>
              <a:srgbClr val="3F6E74"/>
            </a:solidFill>
            <a:effectLst/>
            <a:uFillTx/>
            <a:latin typeface="Roboto"/>
            <a:ea typeface="Roboto"/>
            <a:cs typeface="Roboto"/>
            <a:sym typeface="Robo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457200" marR="0" indent="-317500" algn="l" defTabSz="457200" rtl="0" fontAlgn="auto" latinLnBrk="0" hangingPunct="0">
          <a:lnSpc>
            <a:spcPts val="3900"/>
          </a:lnSpc>
          <a:spcBef>
            <a:spcPts val="0"/>
          </a:spcBef>
          <a:spcAft>
            <a:spcPts val="0"/>
          </a:spcAft>
          <a:buClr>
            <a:srgbClr val="AA0D91"/>
          </a:buClr>
          <a:buSzPct val="100000"/>
          <a:buFont typeface="Menlo"/>
          <a:buChar char="•"/>
          <a:tabLst/>
          <a:defRPr b="0" baseline="0" cap="none" i="0" spc="0" strike="noStrike" sz="1400" u="none" kumimoji="0" normalizeH="0">
            <a:ln>
              <a:noFill/>
            </a:ln>
            <a:solidFill>
              <a:srgbClr val="3F6E74"/>
            </a:solidFill>
            <a:effectLst/>
            <a:uFillTx/>
            <a:latin typeface="Roboto"/>
            <a:ea typeface="Roboto"/>
            <a:cs typeface="Roboto"/>
            <a:sym typeface="Robo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