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1" name="Shape 6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2" name="Shape 6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基本運算子、字串和字元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8範圍運算子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8範圍運算子</a:t>
            </a:r>
          </a:p>
        </p:txBody>
      </p:sp>
      <p:sp>
        <p:nvSpPr>
          <p:cNvPr id="73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1" name="for index in 1...5 {…"/>
          <p:cNvSpPr txBox="1"/>
          <p:nvPr/>
        </p:nvSpPr>
        <p:spPr>
          <a:xfrm>
            <a:off x="483408" y="966876"/>
            <a:ext cx="2964829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)</a:t>
            </a:r>
            <a:r>
              <a:t> times 5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 *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1 times 5 is 5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2 times 5 is 10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3 times 5 is 15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4 times 5 is 20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5 times 5 is 25</a:t>
            </a:r>
          </a:p>
        </p:txBody>
      </p:sp>
      <p:sp>
        <p:nvSpPr>
          <p:cNvPr id="742" name="let names = [&quot;Anna&quot;, &quot;Alex&quot;, &quot;Brian&quot;, &quot;Jack&quot;]…"/>
          <p:cNvSpPr txBox="1"/>
          <p:nvPr/>
        </p:nvSpPr>
        <p:spPr>
          <a:xfrm>
            <a:off x="509313" y="2912265"/>
            <a:ext cx="3279290" cy="202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"Anna"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"Alex"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"Brian"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"Jack"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"Person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called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])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Person 1 is called Anna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Person 2 is called Alex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Person 3 is called Brian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Person 4 is called Jack</a:t>
            </a:r>
          </a:p>
        </p:txBody>
      </p:sp>
      <p:sp>
        <p:nvSpPr>
          <p:cNvPr id="743" name="for name in names[2...] {…"/>
          <p:cNvSpPr txBox="1"/>
          <p:nvPr/>
        </p:nvSpPr>
        <p:spPr>
          <a:xfrm>
            <a:off x="4908075" y="944409"/>
            <a:ext cx="2050844" cy="2668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name in names[2...] {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print(name)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Brian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Jack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name in names[...2] {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print(name)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Anna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Alex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Brian</a:t>
            </a:r>
          </a:p>
        </p:txBody>
      </p:sp>
      <p:sp>
        <p:nvSpPr>
          <p:cNvPr id="744" name="for name in names[..&lt;2] {…"/>
          <p:cNvSpPr txBox="1"/>
          <p:nvPr/>
        </p:nvSpPr>
        <p:spPr>
          <a:xfrm>
            <a:off x="4903398" y="3666561"/>
            <a:ext cx="2093614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[..&lt;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] {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Anna</a:t>
            </a:r>
            <a:endParaRPr>
              <a:solidFill>
                <a:srgbClr val="333333"/>
              </a:solidFill>
            </a:endParaRPr>
          </a:p>
          <a:p>
            <a:pPr marL="393700" indent="-254000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Alex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9邏輯運算子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9邏輯運算子</a:t>
            </a:r>
          </a:p>
        </p:txBody>
      </p:sp>
      <p:sp>
        <p:nvSpPr>
          <p:cNvPr id="747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0" name="let allowedEntry = false…"/>
          <p:cNvSpPr txBox="1"/>
          <p:nvPr/>
        </p:nvSpPr>
        <p:spPr>
          <a:xfrm>
            <a:off x="530181" y="1158642"/>
            <a:ext cx="2431079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allowedEntry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!</a:t>
            </a:r>
            <a:r>
              <a:t>allowedEntry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"ACCESS DENIED"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"ACCESS DENIED"</a:t>
            </a:r>
          </a:p>
        </p:txBody>
      </p:sp>
      <p:sp>
        <p:nvSpPr>
          <p:cNvPr id="751" name="let enteredDoorCode = true…"/>
          <p:cNvSpPr txBox="1"/>
          <p:nvPr/>
        </p:nvSpPr>
        <p:spPr>
          <a:xfrm>
            <a:off x="542054" y="2743885"/>
            <a:ext cx="3412117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enteredDoorCode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passedRetinaScan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enteredDoorCode</a:t>
            </a:r>
            <a:r>
              <a:rPr>
                <a:solidFill>
                  <a:srgbClr val="333333"/>
                </a:solidFill>
              </a:rPr>
              <a:t> &amp;&amp; </a:t>
            </a:r>
            <a:r>
              <a:t>passedRetinaScan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"Welcome!"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"ACCESS DENIED"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"ACCESS DENIED"</a:t>
            </a:r>
          </a:p>
        </p:txBody>
      </p:sp>
      <p:sp>
        <p:nvSpPr>
          <p:cNvPr id="752" name="let hasDoorKey = false…"/>
          <p:cNvSpPr txBox="1"/>
          <p:nvPr/>
        </p:nvSpPr>
        <p:spPr>
          <a:xfrm>
            <a:off x="4664859" y="2717082"/>
            <a:ext cx="3328830" cy="223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hasDoorKey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knowsOverridePassword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hasDoorKey</a:t>
            </a:r>
            <a:r>
              <a:rPr>
                <a:solidFill>
                  <a:srgbClr val="333333"/>
                </a:solidFill>
              </a:rPr>
              <a:t> || </a:t>
            </a:r>
            <a:r>
              <a:t>knowsOverridePassword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"Welcome!"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"ACCESS DENIED"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"Welcome!"</a:t>
            </a:r>
            <a:endParaRPr>
              <a:solidFill>
                <a:srgbClr val="333333"/>
              </a:solidFill>
            </a:endParaRPr>
          </a:p>
          <a:p>
            <a:pPr defTabSz="457200">
              <a:lnSpc>
                <a:spcPts val="1700"/>
              </a:lnSpc>
              <a:spcBef>
                <a:spcPts val="0"/>
              </a:spcBef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53" name="if enteredDoorCode &amp;&amp; passedRetinaScan || hasDoorKey || knowsOverridePassword {…"/>
          <p:cNvSpPr txBox="1"/>
          <p:nvPr/>
        </p:nvSpPr>
        <p:spPr>
          <a:xfrm>
            <a:off x="3173306" y="1112789"/>
            <a:ext cx="6026309" cy="158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enteredDoorCode</a:t>
            </a:r>
            <a:r>
              <a:rPr>
                <a:solidFill>
                  <a:srgbClr val="333333"/>
                </a:solidFill>
              </a:rPr>
              <a:t> &amp;&amp; </a:t>
            </a:r>
            <a:r>
              <a:t>passedRetinaScan</a:t>
            </a:r>
            <a:r>
              <a:rPr>
                <a:solidFill>
                  <a:srgbClr val="333333"/>
                </a:solidFill>
              </a:rPr>
              <a:t> || </a:t>
            </a:r>
            <a:r>
              <a:t>hasDoorKey</a:t>
            </a:r>
            <a:r>
              <a:rPr>
                <a:solidFill>
                  <a:srgbClr val="333333"/>
                </a:solidFill>
              </a:rPr>
              <a:t> || </a:t>
            </a:r>
            <a:r>
              <a:t>knowsOverridePassword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"Welcome!"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"ACCESS DENIED"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"Welcome!"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11字串表示法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11字串表示法</a:t>
            </a:r>
          </a:p>
        </p:txBody>
      </p:sp>
      <p:sp>
        <p:nvSpPr>
          <p:cNvPr id="75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9" name="let someString = &quot;Some string literal value&quot;"/>
          <p:cNvSpPr txBox="1"/>
          <p:nvPr/>
        </p:nvSpPr>
        <p:spPr>
          <a:xfrm>
            <a:off x="521312" y="1239075"/>
            <a:ext cx="4449738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"Some string literal value"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12多行文字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12多行文字</a:t>
            </a:r>
          </a:p>
        </p:txBody>
      </p:sp>
      <p:sp>
        <p:nvSpPr>
          <p:cNvPr id="76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5" name="let quotation = &quot;&quot;&quot;…"/>
          <p:cNvSpPr txBox="1"/>
          <p:nvPr/>
        </p:nvSpPr>
        <p:spPr>
          <a:xfrm>
            <a:off x="540021" y="1281170"/>
            <a:ext cx="4494111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quotation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"""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White Rabbit put on his spectacles.  "Where shall I begin,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please your Majesty?" he asked.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"Begin at the beginning," the King said gravely, "and go on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till you come to the end; then stop."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"""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66" name="let softWrappedQuotation = &quot;&quot;&quot;…"/>
          <p:cNvSpPr txBox="1"/>
          <p:nvPr/>
        </p:nvSpPr>
        <p:spPr>
          <a:xfrm>
            <a:off x="572762" y="2953548"/>
            <a:ext cx="4571737" cy="158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softWrappedQuotation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"""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White Rabbit put on his spectacles.  "Where shall I begin, \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please your Majesty?" he asked.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"Begin at the beginning," the King said gravely, "and go on \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till you come to the end; then stop."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C41A16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"""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13建立空字串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13建立空字串</a:t>
            </a:r>
          </a:p>
        </p:txBody>
      </p:sp>
      <p:sp>
        <p:nvSpPr>
          <p:cNvPr id="76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2" name="var emptyString = &quot;&quot;               // empty string literal…"/>
          <p:cNvSpPr txBox="1"/>
          <p:nvPr/>
        </p:nvSpPr>
        <p:spPr>
          <a:xfrm>
            <a:off x="540021" y="1281170"/>
            <a:ext cx="6983165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emptyString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""</a:t>
            </a:r>
            <a:r>
              <a:rPr>
                <a:solidFill>
                  <a:srgbClr val="333333"/>
                </a:solidFill>
              </a:rPr>
              <a:t>               </a:t>
            </a:r>
            <a:r>
              <a:t>// empty string literal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anotherEmptyString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()  </a:t>
            </a:r>
            <a:r>
              <a:t>// initializer syntax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these two strings are both empty, and are equivalent to each other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73" name="if emptyString.isEmpty {…"/>
          <p:cNvSpPr txBox="1"/>
          <p:nvPr/>
        </p:nvSpPr>
        <p:spPr>
          <a:xfrm>
            <a:off x="563408" y="2766459"/>
            <a:ext cx="3538983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emptyString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isEmpty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"Nothing to see here"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"Nothing to see here"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14建立空字串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14建立空字串</a:t>
            </a:r>
          </a:p>
        </p:txBody>
      </p:sp>
      <p:sp>
        <p:nvSpPr>
          <p:cNvPr id="7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9" name="var variableString = &quot;Horse&quot;…"/>
          <p:cNvSpPr txBox="1"/>
          <p:nvPr/>
        </p:nvSpPr>
        <p:spPr>
          <a:xfrm>
            <a:off x="385672" y="1331210"/>
            <a:ext cx="7145810" cy="261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variableString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"Horse"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variableString</a:t>
            </a:r>
            <a:r>
              <a:rPr>
                <a:solidFill>
                  <a:srgbClr val="333333"/>
                </a:solidFill>
              </a:rPr>
              <a:t> += </a:t>
            </a:r>
            <a:r>
              <a:rPr>
                <a:solidFill>
                  <a:srgbClr val="C41A16"/>
                </a:solidFill>
              </a:rPr>
              <a:t>" and carriage"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variableString is now "Horse and carriage"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constantString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"Highlander"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constantString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" and another Highlander"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this reports a compile-time error - a constant string cannot be modified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4" name="15字元的操作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15字元的操作</a:t>
            </a:r>
          </a:p>
        </p:txBody>
      </p:sp>
      <p:sp>
        <p:nvSpPr>
          <p:cNvPr id="785" name="for character in &quot;Dog&quot; {…"/>
          <p:cNvSpPr txBox="1"/>
          <p:nvPr/>
        </p:nvSpPr>
        <p:spPr>
          <a:xfrm>
            <a:off x="698561" y="1141583"/>
            <a:ext cx="2082171" cy="180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"Dog"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D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o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g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!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86" name="let catCharacters: [Character] = [&quot;C&quot;, &quot;a&quot;, &quot;t&quot;, &quot;!&quot;]…"/>
          <p:cNvSpPr txBox="1"/>
          <p:nvPr/>
        </p:nvSpPr>
        <p:spPr>
          <a:xfrm>
            <a:off x="726625" y="3287841"/>
            <a:ext cx="3617916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catCharacters</a:t>
            </a:r>
            <a:r>
              <a:rPr>
                <a:solidFill>
                  <a:srgbClr val="333333"/>
                </a:solidFill>
              </a:rPr>
              <a:t>: [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] = [</a:t>
            </a:r>
            <a:r>
              <a:rPr>
                <a:solidFill>
                  <a:srgbClr val="C41A16"/>
                </a:solidFill>
              </a:rPr>
              <a:t>"C"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"t"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"!"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catString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(</a:t>
            </a:r>
            <a:r>
              <a:t>catCharacters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catString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1" name="16字串和字元的整合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16字串和字元的整合</a:t>
            </a:r>
          </a:p>
        </p:txBody>
      </p:sp>
      <p:sp>
        <p:nvSpPr>
          <p:cNvPr id="792" name="let string1 = &quot;hello&quot;…"/>
          <p:cNvSpPr txBox="1"/>
          <p:nvPr/>
        </p:nvSpPr>
        <p:spPr>
          <a:xfrm>
            <a:off x="689207" y="1141583"/>
            <a:ext cx="2573031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string1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"hello"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string2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 there"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string1</a:t>
            </a:r>
            <a:r>
              <a:rPr>
                <a:solidFill>
                  <a:srgbClr val="333333"/>
                </a:solidFill>
              </a:rPr>
              <a:t> + </a:t>
            </a:r>
            <a:r>
              <a:t>string2</a:t>
            </a:r>
          </a:p>
        </p:txBody>
      </p:sp>
      <p:sp>
        <p:nvSpPr>
          <p:cNvPr id="793" name="var instruction = &quot;look over&quot;…"/>
          <p:cNvSpPr txBox="1"/>
          <p:nvPr/>
        </p:nvSpPr>
        <p:spPr>
          <a:xfrm>
            <a:off x="689207" y="2085791"/>
            <a:ext cx="3192676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instruction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"look over"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instruction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string2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instruction now equals "look over there"</a:t>
            </a:r>
          </a:p>
        </p:txBody>
      </p:sp>
      <p:sp>
        <p:nvSpPr>
          <p:cNvPr id="794" name="let exclamationMark: Character = &quot;!&quot;…"/>
          <p:cNvSpPr txBox="1"/>
          <p:nvPr/>
        </p:nvSpPr>
        <p:spPr>
          <a:xfrm>
            <a:off x="689207" y="3029998"/>
            <a:ext cx="2901135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exclamationMark</a:t>
            </a:r>
            <a:r>
              <a:rPr>
                <a:solidFill>
                  <a:srgbClr val="333333"/>
                </a:solidFill>
              </a:rPr>
              <a:t>: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"!"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exclamationMark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welcome now equals "hello there!"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9" name="17字串插補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17字串插補</a:t>
            </a:r>
          </a:p>
        </p:txBody>
      </p:sp>
      <p:sp>
        <p:nvSpPr>
          <p:cNvPr id="800" name="let multiplier = 3…"/>
          <p:cNvSpPr txBox="1"/>
          <p:nvPr/>
        </p:nvSpPr>
        <p:spPr>
          <a:xfrm>
            <a:off x="595662" y="1193033"/>
            <a:ext cx="4571345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multiplier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message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multiplier</a:t>
            </a:r>
            <a:r>
              <a:rPr>
                <a:solidFill>
                  <a:srgbClr val="333333"/>
                </a:solidFill>
              </a:rPr>
              <a:t>)</a:t>
            </a:r>
            <a:r>
              <a:t> times 2.5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multiplier</a:t>
            </a:r>
            <a:r>
              <a:rPr>
                <a:solidFill>
                  <a:srgbClr val="333333"/>
                </a:solidFill>
              </a:rPr>
              <a:t>) * </a:t>
            </a:r>
            <a:r>
              <a:rPr>
                <a:solidFill>
                  <a:srgbClr val="1C00CF"/>
                </a:solidFill>
              </a:rPr>
              <a:t>2.5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endParaRPr>
              <a:solidFill>
                <a:srgbClr val="333333"/>
              </a:solidFill>
            </a:endParaR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message is "3 times 2.5 is 7.5"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5" name="18字串的修改和存取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18字串的修改和存取</a:t>
            </a:r>
          </a:p>
        </p:txBody>
      </p:sp>
      <p:sp>
        <p:nvSpPr>
          <p:cNvPr id="806" name="let greeting = &quot;Guten Tag!&quot;…"/>
          <p:cNvSpPr txBox="1"/>
          <p:nvPr/>
        </p:nvSpPr>
        <p:spPr>
          <a:xfrm>
            <a:off x="558244" y="1141583"/>
            <a:ext cx="4213142" cy="223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"Guten Tag!"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startIndex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G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before</a:t>
            </a:r>
            <a:r>
              <a:rPr>
                <a:solidFill>
                  <a:srgbClr val="333333"/>
                </a:solidFill>
              </a:rPr>
              <a:t>: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!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after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startIndex</a:t>
            </a:r>
            <a:r>
              <a:rPr>
                <a:solidFill>
                  <a:srgbClr val="333333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u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startIndex</a:t>
            </a:r>
            <a:r>
              <a:rPr>
                <a:solidFill>
                  <a:srgbClr val="333333"/>
                </a:solidFill>
              </a:rPr>
              <a:t>, </a:t>
            </a:r>
            <a:r>
              <a:t>offsetBy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</a:t>
            </a:r>
          </a:p>
        </p:txBody>
      </p:sp>
      <p:sp>
        <p:nvSpPr>
          <p:cNvPr id="807" name="greeting[greeting.endIndex] // Error…"/>
          <p:cNvSpPr txBox="1"/>
          <p:nvPr/>
        </p:nvSpPr>
        <p:spPr>
          <a:xfrm>
            <a:off x="609694" y="3719853"/>
            <a:ext cx="3543905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] </a:t>
            </a:r>
            <a:r>
              <a:rPr>
                <a:solidFill>
                  <a:srgbClr val="007400"/>
                </a:solidFill>
              </a:rPr>
              <a:t>// Error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after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007400"/>
                </a:solidFill>
              </a:rPr>
              <a:t>// Error</a:t>
            </a:r>
          </a:p>
        </p:txBody>
      </p:sp>
      <p:sp>
        <p:nvSpPr>
          <p:cNvPr id="808" name="for index in greeting.indices {…"/>
          <p:cNvSpPr txBox="1"/>
          <p:nvPr/>
        </p:nvSpPr>
        <p:spPr>
          <a:xfrm>
            <a:off x="5272900" y="1137990"/>
            <a:ext cx="3260344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indices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[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])</a:t>
            </a:r>
            <a:r>
              <a:rPr>
                <a:solidFill>
                  <a:srgbClr val="C41A16"/>
                </a:solidFill>
              </a:rPr>
              <a:t> "</a:t>
            </a:r>
            <a:r>
              <a:rPr>
                <a:solidFill>
                  <a:srgbClr val="333333"/>
                </a:solidFill>
              </a:rPr>
              <a:t>, </a:t>
            </a:r>
            <a:r>
              <a:t>terminator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"G u t e n   T a g ! 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513326" y="1649088"/>
            <a:ext cx="4038601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指定運算子</a:t>
            </a:r>
            <a:endParaRPr sz="1200">
              <a:solidFill>
                <a:srgbClr val="0000FF"/>
              </a:solidFill>
            </a:endParaRP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算數運算子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一元運算子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組合指定運算子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比較運算子</a:t>
            </a:r>
          </a:p>
        </p:txBody>
      </p:sp>
      <p:sp>
        <p:nvSpPr>
          <p:cNvPr id="677" name="內容版面配置區 8"/>
          <p:cNvSpPr txBox="1"/>
          <p:nvPr/>
        </p:nvSpPr>
        <p:spPr>
          <a:xfrm>
            <a:off x="4648200" y="1000113"/>
            <a:ext cx="4038600" cy="344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</a:p>
        </p:txBody>
      </p:sp>
      <p:sp>
        <p:nvSpPr>
          <p:cNvPr id="678" name="內容版面配置區 5"/>
          <p:cNvSpPr txBox="1"/>
          <p:nvPr/>
        </p:nvSpPr>
        <p:spPr>
          <a:xfrm>
            <a:off x="4488979" y="1649088"/>
            <a:ext cx="4038601" cy="1824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三元運算子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n</a:t>
            </a:r>
            <a:r>
              <a:t>il連結運算子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範圍運算子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邏輯運算子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優先運算</a:t>
            </a:r>
          </a:p>
        </p:txBody>
      </p:sp>
      <p:sp>
        <p:nvSpPr>
          <p:cNvPr id="679" name="基本運算子"/>
          <p:cNvSpPr txBox="1"/>
          <p:nvPr/>
        </p:nvSpPr>
        <p:spPr>
          <a:xfrm>
            <a:off x="940556" y="1071767"/>
            <a:ext cx="156464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0"/>
              </a:spcBef>
              <a:defRPr sz="2300">
                <a:solidFill>
                  <a:srgbClr val="333333"/>
                </a:solidFill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基本運算子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3" name="18字串的修改和存取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18字串的修改和存取</a:t>
            </a:r>
          </a:p>
        </p:txBody>
      </p:sp>
      <p:sp>
        <p:nvSpPr>
          <p:cNvPr id="814" name="var welcome = &quot;hello&quot;…"/>
          <p:cNvSpPr txBox="1"/>
          <p:nvPr/>
        </p:nvSpPr>
        <p:spPr>
          <a:xfrm>
            <a:off x="558244" y="1141583"/>
            <a:ext cx="5832447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"hello"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"!"</a:t>
            </a:r>
            <a:r>
              <a:rPr>
                <a:solidFill>
                  <a:srgbClr val="333333"/>
                </a:solidFill>
              </a:rPr>
              <a:t>, </a:t>
            </a:r>
            <a:r>
              <a:t>at</a:t>
            </a:r>
            <a:r>
              <a:rPr>
                <a:solidFill>
                  <a:srgbClr val="333333"/>
                </a:solidFill>
              </a:rPr>
              <a:t>: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welcome now equals "hello!"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insert</a:t>
            </a:r>
            <a:r>
              <a:rPr>
                <a:solidFill>
                  <a:srgbClr val="333333"/>
                </a:solidFill>
              </a:rPr>
              <a:t>(</a:t>
            </a:r>
            <a:r>
              <a:t>contentsOf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 there"</a:t>
            </a:r>
            <a:r>
              <a:rPr>
                <a:solidFill>
                  <a:srgbClr val="333333"/>
                </a:solidFill>
              </a:rPr>
              <a:t>, </a:t>
            </a:r>
            <a:r>
              <a:t>at</a:t>
            </a:r>
            <a:r>
              <a:rPr>
                <a:solidFill>
                  <a:srgbClr val="333333"/>
                </a:solidFill>
              </a:rPr>
              <a:t>: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before</a:t>
            </a:r>
            <a:r>
              <a:rPr>
                <a:solidFill>
                  <a:srgbClr val="333333"/>
                </a:solidFill>
              </a:rPr>
              <a:t>: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welcome now equals "hello there!"</a:t>
            </a:r>
          </a:p>
        </p:txBody>
      </p:sp>
      <p:sp>
        <p:nvSpPr>
          <p:cNvPr id="815" name="welcome.remove(at: welcome.index(before: welcome.endIndex))…"/>
          <p:cNvSpPr txBox="1"/>
          <p:nvPr/>
        </p:nvSpPr>
        <p:spPr>
          <a:xfrm>
            <a:off x="539535" y="2630397"/>
            <a:ext cx="5661233" cy="158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</a:t>
            </a:r>
            <a:r>
              <a:rPr>
                <a:solidFill>
                  <a:srgbClr val="333333"/>
                </a:solidFill>
              </a:rPr>
              <a:t>(</a:t>
            </a:r>
            <a:r>
              <a:t>at</a:t>
            </a:r>
            <a:r>
              <a:rPr>
                <a:solidFill>
                  <a:srgbClr val="333333"/>
                </a:solidFill>
              </a:rPr>
              <a:t>: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before</a:t>
            </a:r>
            <a:r>
              <a:rPr>
                <a:solidFill>
                  <a:srgbClr val="333333"/>
                </a:solidFill>
              </a:rPr>
              <a:t>: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welcome now equals "hello there"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range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r>
              <a:rPr>
                <a:solidFill>
                  <a:srgbClr val="333333"/>
                </a:solidFill>
              </a:rPr>
              <a:t>, </a:t>
            </a:r>
            <a:r>
              <a:t>offsetBy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-6</a:t>
            </a:r>
            <a:r>
              <a:rPr>
                <a:solidFill>
                  <a:srgbClr val="333333"/>
                </a:solidFill>
              </a:rPr>
              <a:t>)..&lt;</a:t>
            </a: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welcome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removeSubrange</a:t>
            </a:r>
            <a:r>
              <a:rPr>
                <a:solidFill>
                  <a:srgbClr val="333333"/>
                </a:solidFill>
              </a:rPr>
              <a:t>(</a:t>
            </a:r>
            <a:r>
              <a:t>range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welcome now equals "hello"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0" name="19Substrings"/>
          <p:cNvSpPr txBox="1"/>
          <p:nvPr>
            <p:ph type="title"/>
          </p:nvPr>
        </p:nvSpPr>
        <p:spPr>
          <a:xfrm>
            <a:off x="457200" y="293754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19Substrings</a:t>
            </a:r>
          </a:p>
        </p:txBody>
      </p:sp>
      <p:sp>
        <p:nvSpPr>
          <p:cNvPr id="821" name="let greeting = &quot;Hello, world!&quot;…"/>
          <p:cNvSpPr txBox="1"/>
          <p:nvPr/>
        </p:nvSpPr>
        <p:spPr>
          <a:xfrm>
            <a:off x="581630" y="1174324"/>
            <a:ext cx="4098766" cy="158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"Hello, world!"</a:t>
            </a:r>
            <a:endParaRPr>
              <a:solidFill>
                <a:srgbClr val="333333"/>
              </a:solidFill>
            </a:endParaR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firstIndex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of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","</a:t>
            </a:r>
            <a:r>
              <a:rPr>
                <a:solidFill>
                  <a:srgbClr val="333333"/>
                </a:solidFill>
              </a:rPr>
              <a:t>) ??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.</a:t>
            </a:r>
            <a:r>
              <a:t>endIndex</a:t>
            </a:r>
            <a:endParaRPr>
              <a:solidFill>
                <a:srgbClr val="333333"/>
              </a:solidFill>
            </a:endParaR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beginning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greeting</a:t>
            </a:r>
            <a:r>
              <a:rPr>
                <a:solidFill>
                  <a:srgbClr val="333333"/>
                </a:solidFill>
              </a:rPr>
              <a:t>[..&lt;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beginning is "Hello"</a:t>
            </a:r>
            <a:endParaRPr>
              <a:solidFill>
                <a:srgbClr val="333333"/>
              </a:solidFill>
            </a:endParaR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Convert the result to a String for long-term storage.</a:t>
            </a:r>
            <a:endParaRPr>
              <a:solidFill>
                <a:srgbClr val="333333"/>
              </a:solidFill>
            </a:endParaR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newString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(</a:t>
            </a:r>
            <a:r>
              <a:t>beginning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4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5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6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7" name="內容版面配置區 5"/>
          <p:cNvSpPr txBox="1"/>
          <p:nvPr/>
        </p:nvSpPr>
        <p:spPr>
          <a:xfrm>
            <a:off x="513326" y="1649088"/>
            <a:ext cx="4038601" cy="210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1"/>
            </a:pPr>
            <a:r>
              <a:t>字串表示法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1"/>
            </a:pPr>
            <a:r>
              <a:t>多行文字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1"/>
            </a:pPr>
            <a:r>
              <a:t>建立空字串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1"/>
            </a:pPr>
            <a:r>
              <a:t>字串變動能力</a:t>
            </a:r>
          </a:p>
          <a:p>
            <a:pPr/>
          </a:p>
        </p:txBody>
      </p:sp>
      <p:sp>
        <p:nvSpPr>
          <p:cNvPr id="688" name="內容版面配置區 8"/>
          <p:cNvSpPr txBox="1"/>
          <p:nvPr/>
        </p:nvSpPr>
        <p:spPr>
          <a:xfrm>
            <a:off x="4648200" y="1000113"/>
            <a:ext cx="4038600" cy="344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</a:p>
        </p:txBody>
      </p:sp>
      <p:sp>
        <p:nvSpPr>
          <p:cNvPr id="689" name="內容版面配置區 5"/>
          <p:cNvSpPr txBox="1"/>
          <p:nvPr/>
        </p:nvSpPr>
        <p:spPr>
          <a:xfrm>
            <a:off x="4488979" y="1649088"/>
            <a:ext cx="4038601" cy="176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5"/>
            </a:pPr>
            <a:r>
              <a:t>字元的操作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5"/>
            </a:pPr>
            <a:r>
              <a:t>字串和字元的整合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5"/>
            </a:pPr>
            <a:r>
              <a:t>字串插補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5"/>
            </a:pPr>
            <a:r>
              <a:t>字串的修改和存取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5"/>
            </a:pPr>
            <a:r>
              <a:t>Substrings</a:t>
            </a:r>
          </a:p>
        </p:txBody>
      </p:sp>
      <p:sp>
        <p:nvSpPr>
          <p:cNvPr id="690" name="字串和字元"/>
          <p:cNvSpPr txBox="1"/>
          <p:nvPr/>
        </p:nvSpPr>
        <p:spPr>
          <a:xfrm>
            <a:off x="940556" y="1071767"/>
            <a:ext cx="156464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0"/>
              </a:spcBef>
              <a:defRPr sz="2300">
                <a:solidFill>
                  <a:srgbClr val="333333"/>
                </a:solidFill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字串和字元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1指定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1指定運算子</a:t>
            </a:r>
          </a:p>
        </p:txBody>
      </p:sp>
      <p:sp>
        <p:nvSpPr>
          <p:cNvPr id="69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8" name="let b = 10…"/>
          <p:cNvSpPr txBox="1"/>
          <p:nvPr/>
        </p:nvSpPr>
        <p:spPr>
          <a:xfrm>
            <a:off x="600989" y="851854"/>
            <a:ext cx="2639988" cy="197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500"/>
              </a:lnSpc>
              <a:spcBef>
                <a:spcPts val="0"/>
              </a:spcBef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b = 10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a = 5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= b</a:t>
            </a: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 is now equal to 10</a:t>
            </a:r>
          </a:p>
        </p:txBody>
      </p:sp>
      <p:sp>
        <p:nvSpPr>
          <p:cNvPr id="699" name="let (x, y) = (1, 2)…"/>
          <p:cNvSpPr txBox="1"/>
          <p:nvPr/>
        </p:nvSpPr>
        <p:spPr>
          <a:xfrm>
            <a:off x="534858" y="3002393"/>
            <a:ext cx="3848571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 = (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x is equal to 1, and y is equal to 2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2算數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2算數運算子</a:t>
            </a:r>
          </a:p>
        </p:txBody>
      </p:sp>
      <p:sp>
        <p:nvSpPr>
          <p:cNvPr id="70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5" name="1 + 2       // equals 3…"/>
          <p:cNvSpPr txBox="1"/>
          <p:nvPr/>
        </p:nvSpPr>
        <p:spPr>
          <a:xfrm>
            <a:off x="413899" y="819114"/>
            <a:ext cx="2730476" cy="197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500"/>
              </a:lnSpc>
              <a:spcBef>
                <a:spcPts val="0"/>
              </a:spcBef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      </a:t>
            </a:r>
            <a:r>
              <a:t>// equals 3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 -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       </a:t>
            </a:r>
            <a:r>
              <a:t>// equals 2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*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       </a:t>
            </a:r>
            <a:r>
              <a:t>// equals 6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10.0</a:t>
            </a:r>
            <a:r>
              <a:rPr>
                <a:solidFill>
                  <a:srgbClr val="333333"/>
                </a:solidFill>
              </a:rPr>
              <a:t> / </a:t>
            </a:r>
            <a:r>
              <a:rPr>
                <a:solidFill>
                  <a:srgbClr val="1C00CF"/>
                </a:solidFill>
              </a:rPr>
              <a:t>2.5</a:t>
            </a:r>
            <a:r>
              <a:rPr>
                <a:solidFill>
                  <a:srgbClr val="333333"/>
                </a:solidFill>
              </a:rPr>
              <a:t>  </a:t>
            </a:r>
            <a:r>
              <a:t>// equals 4.0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06" name="&quot;hello, &quot; + &quot;world&quot;  // equals &quot;hello, world&quot;"/>
          <p:cNvSpPr txBox="1"/>
          <p:nvPr/>
        </p:nvSpPr>
        <p:spPr>
          <a:xfrm>
            <a:off x="300996" y="2927557"/>
            <a:ext cx="4264199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C41A16"/>
                </a:solidFill>
              </a:rPr>
              <a:t>"hello, "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C41A16"/>
                </a:solidFill>
              </a:rPr>
              <a:t>"world"</a:t>
            </a:r>
            <a:r>
              <a:rPr>
                <a:solidFill>
                  <a:srgbClr val="333333"/>
                </a:solidFill>
              </a:rPr>
              <a:t>  </a:t>
            </a:r>
            <a:r>
              <a:t>// equals "hello, world"</a:t>
            </a:r>
          </a:p>
        </p:txBody>
      </p:sp>
      <p:sp>
        <p:nvSpPr>
          <p:cNvPr id="707" name="9 % 4"/>
          <p:cNvSpPr txBox="1"/>
          <p:nvPr/>
        </p:nvSpPr>
        <p:spPr>
          <a:xfrm>
            <a:off x="375832" y="3601079"/>
            <a:ext cx="1182762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9</a:t>
            </a:r>
            <a:r>
              <a:t> % </a:t>
            </a:r>
            <a:r>
              <a:rPr>
                <a:solidFill>
                  <a:srgbClr val="1C00CF"/>
                </a:solidFill>
              </a:rPr>
              <a:t>4</a:t>
            </a:r>
            <a:r>
              <a:t> </a:t>
            </a:r>
          </a:p>
        </p:txBody>
      </p:sp>
      <p:sp>
        <p:nvSpPr>
          <p:cNvPr id="708" name="let three = 3…"/>
          <p:cNvSpPr txBox="1"/>
          <p:nvPr/>
        </p:nvSpPr>
        <p:spPr>
          <a:xfrm>
            <a:off x="3641193" y="1124499"/>
            <a:ext cx="5472396" cy="1012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92100" indent="-292100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2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three = 3</a:t>
            </a:r>
          </a:p>
          <a:p>
            <a:pPr marL="292100" indent="-292100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2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minusThree = -three       // minusThree equals -3</a:t>
            </a:r>
          </a:p>
          <a:p>
            <a:pPr marL="292100" indent="-292100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2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plusThree = -minusThree   // plusThree equals 3, or "minus minus three"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4組合指定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組合指定運算子</a:t>
            </a:r>
          </a:p>
        </p:txBody>
      </p:sp>
      <p:sp>
        <p:nvSpPr>
          <p:cNvPr id="71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4" name="var a = 1…"/>
          <p:cNvSpPr txBox="1"/>
          <p:nvPr/>
        </p:nvSpPr>
        <p:spPr>
          <a:xfrm>
            <a:off x="413899" y="1129186"/>
            <a:ext cx="2470523" cy="102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>
                <a:solidFill>
                  <a:srgbClr val="333333"/>
                </a:solidFill>
              </a:rPr>
              <a:t> += </a:t>
            </a:r>
            <a:r>
              <a:rPr>
                <a:solidFill>
                  <a:srgbClr val="1C00CF"/>
                </a:solidFill>
              </a:rPr>
              <a:t>2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 is now equal to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5比較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比較運算子</a:t>
            </a:r>
          </a:p>
        </p:txBody>
      </p:sp>
      <p:sp>
        <p:nvSpPr>
          <p:cNvPr id="71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0" name="1 == 1   // true because 1 is equal to 1…"/>
          <p:cNvSpPr txBox="1"/>
          <p:nvPr/>
        </p:nvSpPr>
        <p:spPr>
          <a:xfrm>
            <a:off x="385836" y="1133863"/>
            <a:ext cx="4926075" cy="1675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1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==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  </a:t>
            </a:r>
            <a:r>
              <a:t>// true because 1 is equal to 1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1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!=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  </a:t>
            </a:r>
            <a:r>
              <a:t>// true because 2 is not equal to 1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1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   </a:t>
            </a:r>
            <a:r>
              <a:t>// true because 2 is greater than 1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1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&lt;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   </a:t>
            </a:r>
            <a:r>
              <a:t>// true because 1 is less than 2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1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&gt;=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  </a:t>
            </a:r>
            <a:r>
              <a:t>// true because 1 is greater than or equal to 1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100"/>
              </a:lnSpc>
              <a:spcBef>
                <a:spcPts val="0"/>
              </a:spcBef>
              <a:buClr>
                <a:srgbClr val="1C00CF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  </a:t>
            </a:r>
            <a:r>
              <a:t>// false because 2 is not less than or equal to 1</a:t>
            </a:r>
          </a:p>
        </p:txBody>
      </p:sp>
      <p:sp>
        <p:nvSpPr>
          <p:cNvPr id="721" name="let name = &quot;world&quot;…"/>
          <p:cNvSpPr txBox="1"/>
          <p:nvPr/>
        </p:nvSpPr>
        <p:spPr>
          <a:xfrm>
            <a:off x="338414" y="2951418"/>
            <a:ext cx="5914800" cy="202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74700" indent="-6350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"world"</a:t>
            </a:r>
            <a:endParaRPr>
              <a:solidFill>
                <a:srgbClr val="333333"/>
              </a:solidFill>
            </a:endParaRPr>
          </a:p>
          <a:p>
            <a:pPr marL="774700" indent="-6350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 == </a:t>
            </a:r>
            <a:r>
              <a:t>"world"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774700" indent="-6350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"hello, world"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74700" indent="-6350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774700" indent="-6350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"I'm sorry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, but I don't recognize you"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74700" indent="-6350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774700" indent="-635000" defTabSz="457200">
              <a:lnSpc>
                <a:spcPts val="22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"hello, world", because name is indeed equal to "world".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6三元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6</a:t>
            </a:r>
            <a:r>
              <a:t>三元運算子</a:t>
            </a:r>
          </a:p>
        </p:txBody>
      </p:sp>
      <p:sp>
        <p:nvSpPr>
          <p:cNvPr id="72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7" name="let contentHeight = 40…"/>
          <p:cNvSpPr txBox="1"/>
          <p:nvPr/>
        </p:nvSpPr>
        <p:spPr>
          <a:xfrm>
            <a:off x="731952" y="3517916"/>
            <a:ext cx="5641792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601518" indent="-461818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contentHeight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40</a:t>
            </a:r>
            <a:endParaRPr>
              <a:solidFill>
                <a:srgbClr val="333333"/>
              </a:solidFill>
            </a:endParaRPr>
          </a:p>
          <a:p>
            <a:pPr marL="601518" indent="-461818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hasHeader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601518" indent="-461818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rowHeight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contentHeight</a:t>
            </a:r>
            <a:r>
              <a:rPr>
                <a:solidFill>
                  <a:srgbClr val="333333"/>
                </a:solidFill>
              </a:rPr>
              <a:t> + (</a:t>
            </a:r>
            <a:r>
              <a:t>hasHeader</a:t>
            </a:r>
            <a:r>
              <a:rPr>
                <a:solidFill>
                  <a:srgbClr val="333333"/>
                </a:solidFill>
              </a:rPr>
              <a:t> ? </a:t>
            </a:r>
            <a:r>
              <a:rPr>
                <a:solidFill>
                  <a:srgbClr val="1C00CF"/>
                </a:solidFill>
              </a:rPr>
              <a:t>50</a:t>
            </a:r>
            <a:r>
              <a:rPr>
                <a:solidFill>
                  <a:srgbClr val="333333"/>
                </a:solidFill>
              </a:rPr>
              <a:t> : </a:t>
            </a:r>
            <a:r>
              <a:rPr>
                <a:solidFill>
                  <a:srgbClr val="1C00CF"/>
                </a:solidFill>
              </a:rPr>
              <a:t>20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601518" indent="-461818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rowHeight is equal to 90</a:t>
            </a:r>
          </a:p>
        </p:txBody>
      </p:sp>
      <p:sp>
        <p:nvSpPr>
          <p:cNvPr id="728" name="let contentHeight = 40…"/>
          <p:cNvSpPr txBox="1"/>
          <p:nvPr/>
        </p:nvSpPr>
        <p:spPr>
          <a:xfrm>
            <a:off x="731302" y="1153965"/>
            <a:ext cx="3845833" cy="2374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601518" indent="-461818" defTabSz="457200">
              <a:lnSpc>
                <a:spcPts val="1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contentHeight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40</a:t>
            </a:r>
            <a:endParaRPr>
              <a:solidFill>
                <a:srgbClr val="333333"/>
              </a:solidFill>
            </a:endParaRPr>
          </a:p>
          <a:p>
            <a:pPr marL="601518" indent="-461818" defTabSz="457200">
              <a:lnSpc>
                <a:spcPts val="1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hasHeader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601518" indent="-461818" defTabSz="457200">
              <a:lnSpc>
                <a:spcPts val="1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rowHeight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endParaRPr>
              <a:solidFill>
                <a:srgbClr val="333333"/>
              </a:solidFill>
            </a:endParaRPr>
          </a:p>
          <a:p>
            <a:pPr marL="601518" indent="-461818" defTabSz="457200">
              <a:lnSpc>
                <a:spcPts val="1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hasHeader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601518" indent="-461818" defTabSz="457200">
              <a:lnSpc>
                <a:spcPts val="1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rowHeight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contentHeight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50</a:t>
            </a:r>
            <a:endParaRPr>
              <a:solidFill>
                <a:srgbClr val="333333"/>
              </a:solidFill>
            </a:endParaRPr>
          </a:p>
          <a:p>
            <a:pPr marL="601518" indent="-461818" defTabSz="457200">
              <a:lnSpc>
                <a:spcPts val="1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601518" indent="-461818" defTabSz="457200">
              <a:lnSpc>
                <a:spcPts val="1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rowHeight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contentHeight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20</a:t>
            </a:r>
            <a:endParaRPr>
              <a:solidFill>
                <a:srgbClr val="333333"/>
              </a:solidFill>
            </a:endParaRPr>
          </a:p>
          <a:p>
            <a:pPr marL="601518" indent="-461818" defTabSz="457200">
              <a:lnSpc>
                <a:spcPts val="1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601518" indent="-461818" defTabSz="457200">
              <a:lnSpc>
                <a:spcPts val="18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rowHeight is equal to 90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7nil連結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7</a:t>
            </a:r>
            <a:r>
              <a:t>n</a:t>
            </a:r>
            <a:r>
              <a:t>il連結運算子</a:t>
            </a:r>
          </a:p>
        </p:txBody>
      </p:sp>
      <p:sp>
        <p:nvSpPr>
          <p:cNvPr id="73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4" name="userDefinedColorName = &quot;green&quot;…"/>
          <p:cNvSpPr txBox="1"/>
          <p:nvPr/>
        </p:nvSpPr>
        <p:spPr>
          <a:xfrm>
            <a:off x="519308" y="2741494"/>
            <a:ext cx="7181183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userDefinedColorName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"green"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colorNameToUse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userDefinedColorName</a:t>
            </a:r>
            <a:r>
              <a:rPr>
                <a:solidFill>
                  <a:srgbClr val="333333"/>
                </a:solidFill>
              </a:rPr>
              <a:t> ?? </a:t>
            </a:r>
            <a:r>
              <a:t>defaultColorName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userDefinedColorName is not nil, so colorNameToUse is set to "green"</a:t>
            </a:r>
          </a:p>
        </p:txBody>
      </p:sp>
      <p:sp>
        <p:nvSpPr>
          <p:cNvPr id="735" name="let defaultColorName = &quot;red&quot;…"/>
          <p:cNvSpPr txBox="1"/>
          <p:nvPr/>
        </p:nvSpPr>
        <p:spPr>
          <a:xfrm>
            <a:off x="427281" y="1158642"/>
            <a:ext cx="7847636" cy="134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defaultColorName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"red"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userDefinedColorName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?   </a:t>
            </a:r>
            <a:r>
              <a:rPr>
                <a:solidFill>
                  <a:srgbClr val="007400"/>
                </a:solidFill>
              </a:rPr>
              <a:t>// defaults to nil</a:t>
            </a: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colorNameToUse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userDefinedColorName</a:t>
            </a:r>
            <a:r>
              <a:rPr>
                <a:solidFill>
                  <a:srgbClr val="333333"/>
                </a:solidFill>
              </a:rPr>
              <a:t> ?? </a:t>
            </a:r>
            <a:r>
              <a:t>defaultColorName</a:t>
            </a:r>
            <a:endParaRPr>
              <a:solidFill>
                <a:srgbClr val="333333"/>
              </a:solidFill>
            </a:endParaRPr>
          </a:p>
          <a:p>
            <a:pPr marL="563033" indent="-423333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userDefinedColorName is nil, so colorNameToUse is set to the default of "red"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