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1pPr>
    <a:lvl2pPr marL="0" marR="0" indent="457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2pPr>
    <a:lvl3pPr marL="0" marR="0" indent="914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3pPr>
    <a:lvl4pPr marL="0" marR="0" indent="1371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4pPr>
    <a:lvl5pPr marL="0" marR="0" indent="18288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5pPr>
    <a:lvl6pPr marL="0" marR="0" indent="22860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6pPr>
    <a:lvl7pPr marL="0" marR="0" indent="2743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7pPr>
    <a:lvl8pPr marL="0" marR="0" indent="3200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8pPr>
    <a:lvl9pPr marL="0" marR="0" indent="3657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DCF"/>
          </a:solidFill>
        </a:fill>
      </a:tcStyle>
    </a:wholeTbl>
    <a:band2H>
      <a:tcTxStyle b="def" i="def"/>
      <a:tcStyle>
        <a:tcBdr/>
        <a:fill>
          <a:solidFill>
            <a:srgbClr val="E9EF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CDD5"/>
          </a:solidFill>
        </a:fill>
      </a:tcStyle>
    </a:wholeTbl>
    <a:band2H>
      <a:tcTxStyle b="def" i="def"/>
      <a:tcStyle>
        <a:tcBdr/>
        <a:fill>
          <a:solidFill>
            <a:srgbClr val="F1E8EB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E5E8"/>
          </a:solidFill>
        </a:fill>
      </a:tcStyle>
    </a:wholeTbl>
    <a:band2H>
      <a:tcTxStyle b="def" i="def"/>
      <a:tcStyle>
        <a:tcBdr/>
        <a:fill>
          <a:solidFill>
            <a:srgbClr val="E7F2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65" name="Shape 66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0" name="Shape 6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使用目的：正式進入各堂講課前的區段標題，主要讓學員知道今天是第幾堂課。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編修方式：灰色字是「課程名稱」，黑色字是第幾堂與堂名（堂名必須與課程大綱中的同步）。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0" name="Shape 68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標題投影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xfrm>
            <a:off x="733425" y="1905000"/>
            <a:ext cx="7677150" cy="1571625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 anchor="ctr"/>
          <a:lstStyle>
            <a:lvl1pPr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/>
          </p:nvPr>
        </p:nvSpPr>
        <p:spPr>
          <a:xfrm>
            <a:off x="1371600" y="3467100"/>
            <a:ext cx="6400800" cy="60007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2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2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2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2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3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2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31" name="文字方塊 54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40" name="群組 55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3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3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38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48" name="群組 7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4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4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4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46" name="文字方塊 8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56" name="群組 9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5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53" name="文字方塊 10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5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64" name="群組 10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6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61" name="文字方塊 10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6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6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文字方塊 6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75" name="群組 67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67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8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74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73" name="文字方塊 7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83" name="群組 7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76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8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8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7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1" name="文字方塊 8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91" name="群組 8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89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8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0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99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9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9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9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96" name="文字方塊 10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8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00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0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9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10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9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28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0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1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27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2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2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26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36" name="群組 5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29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3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3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34" name="文字方塊 6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44" name="群組 6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42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4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1" name="文字方塊 6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43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52" name="群組 7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5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4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9" name="文字方塊 7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51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53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454" name="文字方塊 40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63" name="群組 41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55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6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62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1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1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64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7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6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6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9" name="文字方塊 6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9" name="群組 8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77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7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7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76" name="文字方塊 8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78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87" name="群組 8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8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8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8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4" name="文字方塊 9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86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88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6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97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5" name="文字方塊 43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14" name="群組 44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06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7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13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1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0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0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12" name="文字方塊 4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22" name="群組 53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5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2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1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1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0" name="文字方塊 5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30" name="群組 6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28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2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7" name="文字方塊 6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29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38" name="群組 6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3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3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3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35" name="文字方塊 7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37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39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540" name="文字方塊 3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49" name="群組 4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41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2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48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4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4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47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57" name="群組 6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50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5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55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65" name="群組 8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63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6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2" name="文字方塊 8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64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73" name="群組 8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7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6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6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70" name="文字方塊 9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72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74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上課須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2" name="圓角矩形 80"/>
          <p:cNvSpPr/>
          <p:nvPr/>
        </p:nvSpPr>
        <p:spPr>
          <a:xfrm>
            <a:off x="1328715" y="1357303"/>
            <a:ext cx="6572296" cy="3071835"/>
          </a:xfrm>
          <a:prstGeom prst="roundRect">
            <a:avLst>
              <a:gd name="adj" fmla="val 2667"/>
            </a:avLst>
          </a:prstGeom>
          <a:solidFill>
            <a:srgbClr val="E6E6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3" name="Freeform 7"/>
          <p:cNvSpPr/>
          <p:nvPr/>
        </p:nvSpPr>
        <p:spPr>
          <a:xfrm>
            <a:off x="1328715" y="857237"/>
            <a:ext cx="6572295" cy="554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73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5605"/>
                </a:lnTo>
                <a:cubicBezTo>
                  <a:pt x="0" y="2509"/>
                  <a:pt x="212" y="0"/>
                  <a:pt x="473" y="0"/>
                </a:cubicBez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4" name="矩形 83"/>
          <p:cNvSpPr txBox="1"/>
          <p:nvPr/>
        </p:nvSpPr>
        <p:spPr>
          <a:xfrm>
            <a:off x="2844051" y="903602"/>
            <a:ext cx="3541624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同學，歡迎你參加本課程 </a:t>
            </a:r>
          </a:p>
        </p:txBody>
      </p:sp>
      <p:sp>
        <p:nvSpPr>
          <p:cNvPr id="585" name="Text Box 15"/>
          <p:cNvSpPr txBox="1"/>
          <p:nvPr/>
        </p:nvSpPr>
        <p:spPr>
          <a:xfrm>
            <a:off x="1685905" y="2598867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隨時準備好，老師</a:t>
            </a:r>
            <a:r>
              <a:rPr>
                <a:solidFill>
                  <a:srgbClr val="BE651D"/>
                </a:solidFill>
              </a:rPr>
              <a:t>會呼叫你的名字進行互動</a:t>
            </a:r>
            <a:r>
              <a:t>，鼓勵用麥克風提問。</a:t>
            </a:r>
          </a:p>
        </p:txBody>
      </p:sp>
      <p:sp>
        <p:nvSpPr>
          <p:cNvPr id="586" name="Text Box 13"/>
          <p:cNvSpPr txBox="1"/>
          <p:nvPr/>
        </p:nvSpPr>
        <p:spPr>
          <a:xfrm>
            <a:off x="1685905" y="1552568"/>
            <a:ext cx="491317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請</a:t>
            </a:r>
            <a:r>
              <a:rPr>
                <a:solidFill>
                  <a:srgbClr val="BE651D"/>
                </a:solidFill>
              </a:rPr>
              <a:t>關閉你的</a:t>
            </a:r>
            <a:r>
              <a:rPr>
                <a:solidFill>
                  <a:srgbClr val="BE651D"/>
                </a:solidFill>
              </a:rPr>
              <a:t>FB </a:t>
            </a:r>
            <a:r>
              <a:rPr>
                <a:solidFill>
                  <a:srgbClr val="BE651D"/>
                </a:solidFill>
              </a:rPr>
              <a:t>、</a:t>
            </a:r>
            <a:r>
              <a:rPr>
                <a:solidFill>
                  <a:srgbClr val="BE651D"/>
                </a:solidFill>
              </a:rPr>
              <a:t>Line</a:t>
            </a:r>
            <a:r>
              <a:rPr>
                <a:solidFill>
                  <a:srgbClr val="BE651D"/>
                </a:solidFill>
              </a:rPr>
              <a:t>等溝通工具</a:t>
            </a:r>
            <a:r>
              <a:t>，以免影響你上課。</a:t>
            </a:r>
          </a:p>
        </p:txBody>
      </p:sp>
      <p:sp>
        <p:nvSpPr>
          <p:cNvPr id="587" name="Text Box 15"/>
          <p:cNvSpPr txBox="1"/>
          <p:nvPr/>
        </p:nvSpPr>
        <p:spPr>
          <a:xfrm>
            <a:off x="1685905" y="3891386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BE651D"/>
                </a:solidFill>
              </a:defRPr>
            </a:pPr>
            <a:r>
              <a:t>軟體安裝</a:t>
            </a:r>
            <a:r>
              <a:rPr>
                <a:solidFill>
                  <a:srgbClr val="595959"/>
                </a:solidFill>
              </a:rPr>
              <a:t>請在上課前安裝完成，未完成的同學，請盡快進行安裝。</a:t>
            </a:r>
          </a:p>
        </p:txBody>
      </p:sp>
      <p:sp>
        <p:nvSpPr>
          <p:cNvPr id="588" name="Text Box 13"/>
          <p:cNvSpPr txBox="1"/>
          <p:nvPr/>
        </p:nvSpPr>
        <p:spPr>
          <a:xfrm>
            <a:off x="1685905" y="3122017"/>
            <a:ext cx="5929355" cy="70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如果有緊急事情，你必需離開線上教室，請用</a:t>
            </a:r>
            <a:r>
              <a:rPr>
                <a:solidFill>
                  <a:srgbClr val="BE651D"/>
                </a:solidFill>
              </a:rPr>
              <a:t>聊天室私訊</a:t>
            </a:r>
            <a:r>
              <a:t>給老師，以免老師癡癡呼喚你的名字。</a:t>
            </a:r>
          </a:p>
        </p:txBody>
      </p:sp>
      <p:sp>
        <p:nvSpPr>
          <p:cNvPr id="589" name="Freeform 5"/>
          <p:cNvSpPr/>
          <p:nvPr/>
        </p:nvSpPr>
        <p:spPr>
          <a:xfrm>
            <a:off x="1454300" y="16218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0" name="Freeform 5"/>
          <p:cNvSpPr/>
          <p:nvPr/>
        </p:nvSpPr>
        <p:spPr>
          <a:xfrm>
            <a:off x="1454300" y="26681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1" name="Freeform 5"/>
          <p:cNvSpPr/>
          <p:nvPr/>
        </p:nvSpPr>
        <p:spPr>
          <a:xfrm>
            <a:off x="1454300" y="331439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2" name="Freeform 5"/>
          <p:cNvSpPr/>
          <p:nvPr/>
        </p:nvSpPr>
        <p:spPr>
          <a:xfrm>
            <a:off x="1454300" y="3960652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3" name="矩形 102"/>
          <p:cNvSpPr/>
          <p:nvPr/>
        </p:nvSpPr>
        <p:spPr>
          <a:xfrm flipH="1">
            <a:off x="1757342" y="250022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4" name="矩形 103"/>
          <p:cNvSpPr/>
          <p:nvPr/>
        </p:nvSpPr>
        <p:spPr>
          <a:xfrm flipH="1">
            <a:off x="1757342" y="30233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5" name="矩形 104"/>
          <p:cNvSpPr/>
          <p:nvPr/>
        </p:nvSpPr>
        <p:spPr>
          <a:xfrm flipH="1">
            <a:off x="1757342" y="379274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6" name="矩形 105"/>
          <p:cNvSpPr/>
          <p:nvPr/>
        </p:nvSpPr>
        <p:spPr>
          <a:xfrm flipH="1">
            <a:off x="1799013" y="19770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7" name="Text Box 13"/>
          <p:cNvSpPr txBox="1"/>
          <p:nvPr/>
        </p:nvSpPr>
        <p:spPr>
          <a:xfrm>
            <a:off x="1693670" y="2075718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考量頻寬、雜音，請預設</a:t>
            </a:r>
            <a:r>
              <a:rPr>
                <a:solidFill>
                  <a:srgbClr val="BE651D"/>
                </a:solidFill>
              </a:rPr>
              <a:t>關閉攝影機、麥克風</a:t>
            </a:r>
            <a:r>
              <a:t>，若有需要再打開。</a:t>
            </a:r>
          </a:p>
        </p:txBody>
      </p:sp>
      <p:sp>
        <p:nvSpPr>
          <p:cNvPr id="598" name="Freeform 5"/>
          <p:cNvSpPr/>
          <p:nvPr/>
        </p:nvSpPr>
        <p:spPr>
          <a:xfrm>
            <a:off x="1462065" y="214498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課程檔案下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720" y="928675"/>
            <a:ext cx="8643967" cy="3645360"/>
          </a:xfrm>
          <a:prstGeom prst="rect">
            <a:avLst/>
          </a:prstGeom>
          <a:ln w="12700">
            <a:miter lim="400000"/>
          </a:ln>
        </p:spPr>
      </p:pic>
      <p:sp>
        <p:nvSpPr>
          <p:cNvPr id="60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07" name="流程圖: 程序 83"/>
          <p:cNvSpPr/>
          <p:nvPr/>
        </p:nvSpPr>
        <p:spPr>
          <a:xfrm>
            <a:off x="5237824" y="2987670"/>
            <a:ext cx="825219" cy="142878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10" name="語音泡泡: 矩形 6"/>
          <p:cNvGrpSpPr/>
          <p:nvPr/>
        </p:nvGrpSpPr>
        <p:grpSpPr>
          <a:xfrm>
            <a:off x="5863035" y="2403473"/>
            <a:ext cx="1569662" cy="549142"/>
            <a:chOff x="0" y="19804"/>
            <a:chExt cx="1569661" cy="549140"/>
          </a:xfrm>
        </p:grpSpPr>
        <p:sp>
          <p:nvSpPr>
            <p:cNvPr id="608" name="形狀"/>
            <p:cNvSpPr/>
            <p:nvPr/>
          </p:nvSpPr>
          <p:spPr>
            <a:xfrm>
              <a:off x="0" y="19804"/>
              <a:ext cx="1569662" cy="549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4527"/>
                  </a:lnTo>
                  <a:lnTo>
                    <a:pt x="9000" y="14527"/>
                  </a:lnTo>
                  <a:lnTo>
                    <a:pt x="1685" y="21600"/>
                  </a:lnTo>
                  <a:lnTo>
                    <a:pt x="3600" y="14527"/>
                  </a:lnTo>
                  <a:lnTo>
                    <a:pt x="0" y="14527"/>
                  </a:lnTo>
                  <a:lnTo>
                    <a:pt x="0" y="8474"/>
                  </a:lnTo>
                  <a:close/>
                </a:path>
              </a:pathLst>
            </a:custGeom>
            <a:solidFill>
              <a:schemeClr val="accent5"/>
            </a:solidFill>
            <a:ln w="25400" cap="flat">
              <a:solidFill>
                <a:srgbClr val="BE651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09" name="課程檔案下載"/>
            <p:cNvSpPr txBox="1"/>
            <p:nvPr/>
          </p:nvSpPr>
          <p:spPr>
            <a:xfrm>
              <a:off x="199360" y="31750"/>
              <a:ext cx="1170941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課程檔案下載</a:t>
              </a:r>
            </a:p>
          </p:txBody>
        </p:sp>
      </p:grpSp>
      <p:sp>
        <p:nvSpPr>
          <p:cNvPr id="611" name="文字方塊 91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/>
            </a:lvl1pPr>
          </a:lstStyle>
          <a:p>
            <a:pPr/>
            <a:r>
              <a:t>課程檔案下載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OOM 學員操作說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9" name="文字方塊 80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200"/>
            </a:pPr>
            <a:r>
              <a:t>ZOOM </a:t>
            </a:r>
            <a:r>
              <a:t>學員操作說明</a:t>
            </a:r>
          </a:p>
        </p:txBody>
      </p:sp>
      <p:pic>
        <p:nvPicPr>
          <p:cNvPr id="620" name="圖片 81" descr="圖片 8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4638" y="857237"/>
            <a:ext cx="6688102" cy="3763045"/>
          </a:xfrm>
          <a:prstGeom prst="rect">
            <a:avLst/>
          </a:prstGeom>
          <a:ln w="12700">
            <a:miter lim="400000"/>
          </a:ln>
        </p:spPr>
      </p:pic>
      <p:sp>
        <p:nvSpPr>
          <p:cNvPr id="621" name="矩形 83"/>
          <p:cNvSpPr txBox="1"/>
          <p:nvPr/>
        </p:nvSpPr>
        <p:spPr>
          <a:xfrm>
            <a:off x="5727186" y="1282008"/>
            <a:ext cx="2501638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查看選項</a:t>
            </a:r>
            <a:r>
              <a:t>/</a:t>
            </a:r>
            <a:r>
              <a:t>共同註記</a:t>
            </a:r>
            <a:r>
              <a:t>/</a:t>
            </a:r>
            <a:r>
              <a:t>筆</a:t>
            </a:r>
            <a:r>
              <a:rPr b="0" sz="1100">
                <a:solidFill>
                  <a:srgbClr val="808080"/>
                </a:solidFill>
              </a:rPr>
              <a:t>（連連看）</a:t>
            </a:r>
          </a:p>
        </p:txBody>
      </p:sp>
      <p:sp>
        <p:nvSpPr>
          <p:cNvPr id="622" name="流程圖: 程序 88"/>
          <p:cNvSpPr/>
          <p:nvPr/>
        </p:nvSpPr>
        <p:spPr>
          <a:xfrm>
            <a:off x="4698974" y="1306196"/>
            <a:ext cx="785819" cy="190249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3" name="流程圖: 程序 89"/>
          <p:cNvSpPr/>
          <p:nvPr/>
        </p:nvSpPr>
        <p:spPr>
          <a:xfrm>
            <a:off x="3747168" y="1758342"/>
            <a:ext cx="378200" cy="357192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4" name="流程圖: 程序 91"/>
          <p:cNvSpPr/>
          <p:nvPr/>
        </p:nvSpPr>
        <p:spPr>
          <a:xfrm>
            <a:off x="5392344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27" name="橢圓 97"/>
          <p:cNvGrpSpPr/>
          <p:nvPr/>
        </p:nvGrpSpPr>
        <p:grpSpPr>
          <a:xfrm>
            <a:off x="5484791" y="3965090"/>
            <a:ext cx="297405" cy="297405"/>
            <a:chOff x="0" y="0"/>
            <a:chExt cx="297403" cy="297403"/>
          </a:xfrm>
        </p:grpSpPr>
        <p:sp>
          <p:nvSpPr>
            <p:cNvPr id="625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6" name="1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630" name="橢圓 98"/>
          <p:cNvGrpSpPr/>
          <p:nvPr/>
        </p:nvGrpSpPr>
        <p:grpSpPr>
          <a:xfrm>
            <a:off x="4947649" y="3095941"/>
            <a:ext cx="297405" cy="297405"/>
            <a:chOff x="0" y="0"/>
            <a:chExt cx="297403" cy="297403"/>
          </a:xfrm>
        </p:grpSpPr>
        <p:sp>
          <p:nvSpPr>
            <p:cNvPr id="628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9" name="2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633" name="橢圓 99"/>
          <p:cNvGrpSpPr/>
          <p:nvPr/>
        </p:nvGrpSpPr>
        <p:grpSpPr>
          <a:xfrm>
            <a:off x="4238542" y="4643844"/>
            <a:ext cx="297405" cy="297405"/>
            <a:chOff x="0" y="0"/>
            <a:chExt cx="297403" cy="297403"/>
          </a:xfrm>
        </p:grpSpPr>
        <p:sp>
          <p:nvSpPr>
            <p:cNvPr id="631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2" name="3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636" name="橢圓 100"/>
          <p:cNvGrpSpPr/>
          <p:nvPr/>
        </p:nvGrpSpPr>
        <p:grpSpPr>
          <a:xfrm>
            <a:off x="1333558" y="4643844"/>
            <a:ext cx="297405" cy="297405"/>
            <a:chOff x="0" y="0"/>
            <a:chExt cx="297403" cy="297403"/>
          </a:xfrm>
        </p:grpSpPr>
        <p:sp>
          <p:nvSpPr>
            <p:cNvPr id="634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5" name="4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639" name="橢圓 101"/>
          <p:cNvGrpSpPr/>
          <p:nvPr/>
        </p:nvGrpSpPr>
        <p:grpSpPr>
          <a:xfrm>
            <a:off x="5499548" y="1268721"/>
            <a:ext cx="297405" cy="297405"/>
            <a:chOff x="0" y="0"/>
            <a:chExt cx="297403" cy="297403"/>
          </a:xfrm>
        </p:grpSpPr>
        <p:sp>
          <p:nvSpPr>
            <p:cNvPr id="637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8" name="5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640" name="流程圖: 程序 102"/>
          <p:cNvSpPr/>
          <p:nvPr/>
        </p:nvSpPr>
        <p:spPr>
          <a:xfrm>
            <a:off x="3673131" y="3798241"/>
            <a:ext cx="617854" cy="214315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1" name="矩形 103"/>
          <p:cNvSpPr txBox="1"/>
          <p:nvPr/>
        </p:nvSpPr>
        <p:spPr>
          <a:xfrm>
            <a:off x="5199040" y="3083860"/>
            <a:ext cx="3143273" cy="970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共享螢幕</a:t>
            </a:r>
            <a:r>
              <a:rPr b="0" sz="1100">
                <a:solidFill>
                  <a:srgbClr val="808080"/>
                </a:solidFill>
              </a:rPr>
              <a:t>（指導演練；點評作品）</a:t>
            </a:r>
            <a:endParaRPr sz="1100">
              <a:solidFill>
                <a:srgbClr val="808080"/>
              </a:solidFill>
            </a:endParaRP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老師須先停止共享螢幕</a:t>
            </a: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才能請學生共享螢幕</a:t>
            </a:r>
          </a:p>
        </p:txBody>
      </p:sp>
      <p:cxnSp>
        <p:nvCxnSpPr>
          <p:cNvPr id="642" name="圖案 104"/>
          <p:cNvCxnSpPr>
            <a:stCxn id="622" idx="0"/>
            <a:endCxn id="623" idx="0"/>
          </p:cNvCxnSpPr>
          <p:nvPr/>
        </p:nvCxnSpPr>
        <p:spPr>
          <a:xfrm flipH="1">
            <a:off x="3937000" y="1397000"/>
            <a:ext cx="1155700" cy="546100"/>
          </a:xfrm>
          <a:prstGeom prst="bentConnector2">
            <a:avLst/>
          </a:prstGeom>
          <a:ln w="19050">
            <a:solidFill>
              <a:srgbClr val="F57B17"/>
            </a:solidFill>
            <a:tailEnd type="triangle"/>
          </a:ln>
        </p:spPr>
      </p:cxnSp>
      <p:cxnSp>
        <p:nvCxnSpPr>
          <p:cNvPr id="643" name="圖案 28"/>
          <p:cNvCxnSpPr>
            <a:stCxn id="646" idx="0"/>
            <a:endCxn id="640" idx="0"/>
          </p:cNvCxnSpPr>
          <p:nvPr/>
        </p:nvCxnSpPr>
        <p:spPr>
          <a:xfrm flipH="1" flipV="1">
            <a:off x="3987800" y="3911600"/>
            <a:ext cx="558800" cy="533400"/>
          </a:xfrm>
          <a:prstGeom prst="bentConnector5">
            <a:avLst>
              <a:gd name="adj1" fmla="val 90909"/>
              <a:gd name="adj2" fmla="val 57142"/>
              <a:gd name="adj3" fmla="val -2272"/>
            </a:avLst>
          </a:prstGeom>
          <a:ln w="19050">
            <a:solidFill>
              <a:srgbClr val="F57B17"/>
            </a:solidFill>
            <a:tailEnd type="triangle"/>
          </a:ln>
        </p:spPr>
      </p:cxnSp>
      <p:sp>
        <p:nvSpPr>
          <p:cNvPr id="656" name="直線接點 106"/>
          <p:cNvSpPr/>
          <p:nvPr/>
        </p:nvSpPr>
        <p:spPr>
          <a:xfrm>
            <a:off x="5096352" y="3393494"/>
            <a:ext cx="1" cy="868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F57B17"/>
            </a:solidFill>
          </a:ln>
        </p:spPr>
        <p:txBody>
          <a:bodyPr/>
          <a:lstStyle/>
          <a:p>
            <a:pPr/>
          </a:p>
        </p:txBody>
      </p:sp>
      <p:sp>
        <p:nvSpPr>
          <p:cNvPr id="645" name="流程圖: 程序 107"/>
          <p:cNvSpPr/>
          <p:nvPr/>
        </p:nvSpPr>
        <p:spPr>
          <a:xfrm>
            <a:off x="4841849" y="4275168"/>
            <a:ext cx="509008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6" name="流程圖: 程序 108"/>
          <p:cNvSpPr/>
          <p:nvPr/>
        </p:nvSpPr>
        <p:spPr>
          <a:xfrm>
            <a:off x="4310967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7" name="矩形 109"/>
          <p:cNvSpPr txBox="1"/>
          <p:nvPr/>
        </p:nvSpPr>
        <p:spPr>
          <a:xfrm>
            <a:off x="4463822" y="4633454"/>
            <a:ext cx="10425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與會者</a:t>
            </a:r>
            <a:r>
              <a:t>/</a:t>
            </a:r>
            <a:r>
              <a:t>舉手</a:t>
            </a:r>
          </a:p>
        </p:txBody>
      </p:sp>
      <p:sp>
        <p:nvSpPr>
          <p:cNvPr id="648" name="矩形 110"/>
          <p:cNvSpPr txBox="1"/>
          <p:nvPr/>
        </p:nvSpPr>
        <p:spPr>
          <a:xfrm>
            <a:off x="5726870" y="3958726"/>
            <a:ext cx="4597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聊天</a:t>
            </a:r>
          </a:p>
        </p:txBody>
      </p:sp>
      <p:sp>
        <p:nvSpPr>
          <p:cNvPr id="649" name="矩形 111"/>
          <p:cNvSpPr txBox="1"/>
          <p:nvPr/>
        </p:nvSpPr>
        <p:spPr>
          <a:xfrm>
            <a:off x="1579918" y="4633454"/>
            <a:ext cx="8153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解除靜音</a:t>
            </a:r>
          </a:p>
        </p:txBody>
      </p:sp>
      <p:sp>
        <p:nvSpPr>
          <p:cNvPr id="650" name="流程圖: 程序 112"/>
          <p:cNvSpPr/>
          <p:nvPr/>
        </p:nvSpPr>
        <p:spPr>
          <a:xfrm>
            <a:off x="1285852" y="4266624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封底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堂標題頁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大標題文字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120000"/>
              </a:lnSpc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21" name="內文層級一…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2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3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" name="文字方塊 3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0" name="群組 12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8" name="群組 13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" name="文字方塊 13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66" name="群組 14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6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63" name="文字方塊 13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6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4" name="群組 15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7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7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6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71" name="文字方塊 1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7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8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7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6" name="群組 48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8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85" name="文字方塊 5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95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8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9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9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93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03" name="群組 66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0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9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9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0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0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11" name="群組 74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0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0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0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8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1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20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_無ic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31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3" name="文字方塊 7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42" name="群組 7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34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5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3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3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0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0" name="群組 8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43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8" name="文字方塊 8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8" name="群組 9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5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55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57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6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6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63" name="文字方塊 10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65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7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文字方塊 41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77" name="群組 42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69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0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7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7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75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85" name="群組 5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78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8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8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83" name="文字方塊 5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93" name="群組 59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9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8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8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0" name="文字方塊 6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92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01" name="群組 67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9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9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9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8" name="文字方塊 7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00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02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1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1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1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1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2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3" name="文字方塊 8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32" name="群組 9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24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5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2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2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0" name="文字方塊 9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0" name="群組 99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33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8" name="文字方塊 10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8" name="群組 10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4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4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45" name="文字方塊 11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47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56" name="群組 11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5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53" name="文字方塊 11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55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57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6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5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6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6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65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75" name="群組 5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6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7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73" name="文字方塊 5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83" name="群組 6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8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7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7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0" name="文字方塊 6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8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1" name="群組 6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8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8" name="文字方塊 7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9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9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0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0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0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0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1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0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11" name="圖片版面配置區 10"/>
          <p:cNvSpPr/>
          <p:nvPr>
            <p:ph type="pic" sz="quarter" idx="14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12" name="圖片版面配置區 13"/>
          <p:cNvSpPr/>
          <p:nvPr>
            <p:ph type="pic" sz="quarter" idx="15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文層級一…"/>
          <p:cNvSpPr txBox="1"/>
          <p:nvPr>
            <p:ph type="body" idx="1"/>
          </p:nvPr>
        </p:nvSpPr>
        <p:spPr>
          <a:xfrm>
            <a:off x="457200" y="1071552"/>
            <a:ext cx="8229600" cy="3737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" name="幻燈片編號"/>
          <p:cNvSpPr txBox="1"/>
          <p:nvPr>
            <p:ph type="sldNum" sz="quarter" idx="2"/>
          </p:nvPr>
        </p:nvSpPr>
        <p:spPr>
          <a:xfrm>
            <a:off x="8747907" y="4841390"/>
            <a:ext cx="245404" cy="2269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 fontScale="100000" lnSpcReduction="0"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b="0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大標題文字"/>
          <p:cNvSpPr txBox="1"/>
          <p:nvPr>
            <p:ph type="title"/>
          </p:nvPr>
        </p:nvSpPr>
        <p:spPr>
          <a:xfrm>
            <a:off x="457200" y="285733"/>
            <a:ext cx="8229600" cy="707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61950" marR="0" indent="-36195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729191" marR="0" indent="-338666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◈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998537" marR="0" indent="-277812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90000"/>
        <a:buFontTx/>
        <a:buChar char="●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1313089" marR="0" indent="-312964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80000"/>
        <a:buFontTx/>
        <a:buChar char="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1564821" marR="0" indent="-326571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25146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29718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34290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38862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標題 3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第三堂 </a:t>
            </a:r>
            <a:r>
              <a:t>: 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集合物件</a:t>
            </a:r>
          </a:p>
        </p:txBody>
      </p:sp>
      <p:sp>
        <p:nvSpPr>
          <p:cNvPr id="668" name="副標題 2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defTabSz="877823">
              <a:lnSpc>
                <a:spcPct val="108000"/>
              </a:lnSpc>
              <a:defRPr sz="2304"/>
            </a:lvl1pPr>
          </a:lstStyle>
          <a:p>
            <a:pPr/>
            <a:r>
              <a:t>iOS行動程式基礎開發上架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2.組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2.組合</a:t>
            </a:r>
          </a:p>
        </p:txBody>
      </p:sp>
      <p:sp>
        <p:nvSpPr>
          <p:cNvPr id="75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51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52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53" name="var favoriteGenres: Set&lt;String&gt; = [&quot;Rock&quot;, &quot;Classical&quot;, &quot;Hip hop&quot;]…"/>
          <p:cNvSpPr txBox="1"/>
          <p:nvPr/>
        </p:nvSpPr>
        <p:spPr>
          <a:xfrm>
            <a:off x="595662" y="1480543"/>
            <a:ext cx="4683606" cy="509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favoriteGenres</a:t>
            </a:r>
            <a:r>
              <a:rPr>
                <a:solidFill>
                  <a:srgbClr val="333333"/>
                </a:solidFill>
              </a:rPr>
              <a:t>: </a:t>
            </a:r>
            <a:r>
              <a:t>Set</a:t>
            </a:r>
            <a:r>
              <a:rPr>
                <a:solidFill>
                  <a:srgbClr val="333333"/>
                </a:solidFill>
              </a:rPr>
              <a:t>&lt;</a:t>
            </a:r>
            <a:r>
              <a:t>String</a:t>
            </a:r>
            <a:r>
              <a:rPr>
                <a:solidFill>
                  <a:srgbClr val="333333"/>
                </a:solidFill>
              </a:rPr>
              <a:t>&gt; = [</a:t>
            </a:r>
            <a:r>
              <a:rPr>
                <a:solidFill>
                  <a:srgbClr val="C41A16"/>
                </a:solidFill>
              </a:rPr>
              <a:t>"Rock"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C41A16"/>
                </a:solidFill>
              </a:rPr>
              <a:t>"Classical"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C41A16"/>
                </a:solidFill>
              </a:rPr>
              <a:t>"Hip hop"</a:t>
            </a:r>
            <a:r>
              <a:rPr>
                <a:solidFill>
                  <a:srgbClr val="333333"/>
                </a:solidFill>
              </a:rPr>
              <a:t>]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favoriteGenres has been initialized with three initial items</a:t>
            </a:r>
          </a:p>
        </p:txBody>
      </p:sp>
      <p:sp>
        <p:nvSpPr>
          <p:cNvPr id="754" name="使用陣列表示法建立組合"/>
          <p:cNvSpPr txBox="1"/>
          <p:nvPr/>
        </p:nvSpPr>
        <p:spPr>
          <a:xfrm>
            <a:off x="658421" y="1063694"/>
            <a:ext cx="2528302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indent="0">
              <a:lnSpc>
                <a:spcPct val="60000"/>
              </a:lnSpc>
              <a:defRPr b="0"/>
            </a:pPr>
            <a:r>
              <a:t>使用陣列表示法建立組合</a:t>
            </a:r>
          </a:p>
        </p:txBody>
      </p:sp>
      <p:sp>
        <p:nvSpPr>
          <p:cNvPr id="755" name="print(&quot;I have \(favoriteGenres.count) favorite music genres.&quot;)…"/>
          <p:cNvSpPr txBox="1"/>
          <p:nvPr/>
        </p:nvSpPr>
        <p:spPr>
          <a:xfrm>
            <a:off x="590985" y="2923858"/>
            <a:ext cx="4388039" cy="509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"I have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favoriteGenres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count</a:t>
            </a:r>
            <a:r>
              <a:rPr>
                <a:solidFill>
                  <a:srgbClr val="333333"/>
                </a:solidFill>
              </a:rPr>
              <a:t>)</a:t>
            </a:r>
            <a:r>
              <a:t> favorite music genres."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"I have 3 favorite music genres."</a:t>
            </a:r>
          </a:p>
        </p:txBody>
      </p:sp>
      <p:sp>
        <p:nvSpPr>
          <p:cNvPr id="756" name="var favoriteGenres: Set = [&quot;Rock&quot;, &quot;Classical&quot;, &quot;Hip hop&quot;]"/>
          <p:cNvSpPr txBox="1"/>
          <p:nvPr/>
        </p:nvSpPr>
        <p:spPr>
          <a:xfrm>
            <a:off x="1142999" y="2075647"/>
            <a:ext cx="3588932" cy="2937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1700"/>
              </a:lnSpc>
              <a:spcBef>
                <a:spcPts val="0"/>
              </a:spcBef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favoriteGenres</a:t>
            </a:r>
            <a:r>
              <a:rPr>
                <a:solidFill>
                  <a:srgbClr val="333333"/>
                </a:solidFill>
              </a:rPr>
              <a:t>: </a:t>
            </a:r>
            <a:r>
              <a:t>Set</a:t>
            </a:r>
            <a:r>
              <a:rPr>
                <a:solidFill>
                  <a:srgbClr val="333333"/>
                </a:solidFill>
              </a:rPr>
              <a:t> = [</a:t>
            </a:r>
            <a:r>
              <a:rPr>
                <a:solidFill>
                  <a:srgbClr val="C41A16"/>
                </a:solidFill>
              </a:rPr>
              <a:t>"Rock"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C41A16"/>
                </a:solidFill>
              </a:rPr>
              <a:t>"Classical"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C41A16"/>
                </a:solidFill>
              </a:rPr>
              <a:t>"Hip hop"</a:t>
            </a:r>
            <a:r>
              <a:rPr>
                <a:solidFill>
                  <a:srgbClr val="333333"/>
                </a:solidFill>
              </a:rPr>
              <a:t>]</a:t>
            </a:r>
          </a:p>
        </p:txBody>
      </p:sp>
      <p:sp>
        <p:nvSpPr>
          <p:cNvPr id="757" name="存取和修改組合"/>
          <p:cNvSpPr txBox="1"/>
          <p:nvPr/>
        </p:nvSpPr>
        <p:spPr>
          <a:xfrm>
            <a:off x="663098" y="2557360"/>
            <a:ext cx="1628428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indent="0">
              <a:lnSpc>
                <a:spcPct val="60000"/>
              </a:lnSpc>
              <a:defRPr b="0"/>
            </a:pPr>
            <a:r>
              <a:t>存取和修改組合</a:t>
            </a:r>
          </a:p>
        </p:txBody>
      </p:sp>
      <p:sp>
        <p:nvSpPr>
          <p:cNvPr id="758" name="if favoriteGenres.isEmpty {…"/>
          <p:cNvSpPr txBox="1"/>
          <p:nvPr/>
        </p:nvSpPr>
        <p:spPr>
          <a:xfrm>
            <a:off x="567599" y="3454580"/>
            <a:ext cx="3502840" cy="1373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t>favoriteGenres</a:t>
            </a:r>
            <a:r>
              <a:rPr>
                <a:solidFill>
                  <a:srgbClr val="333333"/>
                </a:solidFill>
              </a:rPr>
              <a:t>.</a:t>
            </a:r>
            <a:r>
              <a:t>isEmpty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"As far as music goes, I'm not picky."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 </a:t>
            </a:r>
            <a:r>
              <a:rPr>
                <a:solidFill>
                  <a:srgbClr val="AA0D91"/>
                </a:solidFill>
              </a:rPr>
              <a:t>else</a:t>
            </a:r>
            <a:r>
              <a:t> {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"I have particular music preferences."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"I have particular music preferences."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2.組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2.組合</a:t>
            </a:r>
          </a:p>
        </p:txBody>
      </p:sp>
      <p:sp>
        <p:nvSpPr>
          <p:cNvPr id="761" name="幻燈片編號"/>
          <p:cNvSpPr txBox="1"/>
          <p:nvPr>
            <p:ph type="sldNum" sz="quarter" idx="2"/>
          </p:nvPr>
        </p:nvSpPr>
        <p:spPr>
          <a:xfrm>
            <a:off x="8752620" y="4841390"/>
            <a:ext cx="235978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62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63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64" name="favoriteGenres.insert(&quot;Jazz&quot;)…"/>
          <p:cNvSpPr txBox="1"/>
          <p:nvPr/>
        </p:nvSpPr>
        <p:spPr>
          <a:xfrm>
            <a:off x="609694" y="1455733"/>
            <a:ext cx="3007888" cy="509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favoriteGenres</a:t>
            </a:r>
            <a:r>
              <a:rPr>
                <a:solidFill>
                  <a:srgbClr val="333333"/>
                </a:solidFill>
              </a:rPr>
              <a:t>.</a:t>
            </a:r>
            <a:r>
              <a:t>insert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C41A16"/>
                </a:solidFill>
              </a:rPr>
              <a:t>"Jazz"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favoriteGenres now contains 4 items</a:t>
            </a:r>
          </a:p>
        </p:txBody>
      </p:sp>
      <p:sp>
        <p:nvSpPr>
          <p:cNvPr id="765" name="存取和修改組合"/>
          <p:cNvSpPr txBox="1"/>
          <p:nvPr/>
        </p:nvSpPr>
        <p:spPr>
          <a:xfrm>
            <a:off x="677130" y="1051289"/>
            <a:ext cx="1628427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indent="0">
              <a:lnSpc>
                <a:spcPct val="60000"/>
              </a:lnSpc>
              <a:defRPr b="0"/>
            </a:pPr>
            <a:r>
              <a:t>存取和修改組合</a:t>
            </a:r>
          </a:p>
        </p:txBody>
      </p:sp>
      <p:sp>
        <p:nvSpPr>
          <p:cNvPr id="766" name="if let removedGenre = favoriteGenres.remove(&quot;Rock&quot;) {…"/>
          <p:cNvSpPr txBox="1"/>
          <p:nvPr/>
        </p:nvSpPr>
        <p:spPr>
          <a:xfrm>
            <a:off x="595662" y="2024402"/>
            <a:ext cx="4073578" cy="1373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removedGenre</a:t>
            </a:r>
            <a:r>
              <a:rPr>
                <a:solidFill>
                  <a:srgbClr val="333333"/>
                </a:solidFill>
              </a:rPr>
              <a:t> = </a:t>
            </a:r>
            <a:r>
              <a:t>favoriteGenres</a:t>
            </a:r>
            <a:r>
              <a:rPr>
                <a:solidFill>
                  <a:srgbClr val="333333"/>
                </a:solidFill>
              </a:rPr>
              <a:t>.</a:t>
            </a:r>
            <a:r>
              <a:t>remove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C41A16"/>
                </a:solidFill>
              </a:rPr>
              <a:t>"Rock"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removedGenre</a:t>
            </a:r>
            <a:r>
              <a:rPr>
                <a:solidFill>
                  <a:srgbClr val="333333"/>
                </a:solidFill>
              </a:rPr>
              <a:t>)</a:t>
            </a:r>
            <a:r>
              <a:t>? I'm over it."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 </a:t>
            </a:r>
            <a:r>
              <a:rPr>
                <a:solidFill>
                  <a:srgbClr val="AA0D91"/>
                </a:solidFill>
              </a:rPr>
              <a:t>else</a:t>
            </a:r>
            <a:r>
              <a:t> {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"I never much cared for that."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"Rock? I'm over it."</a:t>
            </a:r>
          </a:p>
        </p:txBody>
      </p:sp>
      <p:sp>
        <p:nvSpPr>
          <p:cNvPr id="767" name="if favoriteGenres.contains(&quot;Funk&quot;) {…"/>
          <p:cNvSpPr txBox="1"/>
          <p:nvPr/>
        </p:nvSpPr>
        <p:spPr>
          <a:xfrm>
            <a:off x="600339" y="3455229"/>
            <a:ext cx="2843427" cy="1373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t>favoriteGenres</a:t>
            </a:r>
            <a:r>
              <a:rPr>
                <a:solidFill>
                  <a:srgbClr val="333333"/>
                </a:solidFill>
              </a:rPr>
              <a:t>.</a:t>
            </a:r>
            <a:r>
              <a:t>contains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C41A16"/>
                </a:solidFill>
              </a:rPr>
              <a:t>"Funk"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"I get up on the good foot."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 </a:t>
            </a:r>
            <a:r>
              <a:rPr>
                <a:solidFill>
                  <a:srgbClr val="AA0D91"/>
                </a:solidFill>
              </a:rPr>
              <a:t>else</a:t>
            </a:r>
            <a:r>
              <a:t> {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"It's too funky in here."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"It's too funky in here."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2.組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2.組合</a:t>
            </a:r>
          </a:p>
        </p:txBody>
      </p:sp>
      <p:sp>
        <p:nvSpPr>
          <p:cNvPr id="77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71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72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73" name="for genre in favoriteGenres {…"/>
          <p:cNvSpPr txBox="1"/>
          <p:nvPr/>
        </p:nvSpPr>
        <p:spPr>
          <a:xfrm>
            <a:off x="609694" y="1455733"/>
            <a:ext cx="2417914" cy="1373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for</a:t>
            </a:r>
            <a:r>
              <a:rPr>
                <a:solidFill>
                  <a:srgbClr val="333333"/>
                </a:solidFill>
              </a:rPr>
              <a:t> </a:t>
            </a:r>
            <a:r>
              <a:t>genre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in</a:t>
            </a:r>
            <a:r>
              <a:rPr>
                <a:solidFill>
                  <a:srgbClr val="333333"/>
                </a:solidFill>
              </a:rPr>
              <a:t> </a:t>
            </a:r>
            <a:r>
              <a:t>favoriteGenres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t>(</a:t>
            </a:r>
            <a:r>
              <a:rPr>
                <a:solidFill>
                  <a:srgbClr val="C41A16"/>
                </a:solidFill>
              </a:rPr>
              <a:t>"</a:t>
            </a:r>
            <a:r>
              <a:t>\(</a:t>
            </a:r>
            <a:r>
              <a:rPr>
                <a:solidFill>
                  <a:srgbClr val="3F6E74"/>
                </a:solidFill>
              </a:rPr>
              <a:t>genre</a:t>
            </a:r>
            <a:r>
              <a:t>)</a:t>
            </a:r>
            <a:r>
              <a:rPr>
                <a:solidFill>
                  <a:srgbClr val="C41A16"/>
                </a:solidFill>
              </a:rPr>
              <a:t>"</a:t>
            </a:r>
            <a:r>
              <a:t>)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Classical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Jazz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Hip hop</a:t>
            </a:r>
          </a:p>
        </p:txBody>
      </p:sp>
      <p:sp>
        <p:nvSpPr>
          <p:cNvPr id="774" name="讀遍組合內全部元素"/>
          <p:cNvSpPr txBox="1"/>
          <p:nvPr/>
        </p:nvSpPr>
        <p:spPr>
          <a:xfrm>
            <a:off x="705193" y="1051289"/>
            <a:ext cx="1990219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indent="0">
              <a:lnSpc>
                <a:spcPct val="60000"/>
              </a:lnSpc>
              <a:defRPr b="0"/>
            </a:pPr>
            <a:r>
              <a:t>讀遍組合內全部元素</a:t>
            </a:r>
          </a:p>
        </p:txBody>
      </p:sp>
      <p:sp>
        <p:nvSpPr>
          <p:cNvPr id="775" name="for genre in favoriteGenres.sorted() {…"/>
          <p:cNvSpPr txBox="1"/>
          <p:nvPr/>
        </p:nvSpPr>
        <p:spPr>
          <a:xfrm>
            <a:off x="4384225" y="1527209"/>
            <a:ext cx="2938038" cy="1373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for</a:t>
            </a:r>
            <a:r>
              <a:rPr>
                <a:solidFill>
                  <a:srgbClr val="333333"/>
                </a:solidFill>
              </a:rPr>
              <a:t> </a:t>
            </a:r>
            <a:r>
              <a:t>genre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in</a:t>
            </a:r>
            <a:r>
              <a:rPr>
                <a:solidFill>
                  <a:srgbClr val="333333"/>
                </a:solidFill>
              </a:rPr>
              <a:t> </a:t>
            </a:r>
            <a:r>
              <a:t>favoriteGenres</a:t>
            </a:r>
            <a:r>
              <a:rPr>
                <a:solidFill>
                  <a:srgbClr val="333333"/>
                </a:solidFill>
              </a:rPr>
              <a:t>.</a:t>
            </a:r>
            <a:r>
              <a:t>sorted</a:t>
            </a:r>
            <a:r>
              <a:rPr>
                <a:solidFill>
                  <a:srgbClr val="333333"/>
                </a:solidFill>
              </a:rPr>
              <a:t>()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t>(</a:t>
            </a:r>
            <a:r>
              <a:rPr>
                <a:solidFill>
                  <a:srgbClr val="C41A16"/>
                </a:solidFill>
              </a:rPr>
              <a:t>"</a:t>
            </a:r>
            <a:r>
              <a:t>\(</a:t>
            </a:r>
            <a:r>
              <a:rPr>
                <a:solidFill>
                  <a:srgbClr val="3F6E74"/>
                </a:solidFill>
              </a:rPr>
              <a:t>genre</a:t>
            </a:r>
            <a:r>
              <a:t>)</a:t>
            </a:r>
            <a:r>
              <a:rPr>
                <a:solidFill>
                  <a:srgbClr val="C41A16"/>
                </a:solidFill>
              </a:rPr>
              <a:t>"</a:t>
            </a:r>
            <a:r>
              <a:t>)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Classical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Hip hop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Jazz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2.組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2.組合</a:t>
            </a:r>
          </a:p>
        </p:txBody>
      </p:sp>
      <p:sp>
        <p:nvSpPr>
          <p:cNvPr id="77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79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80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81" name="let oddDigits: Set = [1, 3, 5, 7, 9]…"/>
          <p:cNvSpPr txBox="1"/>
          <p:nvPr/>
        </p:nvSpPr>
        <p:spPr>
          <a:xfrm>
            <a:off x="609694" y="1455733"/>
            <a:ext cx="4751614" cy="2668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oddDigits</a:t>
            </a:r>
            <a:r>
              <a:rPr>
                <a:solidFill>
                  <a:srgbClr val="333333"/>
                </a:solidFill>
              </a:rPr>
              <a:t>: </a:t>
            </a:r>
            <a:r>
              <a:t>Set</a:t>
            </a:r>
            <a:r>
              <a:rPr>
                <a:solidFill>
                  <a:srgbClr val="333333"/>
                </a:solidFill>
              </a:rPr>
              <a:t> = [</a:t>
            </a:r>
            <a:r>
              <a:rPr>
                <a:solidFill>
                  <a:srgbClr val="1C00CF"/>
                </a:solidFill>
              </a:rPr>
              <a:t>1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3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5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7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9</a:t>
            </a:r>
            <a:r>
              <a:rPr>
                <a:solidFill>
                  <a:srgbClr val="333333"/>
                </a:solidFill>
              </a:rPr>
              <a:t>]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evenDigits</a:t>
            </a:r>
            <a:r>
              <a:rPr>
                <a:solidFill>
                  <a:srgbClr val="333333"/>
                </a:solidFill>
              </a:rPr>
              <a:t>: </a:t>
            </a:r>
            <a:r>
              <a:t>Set</a:t>
            </a:r>
            <a:r>
              <a:rPr>
                <a:solidFill>
                  <a:srgbClr val="333333"/>
                </a:solidFill>
              </a:rPr>
              <a:t> = [</a:t>
            </a:r>
            <a:r>
              <a:rPr>
                <a:solidFill>
                  <a:srgbClr val="1C00CF"/>
                </a:solidFill>
              </a:rPr>
              <a:t>0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2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4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6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8</a:t>
            </a:r>
            <a:r>
              <a:rPr>
                <a:solidFill>
                  <a:srgbClr val="333333"/>
                </a:solidFill>
              </a:rPr>
              <a:t>]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singleDigitPrimeNumbers</a:t>
            </a:r>
            <a:r>
              <a:rPr>
                <a:solidFill>
                  <a:srgbClr val="333333"/>
                </a:solidFill>
              </a:rPr>
              <a:t>: </a:t>
            </a:r>
            <a:r>
              <a:t>Set</a:t>
            </a:r>
            <a:r>
              <a:rPr>
                <a:solidFill>
                  <a:srgbClr val="333333"/>
                </a:solidFill>
              </a:rPr>
              <a:t> = [</a:t>
            </a:r>
            <a:r>
              <a:rPr>
                <a:solidFill>
                  <a:srgbClr val="1C00CF"/>
                </a:solidFill>
              </a:rPr>
              <a:t>2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3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5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7</a:t>
            </a:r>
            <a:r>
              <a:rPr>
                <a:solidFill>
                  <a:srgbClr val="333333"/>
                </a:solidFill>
              </a:rPr>
              <a:t>]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oddDigits</a:t>
            </a:r>
            <a:r>
              <a:rPr>
                <a:solidFill>
                  <a:srgbClr val="333333"/>
                </a:solidFill>
              </a:rPr>
              <a:t>.</a:t>
            </a:r>
            <a:r>
              <a:t>union</a:t>
            </a:r>
            <a:r>
              <a:rPr>
                <a:solidFill>
                  <a:srgbClr val="333333"/>
                </a:solidFill>
              </a:rPr>
              <a:t>(</a:t>
            </a:r>
            <a:r>
              <a:t>evenDigits</a:t>
            </a:r>
            <a:r>
              <a:rPr>
                <a:solidFill>
                  <a:srgbClr val="333333"/>
                </a:solidFill>
              </a:rPr>
              <a:t>).</a:t>
            </a:r>
            <a:r>
              <a:t>sorted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[0, 1, 2, 3, 4, 5, 6, 7, 8, 9]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oddDigits</a:t>
            </a:r>
            <a:r>
              <a:rPr>
                <a:solidFill>
                  <a:srgbClr val="333333"/>
                </a:solidFill>
              </a:rPr>
              <a:t>.</a:t>
            </a:r>
            <a:r>
              <a:t>intersection</a:t>
            </a:r>
            <a:r>
              <a:rPr>
                <a:solidFill>
                  <a:srgbClr val="333333"/>
                </a:solidFill>
              </a:rPr>
              <a:t>(</a:t>
            </a:r>
            <a:r>
              <a:t>evenDigits</a:t>
            </a:r>
            <a:r>
              <a:rPr>
                <a:solidFill>
                  <a:srgbClr val="333333"/>
                </a:solidFill>
              </a:rPr>
              <a:t>).</a:t>
            </a:r>
            <a:r>
              <a:t>sorted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[]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oddDigits</a:t>
            </a:r>
            <a:r>
              <a:rPr>
                <a:solidFill>
                  <a:srgbClr val="333333"/>
                </a:solidFill>
              </a:rPr>
              <a:t>.</a:t>
            </a:r>
            <a:r>
              <a:t>subtracting</a:t>
            </a:r>
            <a:r>
              <a:rPr>
                <a:solidFill>
                  <a:srgbClr val="333333"/>
                </a:solidFill>
              </a:rPr>
              <a:t>(</a:t>
            </a:r>
            <a:r>
              <a:t>singleDigitPrimeNumbers</a:t>
            </a:r>
            <a:r>
              <a:rPr>
                <a:solidFill>
                  <a:srgbClr val="333333"/>
                </a:solidFill>
              </a:rPr>
              <a:t>).</a:t>
            </a:r>
            <a:r>
              <a:t>sorted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[1, 9]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oddDigits</a:t>
            </a:r>
            <a:r>
              <a:rPr>
                <a:solidFill>
                  <a:srgbClr val="333333"/>
                </a:solidFill>
              </a:rPr>
              <a:t>.</a:t>
            </a:r>
            <a:r>
              <a:t>symmetricDifference</a:t>
            </a:r>
            <a:r>
              <a:rPr>
                <a:solidFill>
                  <a:srgbClr val="333333"/>
                </a:solidFill>
              </a:rPr>
              <a:t>(</a:t>
            </a:r>
            <a:r>
              <a:t>singleDigitPrimeNumbers</a:t>
            </a:r>
            <a:r>
              <a:rPr>
                <a:solidFill>
                  <a:srgbClr val="333333"/>
                </a:solidFill>
              </a:rPr>
              <a:t>).</a:t>
            </a:r>
            <a:r>
              <a:t>sorted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[1, 2, 9]</a:t>
            </a:r>
          </a:p>
        </p:txBody>
      </p:sp>
      <p:sp>
        <p:nvSpPr>
          <p:cNvPr id="782" name="執行組合運算"/>
          <p:cNvSpPr txBox="1"/>
          <p:nvPr/>
        </p:nvSpPr>
        <p:spPr>
          <a:xfrm>
            <a:off x="705193" y="1051289"/>
            <a:ext cx="1990219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indent="0">
              <a:lnSpc>
                <a:spcPct val="60000"/>
              </a:lnSpc>
              <a:defRPr b="0"/>
            </a:pPr>
            <a:r>
              <a:t>執行組合運算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3.詞典物件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3.詞典物件</a:t>
            </a:r>
          </a:p>
        </p:txBody>
      </p:sp>
      <p:sp>
        <p:nvSpPr>
          <p:cNvPr id="78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86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87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88" name="型別簡要表示法-Dictionary&lt;Key, Value&gt;, [Key: Value]"/>
          <p:cNvSpPr txBox="1"/>
          <p:nvPr/>
        </p:nvSpPr>
        <p:spPr>
          <a:xfrm>
            <a:off x="658421" y="1063694"/>
            <a:ext cx="5492173" cy="378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indent="0">
              <a:lnSpc>
                <a:spcPct val="60000"/>
              </a:lnSpc>
              <a:defRPr b="0"/>
            </a:pPr>
            <a:r>
              <a:t>型別簡要表示法-Dictionary&lt;Key, Value&gt;,</a:t>
            </a:r>
            <a:r>
              <a:rPr sz="1800">
                <a:solidFill>
                  <a:srgbClr val="333333"/>
                </a:solidFill>
              </a:rPr>
              <a:t> </a:t>
            </a:r>
            <a:r>
              <a:t>[Key: Value]</a:t>
            </a:r>
          </a:p>
        </p:txBody>
      </p:sp>
      <p:sp>
        <p:nvSpPr>
          <p:cNvPr id="789" name="建立空詞典"/>
          <p:cNvSpPr txBox="1"/>
          <p:nvPr/>
        </p:nvSpPr>
        <p:spPr>
          <a:xfrm>
            <a:off x="658421" y="1624963"/>
            <a:ext cx="1954317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indent="0">
              <a:lnSpc>
                <a:spcPct val="60000"/>
              </a:lnSpc>
              <a:defRPr b="0"/>
            </a:pPr>
            <a:r>
              <a:t>建立空詞典</a:t>
            </a:r>
          </a:p>
        </p:txBody>
      </p:sp>
      <p:sp>
        <p:nvSpPr>
          <p:cNvPr id="790" name="var namesOfIntegers = [Int: String]()…"/>
          <p:cNvSpPr txBox="1"/>
          <p:nvPr/>
        </p:nvSpPr>
        <p:spPr>
          <a:xfrm>
            <a:off x="623725" y="2003281"/>
            <a:ext cx="3924056" cy="509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namesOfIntegers</a:t>
            </a:r>
            <a:r>
              <a:rPr>
                <a:solidFill>
                  <a:srgbClr val="333333"/>
                </a:solidFill>
              </a:rPr>
              <a:t> = [</a:t>
            </a:r>
            <a:r>
              <a:t>Int</a:t>
            </a:r>
            <a:r>
              <a:rPr>
                <a:solidFill>
                  <a:srgbClr val="333333"/>
                </a:solidFill>
              </a:rPr>
              <a:t>: </a:t>
            </a:r>
            <a:r>
              <a:t>String</a:t>
            </a:r>
            <a:r>
              <a:rPr>
                <a:solidFill>
                  <a:srgbClr val="333333"/>
                </a:solidFill>
              </a:rPr>
              <a:t>]()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namesOfIntegers is an empty [Int: String] dictionary</a:t>
            </a:r>
          </a:p>
        </p:txBody>
      </p:sp>
      <p:sp>
        <p:nvSpPr>
          <p:cNvPr id="791" name="namesOfIntegers[16] = &quot;sixteen&quot;…"/>
          <p:cNvSpPr txBox="1"/>
          <p:nvPr/>
        </p:nvSpPr>
        <p:spPr>
          <a:xfrm>
            <a:off x="637757" y="2545824"/>
            <a:ext cx="5104616" cy="941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namesOfIntegers</a:t>
            </a:r>
            <a:r>
              <a:rPr>
                <a:solidFill>
                  <a:srgbClr val="333333"/>
                </a:solidFill>
              </a:rPr>
              <a:t>[</a:t>
            </a:r>
            <a:r>
              <a:rPr>
                <a:solidFill>
                  <a:srgbClr val="1C00CF"/>
                </a:solidFill>
              </a:rPr>
              <a:t>16</a:t>
            </a:r>
            <a:r>
              <a:rPr>
                <a:solidFill>
                  <a:srgbClr val="333333"/>
                </a:solidFill>
              </a:rPr>
              <a:t>] = </a:t>
            </a:r>
            <a:r>
              <a:rPr>
                <a:solidFill>
                  <a:srgbClr val="C41A16"/>
                </a:solidFill>
              </a:rPr>
              <a:t>"sixteen"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namesOfIntegers now contains 1 key-value pair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namesOfIntegers</a:t>
            </a:r>
            <a:r>
              <a:rPr>
                <a:solidFill>
                  <a:srgbClr val="333333"/>
                </a:solidFill>
              </a:rPr>
              <a:t> = [:]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namesOfIntegers is once again an empty dictionary of type [Int: String]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3.詞典物件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3.詞典物件</a:t>
            </a:r>
          </a:p>
        </p:txBody>
      </p:sp>
      <p:sp>
        <p:nvSpPr>
          <p:cNvPr id="79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95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96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97" name="用詞典簡易表示法"/>
          <p:cNvSpPr txBox="1"/>
          <p:nvPr/>
        </p:nvSpPr>
        <p:spPr>
          <a:xfrm>
            <a:off x="658421" y="1063694"/>
            <a:ext cx="5492173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indent="0">
              <a:lnSpc>
                <a:spcPct val="60000"/>
              </a:lnSpc>
              <a:defRPr b="0"/>
            </a:pPr>
            <a:r>
              <a:t>用詞典簡易表示法</a:t>
            </a:r>
          </a:p>
        </p:txBody>
      </p:sp>
      <p:sp>
        <p:nvSpPr>
          <p:cNvPr id="798" name="var airports: [String: String] = [&quot;YYZ&quot;: &quot;Toronto Pearson&quot;, &quot;DUB&quot;: &quot;Dublin&quot;]"/>
          <p:cNvSpPr txBox="1"/>
          <p:nvPr/>
        </p:nvSpPr>
        <p:spPr>
          <a:xfrm>
            <a:off x="589862" y="1480543"/>
            <a:ext cx="5147590" cy="2937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airports</a:t>
            </a:r>
            <a:r>
              <a:rPr>
                <a:solidFill>
                  <a:srgbClr val="333333"/>
                </a:solidFill>
              </a:rPr>
              <a:t>: [</a:t>
            </a:r>
            <a:r>
              <a:t>String</a:t>
            </a:r>
            <a:r>
              <a:rPr>
                <a:solidFill>
                  <a:srgbClr val="333333"/>
                </a:solidFill>
              </a:rPr>
              <a:t>: </a:t>
            </a:r>
            <a:r>
              <a:t>String</a:t>
            </a:r>
            <a:r>
              <a:rPr>
                <a:solidFill>
                  <a:srgbClr val="333333"/>
                </a:solidFill>
              </a:rPr>
              <a:t>] = [</a:t>
            </a:r>
            <a:r>
              <a:t>"YYZ"</a:t>
            </a:r>
            <a:r>
              <a:rPr>
                <a:solidFill>
                  <a:srgbClr val="333333"/>
                </a:solidFill>
              </a:rPr>
              <a:t>: </a:t>
            </a:r>
            <a:r>
              <a:t>"Toronto Pearson"</a:t>
            </a:r>
            <a:r>
              <a:rPr>
                <a:solidFill>
                  <a:srgbClr val="333333"/>
                </a:solidFill>
              </a:rPr>
              <a:t>, </a:t>
            </a:r>
            <a:r>
              <a:t>"DUB"</a:t>
            </a:r>
            <a:r>
              <a:rPr>
                <a:solidFill>
                  <a:srgbClr val="333333"/>
                </a:solidFill>
              </a:rPr>
              <a:t>: </a:t>
            </a:r>
            <a:r>
              <a:t>"Dublin"</a:t>
            </a:r>
            <a:r>
              <a:rPr>
                <a:solidFill>
                  <a:srgbClr val="333333"/>
                </a:solidFill>
              </a:rPr>
              <a:t>]</a:t>
            </a:r>
          </a:p>
        </p:txBody>
      </p:sp>
      <p:sp>
        <p:nvSpPr>
          <p:cNvPr id="799" name="print(&quot;The airports dictionary contains \(airports.count) items.&quot;)…"/>
          <p:cNvSpPr txBox="1"/>
          <p:nvPr/>
        </p:nvSpPr>
        <p:spPr>
          <a:xfrm>
            <a:off x="577704" y="2805103"/>
            <a:ext cx="4504342" cy="509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"The airports dictionary contains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airports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count</a:t>
            </a:r>
            <a:r>
              <a:rPr>
                <a:solidFill>
                  <a:srgbClr val="333333"/>
                </a:solidFill>
              </a:rPr>
              <a:t>)</a:t>
            </a:r>
            <a:r>
              <a:t> items."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"The airports dictionary contains 2 items."</a:t>
            </a:r>
          </a:p>
        </p:txBody>
      </p:sp>
      <p:sp>
        <p:nvSpPr>
          <p:cNvPr id="800" name="var airports = [&quot;YYZ&quot;: &quot;Toronto Pearson&quot;, &quot;DUB&quot;: &quot;Dublin&quot;]"/>
          <p:cNvSpPr txBox="1"/>
          <p:nvPr/>
        </p:nvSpPr>
        <p:spPr>
          <a:xfrm>
            <a:off x="589862" y="1742468"/>
            <a:ext cx="4184833" cy="2937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airports</a:t>
            </a:r>
            <a:r>
              <a:rPr>
                <a:solidFill>
                  <a:srgbClr val="333333"/>
                </a:solidFill>
              </a:rPr>
              <a:t> = [</a:t>
            </a:r>
            <a:r>
              <a:t>"YYZ"</a:t>
            </a:r>
            <a:r>
              <a:rPr>
                <a:solidFill>
                  <a:srgbClr val="333333"/>
                </a:solidFill>
              </a:rPr>
              <a:t>: </a:t>
            </a:r>
            <a:r>
              <a:t>"Toronto Pearson"</a:t>
            </a:r>
            <a:r>
              <a:rPr>
                <a:solidFill>
                  <a:srgbClr val="333333"/>
                </a:solidFill>
              </a:rPr>
              <a:t>, </a:t>
            </a:r>
            <a:r>
              <a:t>"DUB"</a:t>
            </a:r>
            <a:r>
              <a:rPr>
                <a:solidFill>
                  <a:srgbClr val="333333"/>
                </a:solidFill>
              </a:rPr>
              <a:t>: </a:t>
            </a:r>
            <a:r>
              <a:t>"Dublin"</a:t>
            </a:r>
            <a:r>
              <a:rPr>
                <a:solidFill>
                  <a:srgbClr val="333333"/>
                </a:solidFill>
              </a:rPr>
              <a:t>]</a:t>
            </a:r>
          </a:p>
        </p:txBody>
      </p:sp>
      <p:sp>
        <p:nvSpPr>
          <p:cNvPr id="801" name="存取和修改詞典物件"/>
          <p:cNvSpPr txBox="1"/>
          <p:nvPr/>
        </p:nvSpPr>
        <p:spPr>
          <a:xfrm>
            <a:off x="658421" y="2335903"/>
            <a:ext cx="5492173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indent="0">
              <a:lnSpc>
                <a:spcPct val="60000"/>
              </a:lnSpc>
              <a:defRPr b="0"/>
            </a:pPr>
            <a:r>
              <a:t>存取和修改詞典物件</a:t>
            </a:r>
          </a:p>
        </p:txBody>
      </p:sp>
      <p:sp>
        <p:nvSpPr>
          <p:cNvPr id="802" name="if airports.isEmpty {…"/>
          <p:cNvSpPr txBox="1"/>
          <p:nvPr/>
        </p:nvSpPr>
        <p:spPr>
          <a:xfrm>
            <a:off x="577704" y="3382561"/>
            <a:ext cx="3492404" cy="158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t>airports</a:t>
            </a:r>
            <a:r>
              <a:rPr>
                <a:solidFill>
                  <a:srgbClr val="333333"/>
                </a:solidFill>
              </a:rPr>
              <a:t>.</a:t>
            </a:r>
            <a:r>
              <a:t>isEmpty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"The airports dictionary is empty."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 </a:t>
            </a:r>
            <a:r>
              <a:rPr>
                <a:solidFill>
                  <a:srgbClr val="AA0D91"/>
                </a:solidFill>
              </a:rPr>
              <a:t>else</a:t>
            </a:r>
            <a:r>
              <a:t> {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"The airports dictionary is not empty."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"The airports dictionary is not empty."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3.詞典物件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3.詞典物件</a:t>
            </a:r>
          </a:p>
        </p:txBody>
      </p:sp>
      <p:sp>
        <p:nvSpPr>
          <p:cNvPr id="80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06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807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08" name="airports[&quot;LHR&quot;] = &quot;London&quot;…"/>
          <p:cNvSpPr txBox="1"/>
          <p:nvPr/>
        </p:nvSpPr>
        <p:spPr>
          <a:xfrm>
            <a:off x="498191" y="1574989"/>
            <a:ext cx="3427193" cy="509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airports["LHR"] = "London"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the airports dictionary now contains 3 items</a:t>
            </a:r>
          </a:p>
        </p:txBody>
      </p:sp>
      <p:sp>
        <p:nvSpPr>
          <p:cNvPr id="809" name="存取和修改詞典物件"/>
          <p:cNvSpPr txBox="1"/>
          <p:nvPr/>
        </p:nvSpPr>
        <p:spPr>
          <a:xfrm>
            <a:off x="578908" y="1105789"/>
            <a:ext cx="5492173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indent="0">
              <a:lnSpc>
                <a:spcPct val="60000"/>
              </a:lnSpc>
              <a:defRPr b="0"/>
            </a:pPr>
            <a:r>
              <a:t>存取和修改詞典物件</a:t>
            </a:r>
          </a:p>
        </p:txBody>
      </p:sp>
      <p:sp>
        <p:nvSpPr>
          <p:cNvPr id="810" name="airports[&quot;LHR&quot;] = &quot;London Heathrow&quot;…"/>
          <p:cNvSpPr txBox="1"/>
          <p:nvPr/>
        </p:nvSpPr>
        <p:spPr>
          <a:xfrm>
            <a:off x="474805" y="2057426"/>
            <a:ext cx="4519281" cy="509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airports["LHR"] = "London Heathrow"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the value for "LHR" has been changed to "London Heathrow"</a:t>
            </a:r>
          </a:p>
        </p:txBody>
      </p:sp>
      <p:sp>
        <p:nvSpPr>
          <p:cNvPr id="811" name="if let oldValue = airports.updateValue(&quot;Dublin Airport&quot;, forKey: &quot;DUB&quot;) {…"/>
          <p:cNvSpPr txBox="1"/>
          <p:nvPr/>
        </p:nvSpPr>
        <p:spPr>
          <a:xfrm>
            <a:off x="451419" y="3269513"/>
            <a:ext cx="5006594" cy="941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oldValue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3F6E74"/>
                </a:solidFill>
              </a:rPr>
              <a:t>airports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updateValue</a:t>
            </a:r>
            <a:r>
              <a:rPr>
                <a:solidFill>
                  <a:srgbClr val="333333"/>
                </a:solidFill>
              </a:rPr>
              <a:t>(</a:t>
            </a:r>
            <a:r>
              <a:t>"Dublin Airport"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3F6E74"/>
                </a:solidFill>
              </a:rPr>
              <a:t>forKey</a:t>
            </a:r>
            <a:r>
              <a:rPr>
                <a:solidFill>
                  <a:srgbClr val="333333"/>
                </a:solidFill>
              </a:rPr>
              <a:t>: </a:t>
            </a:r>
            <a:r>
              <a:t>"DUB"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"The old value for DUB was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oldValue</a:t>
            </a:r>
            <a:r>
              <a:rPr>
                <a:solidFill>
                  <a:srgbClr val="333333"/>
                </a:solidFill>
              </a:rPr>
              <a:t>)</a:t>
            </a:r>
            <a:r>
              <a:t>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"The old value for DUB was Dublin."</a:t>
            </a:r>
          </a:p>
        </p:txBody>
      </p:sp>
      <p:sp>
        <p:nvSpPr>
          <p:cNvPr id="812" name="if let airportName = airports[&quot;DUB&quot;] {…"/>
          <p:cNvSpPr txBox="1"/>
          <p:nvPr/>
        </p:nvSpPr>
        <p:spPr>
          <a:xfrm>
            <a:off x="5189461" y="1097330"/>
            <a:ext cx="3927329" cy="1373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if let airportName = airports["DUB"] {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print("The name of the airport is \(airportName).")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 else {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print("That airport is not in the airports dictionary.")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"The name of the airport is Dublin Airport."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3.詞典物件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3.詞典物件</a:t>
            </a:r>
          </a:p>
        </p:txBody>
      </p:sp>
      <p:sp>
        <p:nvSpPr>
          <p:cNvPr id="81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16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817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18" name="airports[&quot;APL&quot;] = &quot;Apple International&quot;…"/>
          <p:cNvSpPr txBox="1"/>
          <p:nvPr/>
        </p:nvSpPr>
        <p:spPr>
          <a:xfrm>
            <a:off x="502868" y="1453381"/>
            <a:ext cx="4613893" cy="941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F6E74"/>
                </a:solidFill>
              </a:rPr>
              <a:t>airports</a:t>
            </a:r>
            <a:r>
              <a:rPr>
                <a:solidFill>
                  <a:srgbClr val="333333"/>
                </a:solidFill>
              </a:rPr>
              <a:t>[</a:t>
            </a:r>
            <a:r>
              <a:t>"APL"</a:t>
            </a:r>
            <a:r>
              <a:rPr>
                <a:solidFill>
                  <a:srgbClr val="333333"/>
                </a:solidFill>
              </a:rPr>
              <a:t>] = </a:t>
            </a:r>
            <a:r>
              <a:t>"Apple International"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"Apple International" is not the real airport for APL, so delete it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airports</a:t>
            </a:r>
            <a:r>
              <a:rPr>
                <a:solidFill>
                  <a:srgbClr val="333333"/>
                </a:solidFill>
              </a:rPr>
              <a:t>[</a:t>
            </a:r>
            <a:r>
              <a:rPr>
                <a:solidFill>
                  <a:srgbClr val="C41A16"/>
                </a:solidFill>
              </a:rPr>
              <a:t>"APL"</a:t>
            </a:r>
            <a:r>
              <a:rPr>
                <a:solidFill>
                  <a:srgbClr val="333333"/>
                </a:solidFill>
              </a:rPr>
              <a:t>] = </a:t>
            </a:r>
            <a:r>
              <a:rPr>
                <a:solidFill>
                  <a:srgbClr val="AA0D91"/>
                </a:solidFill>
              </a:rPr>
              <a:t>nil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APL has now been removed from the dictionary</a:t>
            </a:r>
          </a:p>
        </p:txBody>
      </p:sp>
      <p:sp>
        <p:nvSpPr>
          <p:cNvPr id="819" name="存取和修改詞典物件"/>
          <p:cNvSpPr txBox="1"/>
          <p:nvPr/>
        </p:nvSpPr>
        <p:spPr>
          <a:xfrm>
            <a:off x="578908" y="1105789"/>
            <a:ext cx="5492173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indent="0">
              <a:lnSpc>
                <a:spcPct val="60000"/>
              </a:lnSpc>
              <a:defRPr b="0"/>
            </a:pPr>
            <a:r>
              <a:t>存取和修改詞典物件</a:t>
            </a:r>
          </a:p>
        </p:txBody>
      </p:sp>
      <p:sp>
        <p:nvSpPr>
          <p:cNvPr id="820" name="if let removedValue = airports.removeValue(forKey: &quot;DUB&quot;) {…"/>
          <p:cNvSpPr txBox="1"/>
          <p:nvPr/>
        </p:nvSpPr>
        <p:spPr>
          <a:xfrm>
            <a:off x="535609" y="2590223"/>
            <a:ext cx="4799772" cy="1373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removedValue</a:t>
            </a:r>
            <a:r>
              <a:rPr>
                <a:solidFill>
                  <a:srgbClr val="333333"/>
                </a:solidFill>
              </a:rPr>
              <a:t> = </a:t>
            </a:r>
            <a:r>
              <a:t>airports</a:t>
            </a:r>
            <a:r>
              <a:rPr>
                <a:solidFill>
                  <a:srgbClr val="333333"/>
                </a:solidFill>
              </a:rPr>
              <a:t>.</a:t>
            </a:r>
            <a:r>
              <a:t>removeValue</a:t>
            </a:r>
            <a:r>
              <a:rPr>
                <a:solidFill>
                  <a:srgbClr val="333333"/>
                </a:solidFill>
              </a:rPr>
              <a:t>(</a:t>
            </a:r>
            <a:r>
              <a:t>forKey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C41A16"/>
                </a:solidFill>
              </a:rPr>
              <a:t>"DUB"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"The removed airport's name is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removedValue</a:t>
            </a:r>
            <a:r>
              <a:rPr>
                <a:solidFill>
                  <a:srgbClr val="333333"/>
                </a:solidFill>
              </a:rPr>
              <a:t>)</a:t>
            </a:r>
            <a:r>
              <a:t>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 </a:t>
            </a:r>
            <a:r>
              <a:rPr>
                <a:solidFill>
                  <a:srgbClr val="AA0D91"/>
                </a:solidFill>
              </a:rPr>
              <a:t>else</a:t>
            </a:r>
            <a:r>
              <a:t> {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"The airports dictionary does not contain a value for DUB."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"The removed airport's name is Dublin Airport."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3.詞典物件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3.詞典物件</a:t>
            </a:r>
          </a:p>
        </p:txBody>
      </p:sp>
      <p:sp>
        <p:nvSpPr>
          <p:cNvPr id="82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24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825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26" name="for (airportCode, airportName) in airports {…"/>
          <p:cNvSpPr txBox="1"/>
          <p:nvPr/>
        </p:nvSpPr>
        <p:spPr>
          <a:xfrm>
            <a:off x="498191" y="1574989"/>
            <a:ext cx="3279444" cy="1373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for</a:t>
            </a:r>
            <a:r>
              <a:rPr>
                <a:solidFill>
                  <a:srgbClr val="333333"/>
                </a:solidFill>
              </a:rPr>
              <a:t> (</a:t>
            </a:r>
            <a:r>
              <a:t>airportCode</a:t>
            </a:r>
            <a:r>
              <a:rPr>
                <a:solidFill>
                  <a:srgbClr val="333333"/>
                </a:solidFill>
              </a:rPr>
              <a:t>, </a:t>
            </a:r>
            <a:r>
              <a:t>airportName</a:t>
            </a:r>
            <a:r>
              <a:rPr>
                <a:solidFill>
                  <a:srgbClr val="333333"/>
                </a:solidFill>
              </a:rPr>
              <a:t>) </a:t>
            </a:r>
            <a:r>
              <a:rPr>
                <a:solidFill>
                  <a:srgbClr val="AA0D91"/>
                </a:solidFill>
              </a:rPr>
              <a:t>in</a:t>
            </a:r>
            <a:r>
              <a:rPr>
                <a:solidFill>
                  <a:srgbClr val="333333"/>
                </a:solidFill>
              </a:rPr>
              <a:t> </a:t>
            </a:r>
            <a:r>
              <a:t>airports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C41A16"/>
                </a:solidFill>
              </a:rPr>
              <a:t>"</a:t>
            </a:r>
            <a:r>
              <a:rPr>
                <a:solidFill>
                  <a:srgbClr val="333333"/>
                </a:solidFill>
              </a:rPr>
              <a:t>\(</a:t>
            </a:r>
            <a:r>
              <a:t>airportCode</a:t>
            </a:r>
            <a:r>
              <a:rPr>
                <a:solidFill>
                  <a:srgbClr val="333333"/>
                </a:solidFill>
              </a:rPr>
              <a:t>)</a:t>
            </a:r>
            <a:r>
              <a:rPr>
                <a:solidFill>
                  <a:srgbClr val="C41A16"/>
                </a:solidFill>
              </a:rPr>
              <a:t>: </a:t>
            </a:r>
            <a:r>
              <a:rPr>
                <a:solidFill>
                  <a:srgbClr val="333333"/>
                </a:solidFill>
              </a:rPr>
              <a:t>\(</a:t>
            </a:r>
            <a:r>
              <a:t>airportName</a:t>
            </a:r>
            <a:r>
              <a:rPr>
                <a:solidFill>
                  <a:srgbClr val="333333"/>
                </a:solidFill>
              </a:rPr>
              <a:t>)</a:t>
            </a:r>
            <a:r>
              <a:rPr>
                <a:solidFill>
                  <a:srgbClr val="C41A16"/>
                </a:solidFill>
              </a:rP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YYZ: Toronto Pearson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LHR: London Heathrow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827" name="讀遍詞典全部元素"/>
          <p:cNvSpPr txBox="1"/>
          <p:nvPr/>
        </p:nvSpPr>
        <p:spPr>
          <a:xfrm>
            <a:off x="578908" y="1105789"/>
            <a:ext cx="5492173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indent="0">
              <a:lnSpc>
                <a:spcPct val="60000"/>
              </a:lnSpc>
              <a:defRPr b="0"/>
            </a:pPr>
            <a:r>
              <a:t>讀遍詞典全部元素</a:t>
            </a:r>
          </a:p>
        </p:txBody>
      </p:sp>
      <p:sp>
        <p:nvSpPr>
          <p:cNvPr id="828" name="for airportCode in airports.keys {…"/>
          <p:cNvSpPr txBox="1"/>
          <p:nvPr/>
        </p:nvSpPr>
        <p:spPr>
          <a:xfrm>
            <a:off x="4464489" y="1514459"/>
            <a:ext cx="3067779" cy="24527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for</a:t>
            </a:r>
            <a:r>
              <a:rPr>
                <a:solidFill>
                  <a:srgbClr val="333333"/>
                </a:solidFill>
              </a:rPr>
              <a:t> </a:t>
            </a:r>
            <a:r>
              <a:t>airportCode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in</a:t>
            </a:r>
            <a:r>
              <a:rPr>
                <a:solidFill>
                  <a:srgbClr val="333333"/>
                </a:solidFill>
              </a:rPr>
              <a:t> </a:t>
            </a:r>
            <a:r>
              <a:t>airports</a:t>
            </a:r>
            <a:r>
              <a:rPr>
                <a:solidFill>
                  <a:srgbClr val="333333"/>
                </a:solidFill>
              </a:rPr>
              <a:t>.</a:t>
            </a:r>
            <a:r>
              <a:t>keys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"Airport code: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airportCode</a:t>
            </a:r>
            <a:r>
              <a:rPr>
                <a:solidFill>
                  <a:srgbClr val="333333"/>
                </a:solidFill>
              </a:rPr>
              <a:t>)</a:t>
            </a:r>
            <a: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Airport code: YYZ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Airport code: LHR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for</a:t>
            </a:r>
            <a:r>
              <a:rPr>
                <a:solidFill>
                  <a:srgbClr val="333333"/>
                </a:solidFill>
              </a:rPr>
              <a:t> </a:t>
            </a:r>
            <a:r>
              <a:t>airportName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in</a:t>
            </a:r>
            <a:r>
              <a:rPr>
                <a:solidFill>
                  <a:srgbClr val="333333"/>
                </a:solidFill>
              </a:rPr>
              <a:t> </a:t>
            </a:r>
            <a:r>
              <a:t>airports</a:t>
            </a:r>
            <a:r>
              <a:rPr>
                <a:solidFill>
                  <a:srgbClr val="333333"/>
                </a:solidFill>
              </a:rPr>
              <a:t>.</a:t>
            </a:r>
            <a:r>
              <a:t>values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"Airport name: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airportName</a:t>
            </a:r>
            <a:r>
              <a:rPr>
                <a:solidFill>
                  <a:srgbClr val="333333"/>
                </a:solidFill>
              </a:rPr>
              <a:t>)</a:t>
            </a:r>
            <a: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Airport name: Toronto Pearson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Airport name: London Heathrow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3.詞典物件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3.詞典物件</a:t>
            </a:r>
          </a:p>
        </p:txBody>
      </p:sp>
      <p:sp>
        <p:nvSpPr>
          <p:cNvPr id="83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32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833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34" name="let airportCodes = [String](airports.keys)…"/>
          <p:cNvSpPr txBox="1"/>
          <p:nvPr/>
        </p:nvSpPr>
        <p:spPr>
          <a:xfrm>
            <a:off x="498191" y="1574989"/>
            <a:ext cx="4246907" cy="1157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airportCodes</a:t>
            </a:r>
            <a:r>
              <a:rPr>
                <a:solidFill>
                  <a:srgbClr val="333333"/>
                </a:solidFill>
              </a:rPr>
              <a:t> = [</a:t>
            </a:r>
            <a:r>
              <a:t>String</a:t>
            </a:r>
            <a:r>
              <a:rPr>
                <a:solidFill>
                  <a:srgbClr val="333333"/>
                </a:solidFill>
              </a:rPr>
              <a:t>](</a:t>
            </a:r>
            <a:r>
              <a:t>airports</a:t>
            </a:r>
            <a:r>
              <a:rPr>
                <a:solidFill>
                  <a:srgbClr val="333333"/>
                </a:solidFill>
              </a:rPr>
              <a:t>.</a:t>
            </a:r>
            <a:r>
              <a:t>keys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airportCodes is ["YYZ", "LHR"]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airportNames</a:t>
            </a:r>
            <a:r>
              <a:rPr>
                <a:solidFill>
                  <a:srgbClr val="333333"/>
                </a:solidFill>
              </a:rPr>
              <a:t> = [</a:t>
            </a:r>
            <a:r>
              <a:t>String</a:t>
            </a:r>
            <a:r>
              <a:rPr>
                <a:solidFill>
                  <a:srgbClr val="333333"/>
                </a:solidFill>
              </a:rPr>
              <a:t>](</a:t>
            </a:r>
            <a:r>
              <a:t>airports</a:t>
            </a:r>
            <a:r>
              <a:rPr>
                <a:solidFill>
                  <a:srgbClr val="333333"/>
                </a:solidFill>
              </a:rPr>
              <a:t>.</a:t>
            </a:r>
            <a:r>
              <a:t>values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airportNames is ["Toronto Pearson", "London Heathrow"]</a:t>
            </a:r>
          </a:p>
        </p:txBody>
      </p:sp>
      <p:sp>
        <p:nvSpPr>
          <p:cNvPr id="835" name="讀遍詞典全部元素"/>
          <p:cNvSpPr txBox="1"/>
          <p:nvPr/>
        </p:nvSpPr>
        <p:spPr>
          <a:xfrm>
            <a:off x="578908" y="1105789"/>
            <a:ext cx="5492173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indent="0">
              <a:lnSpc>
                <a:spcPct val="60000"/>
              </a:lnSpc>
              <a:defRPr b="0"/>
            </a:pPr>
            <a:r>
              <a:t>讀遍詞典全部元素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1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本堂教學重點</a:t>
            </a:r>
          </a:p>
        </p:txBody>
      </p:sp>
      <p:sp>
        <p:nvSpPr>
          <p:cNvPr id="673" name="投影片編號版面配置區 2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74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75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76" name="內容版面配置區 5"/>
          <p:cNvSpPr txBox="1"/>
          <p:nvPr/>
        </p:nvSpPr>
        <p:spPr>
          <a:xfrm>
            <a:off x="246724" y="1649088"/>
            <a:ext cx="2717464" cy="160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陣列</a:t>
            </a:r>
          </a:p>
          <a:p>
            <a:pPr lvl="2" marL="1143000" indent="-228600">
              <a:lnSpc>
                <a:spcPct val="60000"/>
              </a:lnSpc>
              <a:buClr>
                <a:schemeClr val="accent5"/>
              </a:buClr>
              <a:buSzPct val="100000"/>
              <a:buChar char="•"/>
              <a:defRPr b="0" sz="900"/>
            </a:pPr>
            <a:r>
              <a:t>型別簡要表示法</a:t>
            </a:r>
          </a:p>
          <a:p>
            <a:pPr lvl="2" marL="1143000" indent="-228600">
              <a:lnSpc>
                <a:spcPct val="60000"/>
              </a:lnSpc>
              <a:buClr>
                <a:schemeClr val="accent5"/>
              </a:buClr>
              <a:buSzPct val="100000"/>
              <a:buChar char="•"/>
              <a:defRPr b="0" sz="900"/>
            </a:pPr>
            <a:r>
              <a:t>建立空陣列</a:t>
            </a:r>
          </a:p>
          <a:p>
            <a:pPr lvl="2" marL="1143000" indent="-228600">
              <a:lnSpc>
                <a:spcPct val="60000"/>
              </a:lnSpc>
              <a:buClr>
                <a:schemeClr val="accent5"/>
              </a:buClr>
              <a:buSzPct val="100000"/>
              <a:buChar char="•"/>
              <a:defRPr b="0" sz="900"/>
            </a:pPr>
            <a:r>
              <a:t>建立有default value的陣列</a:t>
            </a:r>
          </a:p>
          <a:p>
            <a:pPr lvl="2" marL="1143000" indent="-228600">
              <a:lnSpc>
                <a:spcPct val="60000"/>
              </a:lnSpc>
              <a:buClr>
                <a:schemeClr val="accent5"/>
              </a:buClr>
              <a:buSzPct val="100000"/>
              <a:buChar char="•"/>
              <a:defRPr b="0" sz="900"/>
            </a:pPr>
            <a:r>
              <a:t>陣列可相加</a:t>
            </a:r>
          </a:p>
          <a:p>
            <a:pPr lvl="2" marL="1143000" indent="-228600">
              <a:lnSpc>
                <a:spcPct val="60000"/>
              </a:lnSpc>
              <a:buClr>
                <a:schemeClr val="accent5"/>
              </a:buClr>
              <a:buSzPct val="100000"/>
              <a:buChar char="•"/>
              <a:defRPr b="0" sz="900"/>
            </a:pPr>
            <a:r>
              <a:t>使用陣列表示法建立陣列</a:t>
            </a:r>
          </a:p>
          <a:p>
            <a:pPr lvl="2" marL="1143000" indent="-228600">
              <a:lnSpc>
                <a:spcPct val="60000"/>
              </a:lnSpc>
              <a:buClr>
                <a:schemeClr val="accent5"/>
              </a:buClr>
              <a:buSzPct val="100000"/>
              <a:buChar char="•"/>
              <a:defRPr b="0" sz="900"/>
            </a:pPr>
            <a:r>
              <a:t>存取和修改陣列</a:t>
            </a:r>
          </a:p>
          <a:p>
            <a:pPr lvl="2" marL="1143000" indent="-228600">
              <a:lnSpc>
                <a:spcPct val="60000"/>
              </a:lnSpc>
              <a:buClr>
                <a:schemeClr val="accent5"/>
              </a:buClr>
              <a:buSzPct val="100000"/>
              <a:buChar char="•"/>
              <a:defRPr b="0" sz="900"/>
            </a:pPr>
            <a:r>
              <a:t>讀取陣列內全部元素</a:t>
            </a:r>
          </a:p>
        </p:txBody>
      </p:sp>
      <p:sp>
        <p:nvSpPr>
          <p:cNvPr id="677" name="內容版面配置區 5"/>
          <p:cNvSpPr txBox="1"/>
          <p:nvPr/>
        </p:nvSpPr>
        <p:spPr>
          <a:xfrm>
            <a:off x="2964199" y="1649088"/>
            <a:ext cx="2717464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2"/>
            </a:pPr>
            <a:r>
              <a:t>組合</a:t>
            </a:r>
          </a:p>
          <a:p>
            <a:pPr lvl="2" marL="1143000" indent="-228600">
              <a:lnSpc>
                <a:spcPct val="60000"/>
              </a:lnSpc>
              <a:buClr>
                <a:schemeClr val="accent5"/>
              </a:buClr>
              <a:buSzPct val="100000"/>
              <a:buChar char="•"/>
              <a:defRPr b="0" sz="900"/>
            </a:pPr>
            <a:r>
              <a:t>型別表示法</a:t>
            </a:r>
          </a:p>
          <a:p>
            <a:pPr lvl="2" marL="1143000" indent="-228600">
              <a:lnSpc>
                <a:spcPct val="60000"/>
              </a:lnSpc>
              <a:buClr>
                <a:schemeClr val="accent5"/>
              </a:buClr>
              <a:buSzPct val="100000"/>
              <a:buChar char="•"/>
              <a:defRPr b="0" sz="900"/>
            </a:pPr>
            <a:r>
              <a:t>建立空組合</a:t>
            </a:r>
          </a:p>
          <a:p>
            <a:pPr lvl="2" marL="1143000" indent="-228600">
              <a:lnSpc>
                <a:spcPct val="60000"/>
              </a:lnSpc>
              <a:buClr>
                <a:schemeClr val="accent5"/>
              </a:buClr>
              <a:buSzPct val="100000"/>
              <a:buChar char="•"/>
              <a:defRPr b="0" sz="900"/>
            </a:pPr>
            <a:r>
              <a:t>使用陣列表示法建立組合</a:t>
            </a:r>
          </a:p>
          <a:p>
            <a:pPr lvl="2" marL="1143000" indent="-228600">
              <a:lnSpc>
                <a:spcPct val="60000"/>
              </a:lnSpc>
              <a:buClr>
                <a:schemeClr val="accent5"/>
              </a:buClr>
              <a:buSzPct val="100000"/>
              <a:buChar char="•"/>
              <a:defRPr b="0" sz="900"/>
            </a:pPr>
            <a:r>
              <a:t>存取和修改組合</a:t>
            </a:r>
          </a:p>
          <a:p>
            <a:pPr lvl="2" marL="1143000" indent="-228600">
              <a:lnSpc>
                <a:spcPct val="60000"/>
              </a:lnSpc>
              <a:buClr>
                <a:schemeClr val="accent5"/>
              </a:buClr>
              <a:buSzPct val="100000"/>
              <a:buChar char="•"/>
              <a:defRPr b="0" sz="900"/>
            </a:pPr>
            <a:r>
              <a:t>讀遍組合內全部元素</a:t>
            </a:r>
          </a:p>
          <a:p>
            <a:pPr lvl="2" marL="1143000" indent="-228600">
              <a:lnSpc>
                <a:spcPct val="60000"/>
              </a:lnSpc>
              <a:buClr>
                <a:schemeClr val="accent5"/>
              </a:buClr>
              <a:buSzPct val="100000"/>
              <a:buChar char="•"/>
              <a:defRPr b="0" sz="900"/>
            </a:pPr>
            <a:r>
              <a:t>執行組合運算</a:t>
            </a:r>
          </a:p>
        </p:txBody>
      </p:sp>
      <p:sp>
        <p:nvSpPr>
          <p:cNvPr id="678" name="內容版面配置區 5"/>
          <p:cNvSpPr txBox="1"/>
          <p:nvPr/>
        </p:nvSpPr>
        <p:spPr>
          <a:xfrm>
            <a:off x="5858916" y="1611670"/>
            <a:ext cx="2717464" cy="1275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3"/>
            </a:pPr>
            <a:r>
              <a:t>詞典物件</a:t>
            </a:r>
          </a:p>
          <a:p>
            <a:pPr lvl="2" marL="1143000" indent="-228600">
              <a:lnSpc>
                <a:spcPct val="60000"/>
              </a:lnSpc>
              <a:buClr>
                <a:schemeClr val="accent5"/>
              </a:buClr>
              <a:buSzPct val="100000"/>
              <a:buChar char="•"/>
              <a:defRPr b="0" sz="900"/>
            </a:pPr>
            <a:r>
              <a:t>型別簡要表示法</a:t>
            </a:r>
          </a:p>
          <a:p>
            <a:pPr lvl="2" marL="1143000" indent="-228600">
              <a:lnSpc>
                <a:spcPct val="60000"/>
              </a:lnSpc>
              <a:buClr>
                <a:schemeClr val="accent5"/>
              </a:buClr>
              <a:buSzPct val="100000"/>
              <a:buChar char="•"/>
              <a:defRPr b="0" sz="900"/>
            </a:pPr>
            <a:r>
              <a:t>建立空詞典</a:t>
            </a:r>
          </a:p>
          <a:p>
            <a:pPr lvl="2" marL="1143000" indent="-228600">
              <a:lnSpc>
                <a:spcPct val="60000"/>
              </a:lnSpc>
              <a:buClr>
                <a:schemeClr val="accent5"/>
              </a:buClr>
              <a:buSzPct val="100000"/>
              <a:buChar char="•"/>
              <a:defRPr b="0" sz="900"/>
            </a:pPr>
            <a:r>
              <a:t>使用詞典簡易表示法</a:t>
            </a:r>
          </a:p>
          <a:p>
            <a:pPr lvl="2" marL="1143000" indent="-228600">
              <a:lnSpc>
                <a:spcPct val="60000"/>
              </a:lnSpc>
              <a:buClr>
                <a:schemeClr val="accent5"/>
              </a:buClr>
              <a:buSzPct val="100000"/>
              <a:buChar char="•"/>
              <a:defRPr b="0" sz="900"/>
            </a:pPr>
            <a:r>
              <a:t>存取和修改詞典物件</a:t>
            </a:r>
          </a:p>
          <a:p>
            <a:pPr lvl="2" marL="1143000" indent="-228600">
              <a:lnSpc>
                <a:spcPct val="60000"/>
              </a:lnSpc>
              <a:buClr>
                <a:schemeClr val="accent5"/>
              </a:buClr>
              <a:buSzPct val="100000"/>
              <a:buChar char="•"/>
              <a:defRPr b="0" sz="900"/>
            </a:pPr>
            <a:r>
              <a:t>讀遍詞典全部元素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1.陣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1.陣列</a:t>
            </a:r>
          </a:p>
        </p:txBody>
      </p:sp>
      <p:sp>
        <p:nvSpPr>
          <p:cNvPr id="683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84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85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86" name="型別簡要表示法-[Element]"/>
          <p:cNvSpPr txBox="1"/>
          <p:nvPr/>
        </p:nvSpPr>
        <p:spPr>
          <a:xfrm>
            <a:off x="658421" y="1063694"/>
            <a:ext cx="2528302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indent="0">
              <a:lnSpc>
                <a:spcPct val="60000"/>
              </a:lnSpc>
              <a:defRPr b="0"/>
            </a:pPr>
            <a:r>
              <a:t>型別簡要表示法-[Element]</a:t>
            </a:r>
          </a:p>
        </p:txBody>
      </p:sp>
      <p:sp>
        <p:nvSpPr>
          <p:cNvPr id="687" name="建立空陣列"/>
          <p:cNvSpPr txBox="1"/>
          <p:nvPr/>
        </p:nvSpPr>
        <p:spPr>
          <a:xfrm>
            <a:off x="658421" y="1606254"/>
            <a:ext cx="2528302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indent="0">
              <a:lnSpc>
                <a:spcPct val="60000"/>
              </a:lnSpc>
              <a:defRPr b="0"/>
            </a:pPr>
            <a:r>
              <a:t>建立空陣列</a:t>
            </a:r>
          </a:p>
        </p:txBody>
      </p:sp>
      <p:sp>
        <p:nvSpPr>
          <p:cNvPr id="688" name="var someInts = [Int]()…"/>
          <p:cNvSpPr txBox="1"/>
          <p:nvPr/>
        </p:nvSpPr>
        <p:spPr>
          <a:xfrm>
            <a:off x="525503" y="1960292"/>
            <a:ext cx="6271369" cy="1023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someInts</a:t>
            </a:r>
            <a:r>
              <a:rPr>
                <a:solidFill>
                  <a:srgbClr val="333333"/>
                </a:solidFill>
              </a:rPr>
              <a:t> = [</a:t>
            </a:r>
            <a:r>
              <a:t>Int</a:t>
            </a:r>
            <a:r>
              <a:rPr>
                <a:solidFill>
                  <a:srgbClr val="333333"/>
                </a:solidFill>
              </a:rPr>
              <a:t>]()</a:t>
            </a:r>
            <a:endParaRPr>
              <a:solidFill>
                <a:srgbClr val="333333"/>
              </a:solidFill>
            </a:endParaRPr>
          </a:p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"someInts is of type [Int] with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someInts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count</a:t>
            </a:r>
            <a:r>
              <a:rPr>
                <a:solidFill>
                  <a:srgbClr val="333333"/>
                </a:solidFill>
              </a:rPr>
              <a:t>)</a:t>
            </a:r>
            <a:r>
              <a:t> items."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"someInts is of type [Int] with 0 items."</a:t>
            </a:r>
          </a:p>
        </p:txBody>
      </p:sp>
      <p:sp>
        <p:nvSpPr>
          <p:cNvPr id="689" name="someInts.append(3)…"/>
          <p:cNvSpPr txBox="1"/>
          <p:nvPr/>
        </p:nvSpPr>
        <p:spPr>
          <a:xfrm>
            <a:off x="525503" y="3122254"/>
            <a:ext cx="5897811" cy="1658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someInts</a:t>
            </a:r>
            <a:r>
              <a:rPr>
                <a:solidFill>
                  <a:srgbClr val="333333"/>
                </a:solidFill>
              </a:rPr>
              <a:t>.</a:t>
            </a:r>
            <a:r>
              <a:t>append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1C00CF"/>
                </a:solidFill>
              </a:rPr>
              <a:t>3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someInts now contains 1 value of type Int</a:t>
            </a:r>
            <a:endParaRPr>
              <a:solidFill>
                <a:srgbClr val="333333"/>
              </a:solidFill>
            </a:endParaRPr>
          </a:p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someInts</a:t>
            </a:r>
            <a:r>
              <a:rPr>
                <a:solidFill>
                  <a:srgbClr val="333333"/>
                </a:solidFill>
              </a:rPr>
              <a:t> = []</a:t>
            </a:r>
            <a:endParaRPr>
              <a:solidFill>
                <a:srgbClr val="333333"/>
              </a:solidFill>
            </a:endParaRPr>
          </a:p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someInts is now an empty array, but is still of type [Int]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1.陣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1.陣列</a:t>
            </a:r>
          </a:p>
        </p:txBody>
      </p:sp>
      <p:sp>
        <p:nvSpPr>
          <p:cNvPr id="692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93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94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95" name="建立有default value的陣列"/>
          <p:cNvSpPr txBox="1"/>
          <p:nvPr/>
        </p:nvSpPr>
        <p:spPr>
          <a:xfrm>
            <a:off x="658421" y="1022934"/>
            <a:ext cx="2528302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indent="0">
              <a:lnSpc>
                <a:spcPct val="60000"/>
              </a:lnSpc>
              <a:defRPr b="0"/>
            </a:pPr>
            <a:r>
              <a:t>建立有default value的陣列</a:t>
            </a:r>
          </a:p>
        </p:txBody>
      </p:sp>
      <p:sp>
        <p:nvSpPr>
          <p:cNvPr id="696" name="var threeDoubles = Array(repeating: 0.0, count: 3)…"/>
          <p:cNvSpPr txBox="1"/>
          <p:nvPr/>
        </p:nvSpPr>
        <p:spPr>
          <a:xfrm>
            <a:off x="553567" y="1539340"/>
            <a:ext cx="6219081" cy="706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threeDoubles</a:t>
            </a:r>
            <a:r>
              <a:rPr>
                <a:solidFill>
                  <a:srgbClr val="333333"/>
                </a:solidFill>
              </a:rPr>
              <a:t> = </a:t>
            </a:r>
            <a:r>
              <a:t>Array</a:t>
            </a:r>
            <a:r>
              <a:rPr>
                <a:solidFill>
                  <a:srgbClr val="333333"/>
                </a:solidFill>
              </a:rPr>
              <a:t>(</a:t>
            </a:r>
            <a:r>
              <a:t>repeating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0.0</a:t>
            </a:r>
            <a:r>
              <a:rPr>
                <a:solidFill>
                  <a:srgbClr val="333333"/>
                </a:solidFill>
              </a:rPr>
              <a:t>, </a:t>
            </a:r>
            <a:r>
              <a:t>count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3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threeDoubles is of type [Double], and equals [0.0, 0.0, 0.0]</a:t>
            </a:r>
          </a:p>
        </p:txBody>
      </p:sp>
      <p:sp>
        <p:nvSpPr>
          <p:cNvPr id="697" name="陣列可相加"/>
          <p:cNvSpPr txBox="1"/>
          <p:nvPr/>
        </p:nvSpPr>
        <p:spPr>
          <a:xfrm>
            <a:off x="649067" y="2430561"/>
            <a:ext cx="1574876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indent="0">
              <a:lnSpc>
                <a:spcPct val="60000"/>
              </a:lnSpc>
              <a:defRPr b="0"/>
            </a:pPr>
            <a:r>
              <a:t>陣列可相加</a:t>
            </a:r>
          </a:p>
        </p:txBody>
      </p:sp>
      <p:sp>
        <p:nvSpPr>
          <p:cNvPr id="698" name="var anotherThreeDoubles = Array(repeating: 2.5, count: 3)…"/>
          <p:cNvSpPr txBox="1"/>
          <p:nvPr/>
        </p:nvSpPr>
        <p:spPr>
          <a:xfrm>
            <a:off x="544212" y="2961220"/>
            <a:ext cx="7596932" cy="1976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anotherThreeDoubles</a:t>
            </a:r>
            <a:r>
              <a:rPr>
                <a:solidFill>
                  <a:srgbClr val="333333"/>
                </a:solidFill>
              </a:rPr>
              <a:t> = </a:t>
            </a:r>
            <a:r>
              <a:t>Array</a:t>
            </a:r>
            <a:r>
              <a:rPr>
                <a:solidFill>
                  <a:srgbClr val="333333"/>
                </a:solidFill>
              </a:rPr>
              <a:t>(</a:t>
            </a:r>
            <a:r>
              <a:t>repeating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2.5</a:t>
            </a:r>
            <a:r>
              <a:rPr>
                <a:solidFill>
                  <a:srgbClr val="333333"/>
                </a:solidFill>
              </a:rPr>
              <a:t>, </a:t>
            </a:r>
            <a:r>
              <a:t>count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3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anotherThreeDoubles is of type [Double], and equals [2.5, 2.5, 2.5]</a:t>
            </a:r>
            <a:endParaRPr>
              <a:solidFill>
                <a:srgbClr val="333333"/>
              </a:solidFill>
            </a:endParaRPr>
          </a:p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sixDoubles</a:t>
            </a:r>
            <a:r>
              <a:rPr>
                <a:solidFill>
                  <a:srgbClr val="333333"/>
                </a:solidFill>
              </a:rPr>
              <a:t> = </a:t>
            </a:r>
            <a:r>
              <a:t>threeDoubles</a:t>
            </a:r>
            <a:r>
              <a:rPr>
                <a:solidFill>
                  <a:srgbClr val="333333"/>
                </a:solidFill>
              </a:rPr>
              <a:t> + </a:t>
            </a:r>
            <a:r>
              <a:t>anotherThreeDoubles</a:t>
            </a:r>
            <a:endParaRPr>
              <a:solidFill>
                <a:srgbClr val="333333"/>
              </a:solidFill>
            </a:endParaRPr>
          </a:p>
          <a:p>
            <a:pPr marL="704144" indent="-564444" defTabSz="457200">
              <a:lnSpc>
                <a:spcPts val="25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sixDoubles is inferred as [Double], and equals [0.0, 0.0, 0.0, 2.5, 2.5, 2.5]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1.陣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1.陣列</a:t>
            </a:r>
          </a:p>
        </p:txBody>
      </p:sp>
      <p:sp>
        <p:nvSpPr>
          <p:cNvPr id="701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02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03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04" name="使用陣列表示法建立陣列"/>
          <p:cNvSpPr txBox="1"/>
          <p:nvPr/>
        </p:nvSpPr>
        <p:spPr>
          <a:xfrm>
            <a:off x="658421" y="1022934"/>
            <a:ext cx="2528302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indent="0">
              <a:lnSpc>
                <a:spcPct val="60000"/>
              </a:lnSpc>
              <a:defRPr b="0"/>
            </a:pPr>
            <a:r>
              <a:t>使用陣列表示法建立陣列</a:t>
            </a:r>
          </a:p>
        </p:txBody>
      </p:sp>
      <p:sp>
        <p:nvSpPr>
          <p:cNvPr id="705" name="var shoppingList: [String] = [&quot;Eggs&quot;, &quot;Milk&quot;]…"/>
          <p:cNvSpPr txBox="1"/>
          <p:nvPr/>
        </p:nvSpPr>
        <p:spPr>
          <a:xfrm>
            <a:off x="553567" y="1539340"/>
            <a:ext cx="4033059" cy="509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shoppingList</a:t>
            </a:r>
            <a:r>
              <a:rPr>
                <a:solidFill>
                  <a:srgbClr val="333333"/>
                </a:solidFill>
              </a:rPr>
              <a:t>: [</a:t>
            </a:r>
            <a:r>
              <a:t>String</a:t>
            </a:r>
            <a:r>
              <a:rPr>
                <a:solidFill>
                  <a:srgbClr val="333333"/>
                </a:solidFill>
              </a:rPr>
              <a:t>] = [</a:t>
            </a:r>
            <a:r>
              <a:rPr>
                <a:solidFill>
                  <a:srgbClr val="C41A16"/>
                </a:solidFill>
              </a:rPr>
              <a:t>"Eggs"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C41A16"/>
                </a:solidFill>
              </a:rPr>
              <a:t>"Milk"</a:t>
            </a:r>
            <a:r>
              <a:rPr>
                <a:solidFill>
                  <a:srgbClr val="333333"/>
                </a:solidFill>
              </a:rPr>
              <a:t>]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shoppingList has been initialized with two initial items</a:t>
            </a:r>
          </a:p>
        </p:txBody>
      </p:sp>
      <p:sp>
        <p:nvSpPr>
          <p:cNvPr id="706" name="存取和修改陣列"/>
          <p:cNvSpPr txBox="1"/>
          <p:nvPr/>
        </p:nvSpPr>
        <p:spPr>
          <a:xfrm>
            <a:off x="663098" y="2599164"/>
            <a:ext cx="1574877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indent="0">
              <a:lnSpc>
                <a:spcPct val="60000"/>
              </a:lnSpc>
              <a:defRPr b="0"/>
            </a:pPr>
            <a:r>
              <a:t>存取和修改陣列</a:t>
            </a:r>
          </a:p>
        </p:txBody>
      </p:sp>
      <p:sp>
        <p:nvSpPr>
          <p:cNvPr id="707" name="print(&quot;The shopping list contains \(shoppingList.count) items.&quot;)…"/>
          <p:cNvSpPr txBox="1"/>
          <p:nvPr/>
        </p:nvSpPr>
        <p:spPr>
          <a:xfrm>
            <a:off x="558244" y="3050088"/>
            <a:ext cx="4497044" cy="509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"The shopping list contains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shoppingList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count</a:t>
            </a:r>
            <a:r>
              <a:rPr>
                <a:solidFill>
                  <a:srgbClr val="333333"/>
                </a:solidFill>
              </a:rPr>
              <a:t>)</a:t>
            </a:r>
            <a:r>
              <a:t> items."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"The shopping list contains 2 items."</a:t>
            </a:r>
          </a:p>
        </p:txBody>
      </p:sp>
      <p:sp>
        <p:nvSpPr>
          <p:cNvPr id="708" name="var shoppingList = [&quot;Eggs&quot;, &quot;Milk&quot;]"/>
          <p:cNvSpPr txBox="1"/>
          <p:nvPr/>
        </p:nvSpPr>
        <p:spPr>
          <a:xfrm>
            <a:off x="558244" y="2093846"/>
            <a:ext cx="2728761" cy="2937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shoppingList</a:t>
            </a:r>
            <a:r>
              <a:rPr>
                <a:solidFill>
                  <a:srgbClr val="333333"/>
                </a:solidFill>
              </a:rPr>
              <a:t> = [</a:t>
            </a:r>
            <a:r>
              <a:rPr>
                <a:solidFill>
                  <a:srgbClr val="C41A16"/>
                </a:solidFill>
              </a:rPr>
              <a:t>"Eggs"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C41A16"/>
                </a:solidFill>
              </a:rPr>
              <a:t>"Milk"</a:t>
            </a:r>
            <a:r>
              <a:rPr>
                <a:solidFill>
                  <a:srgbClr val="333333"/>
                </a:solidFill>
              </a:rPr>
              <a:t>]</a:t>
            </a:r>
          </a:p>
        </p:txBody>
      </p:sp>
      <p:sp>
        <p:nvSpPr>
          <p:cNvPr id="709" name="if shoppingList.isEmpty {…"/>
          <p:cNvSpPr txBox="1"/>
          <p:nvPr/>
        </p:nvSpPr>
        <p:spPr>
          <a:xfrm>
            <a:off x="562921" y="3611532"/>
            <a:ext cx="3166483" cy="1373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t>shoppingList</a:t>
            </a:r>
            <a:r>
              <a:rPr>
                <a:solidFill>
                  <a:srgbClr val="333333"/>
                </a:solidFill>
              </a:rPr>
              <a:t>.</a:t>
            </a:r>
            <a:r>
              <a:t>isEmpty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"The shopping list is empty."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 </a:t>
            </a:r>
            <a:r>
              <a:rPr>
                <a:solidFill>
                  <a:srgbClr val="AA0D91"/>
                </a:solidFill>
              </a:rPr>
              <a:t>else</a:t>
            </a:r>
            <a:r>
              <a:t> {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"The shopping list is not empty."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"The shopping list is not empty."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1.陣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1.陣列</a:t>
            </a:r>
          </a:p>
        </p:txBody>
      </p:sp>
      <p:sp>
        <p:nvSpPr>
          <p:cNvPr id="712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13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14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15" name="存取和修改陣列"/>
          <p:cNvSpPr txBox="1"/>
          <p:nvPr/>
        </p:nvSpPr>
        <p:spPr>
          <a:xfrm>
            <a:off x="663098" y="1121156"/>
            <a:ext cx="1574877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indent="0">
              <a:lnSpc>
                <a:spcPct val="60000"/>
              </a:lnSpc>
              <a:defRPr b="0"/>
            </a:pPr>
            <a:r>
              <a:t>存取和修改陣列</a:t>
            </a:r>
          </a:p>
        </p:txBody>
      </p:sp>
      <p:sp>
        <p:nvSpPr>
          <p:cNvPr id="716" name="shoppingList.append(&quot;Flour&quot;)…"/>
          <p:cNvSpPr txBox="1"/>
          <p:nvPr/>
        </p:nvSpPr>
        <p:spPr>
          <a:xfrm>
            <a:off x="558244" y="1572081"/>
            <a:ext cx="5066007" cy="509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shoppingList</a:t>
            </a:r>
            <a:r>
              <a:rPr>
                <a:solidFill>
                  <a:srgbClr val="333333"/>
                </a:solidFill>
              </a:rPr>
              <a:t>.</a:t>
            </a:r>
            <a:r>
              <a:t>append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C41A16"/>
                </a:solidFill>
              </a:rPr>
              <a:t>"Flour"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shoppingList now contains 3 items, and someone is making pancakes</a:t>
            </a:r>
          </a:p>
        </p:txBody>
      </p:sp>
      <p:sp>
        <p:nvSpPr>
          <p:cNvPr id="717" name="shoppingList += [&quot;Baking Powder&quot;]…"/>
          <p:cNvSpPr txBox="1"/>
          <p:nvPr/>
        </p:nvSpPr>
        <p:spPr>
          <a:xfrm>
            <a:off x="567599" y="2101017"/>
            <a:ext cx="4198953" cy="941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shoppingList</a:t>
            </a:r>
            <a:r>
              <a:rPr>
                <a:solidFill>
                  <a:srgbClr val="333333"/>
                </a:solidFill>
              </a:rPr>
              <a:t> += [</a:t>
            </a:r>
            <a:r>
              <a:rPr>
                <a:solidFill>
                  <a:srgbClr val="C41A16"/>
                </a:solidFill>
              </a:rPr>
              <a:t>"Baking Powder"</a:t>
            </a:r>
            <a:r>
              <a:rPr>
                <a:solidFill>
                  <a:srgbClr val="333333"/>
                </a:solidFill>
              </a:rPr>
              <a:t>]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shoppingList now contains 4 items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F6E74"/>
                </a:solidFill>
              </a:rPr>
              <a:t>shoppingList</a:t>
            </a:r>
            <a:r>
              <a:rPr>
                <a:solidFill>
                  <a:srgbClr val="333333"/>
                </a:solidFill>
              </a:rPr>
              <a:t> += [</a:t>
            </a:r>
            <a:r>
              <a:t>"Chocolate Spread"</a:t>
            </a:r>
            <a:r>
              <a:rPr>
                <a:solidFill>
                  <a:srgbClr val="333333"/>
                </a:solidFill>
              </a:rPr>
              <a:t>, </a:t>
            </a:r>
            <a:r>
              <a:t>"Cheese"</a:t>
            </a:r>
            <a:r>
              <a:rPr>
                <a:solidFill>
                  <a:srgbClr val="333333"/>
                </a:solidFill>
              </a:rPr>
              <a:t>, </a:t>
            </a:r>
            <a:r>
              <a:t>"Butter"</a:t>
            </a:r>
            <a:r>
              <a:rPr>
                <a:solidFill>
                  <a:srgbClr val="333333"/>
                </a:solidFill>
              </a:rPr>
              <a:t>]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shoppingList now contains 7 items</a:t>
            </a:r>
          </a:p>
        </p:txBody>
      </p:sp>
      <p:sp>
        <p:nvSpPr>
          <p:cNvPr id="718" name="var firstItem = shoppingList[0]…"/>
          <p:cNvSpPr txBox="1"/>
          <p:nvPr/>
        </p:nvSpPr>
        <p:spPr>
          <a:xfrm>
            <a:off x="590985" y="3073650"/>
            <a:ext cx="2499292" cy="509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firstItem</a:t>
            </a:r>
            <a:r>
              <a:rPr>
                <a:solidFill>
                  <a:srgbClr val="333333"/>
                </a:solidFill>
              </a:rPr>
              <a:t> = </a:t>
            </a:r>
            <a:r>
              <a:t>shoppingList</a:t>
            </a:r>
            <a:r>
              <a:rPr>
                <a:solidFill>
                  <a:srgbClr val="333333"/>
                </a:solidFill>
              </a:rPr>
              <a:t>[</a:t>
            </a:r>
            <a:r>
              <a:rPr>
                <a:solidFill>
                  <a:srgbClr val="1C00CF"/>
                </a:solidFill>
              </a:rPr>
              <a:t>0</a:t>
            </a:r>
            <a:r>
              <a:rPr>
                <a:solidFill>
                  <a:srgbClr val="333333"/>
                </a:solidFill>
              </a:rPr>
              <a:t>]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firstItem is equal to "Eggs"</a:t>
            </a:r>
          </a:p>
        </p:txBody>
      </p:sp>
      <p:sp>
        <p:nvSpPr>
          <p:cNvPr id="719" name="shoppingList[0] = &quot;Six eggs&quot;…"/>
          <p:cNvSpPr txBox="1"/>
          <p:nvPr/>
        </p:nvSpPr>
        <p:spPr>
          <a:xfrm>
            <a:off x="572276" y="3616651"/>
            <a:ext cx="4914643" cy="509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shoppingList</a:t>
            </a:r>
            <a:r>
              <a:rPr>
                <a:solidFill>
                  <a:srgbClr val="333333"/>
                </a:solidFill>
              </a:rPr>
              <a:t>[</a:t>
            </a:r>
            <a:r>
              <a:rPr>
                <a:solidFill>
                  <a:srgbClr val="1C00CF"/>
                </a:solidFill>
              </a:rPr>
              <a:t>0</a:t>
            </a:r>
            <a:r>
              <a:rPr>
                <a:solidFill>
                  <a:srgbClr val="333333"/>
                </a:solidFill>
              </a:rPr>
              <a:t>] = </a:t>
            </a:r>
            <a:r>
              <a:rPr>
                <a:solidFill>
                  <a:srgbClr val="C41A16"/>
                </a:solidFill>
              </a:rPr>
              <a:t>"Six eggs"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the first item in the list is now equal to "Six eggs" rather than "Eggs"</a:t>
            </a:r>
          </a:p>
        </p:txBody>
      </p:sp>
      <p:sp>
        <p:nvSpPr>
          <p:cNvPr id="720" name="shoppingList[4...6] = [&quot;Bananas&quot;, &quot;Apples&quot;]…"/>
          <p:cNvSpPr txBox="1"/>
          <p:nvPr/>
        </p:nvSpPr>
        <p:spPr>
          <a:xfrm>
            <a:off x="576953" y="4159652"/>
            <a:ext cx="3296087" cy="509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shoppingList</a:t>
            </a:r>
            <a:r>
              <a:rPr>
                <a:solidFill>
                  <a:srgbClr val="333333"/>
                </a:solidFill>
              </a:rPr>
              <a:t>[</a:t>
            </a:r>
            <a:r>
              <a:rPr>
                <a:solidFill>
                  <a:srgbClr val="1C00CF"/>
                </a:solidFill>
              </a:rPr>
              <a:t>4</a:t>
            </a:r>
            <a:r>
              <a:rPr>
                <a:solidFill>
                  <a:srgbClr val="333333"/>
                </a:solidFill>
              </a:rPr>
              <a:t>...</a:t>
            </a:r>
            <a:r>
              <a:rPr>
                <a:solidFill>
                  <a:srgbClr val="1C00CF"/>
                </a:solidFill>
              </a:rPr>
              <a:t>6</a:t>
            </a:r>
            <a:r>
              <a:rPr>
                <a:solidFill>
                  <a:srgbClr val="333333"/>
                </a:solidFill>
              </a:rPr>
              <a:t>] = [</a:t>
            </a:r>
            <a:r>
              <a:rPr>
                <a:solidFill>
                  <a:srgbClr val="C41A16"/>
                </a:solidFill>
              </a:rPr>
              <a:t>"Bananas"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C41A16"/>
                </a:solidFill>
              </a:rPr>
              <a:t>"Apples"</a:t>
            </a:r>
            <a:r>
              <a:rPr>
                <a:solidFill>
                  <a:srgbClr val="333333"/>
                </a:solidFill>
              </a:rPr>
              <a:t>]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shoppingList now contains 6 items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1.陣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1.陣列</a:t>
            </a:r>
          </a:p>
        </p:txBody>
      </p:sp>
      <p:sp>
        <p:nvSpPr>
          <p:cNvPr id="723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24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25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26" name="存取和修改陣列"/>
          <p:cNvSpPr txBox="1"/>
          <p:nvPr/>
        </p:nvSpPr>
        <p:spPr>
          <a:xfrm>
            <a:off x="663098" y="1121156"/>
            <a:ext cx="1574877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indent="0">
              <a:lnSpc>
                <a:spcPct val="60000"/>
              </a:lnSpc>
              <a:defRPr b="0"/>
            </a:pPr>
            <a:r>
              <a:t>存取和修改陣列</a:t>
            </a:r>
          </a:p>
        </p:txBody>
      </p:sp>
      <p:sp>
        <p:nvSpPr>
          <p:cNvPr id="727" name="shoppingList.insert(&quot;Maple Syrup&quot;, at: 0)…"/>
          <p:cNvSpPr txBox="1"/>
          <p:nvPr/>
        </p:nvSpPr>
        <p:spPr>
          <a:xfrm>
            <a:off x="558244" y="1572081"/>
            <a:ext cx="3456251" cy="725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shoppingList</a:t>
            </a:r>
            <a:r>
              <a:rPr>
                <a:solidFill>
                  <a:srgbClr val="333333"/>
                </a:solidFill>
              </a:rPr>
              <a:t>.</a:t>
            </a:r>
            <a:r>
              <a:t>insert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C41A16"/>
                </a:solidFill>
              </a:rPr>
              <a:t>"Maple Syrup"</a:t>
            </a:r>
            <a:r>
              <a:rPr>
                <a:solidFill>
                  <a:srgbClr val="333333"/>
                </a:solidFill>
              </a:rPr>
              <a:t>, </a:t>
            </a:r>
            <a:r>
              <a:t>at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0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shoppingList now contains 7 items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"Maple Syrup" is now the first item in the list</a:t>
            </a:r>
          </a:p>
        </p:txBody>
      </p:sp>
      <p:sp>
        <p:nvSpPr>
          <p:cNvPr id="728" name="let mapleSyrup = shoppingList.remove(at: 0)…"/>
          <p:cNvSpPr txBox="1"/>
          <p:nvPr/>
        </p:nvSpPr>
        <p:spPr>
          <a:xfrm>
            <a:off x="558244" y="2320439"/>
            <a:ext cx="5382447" cy="941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mapleSyrup</a:t>
            </a:r>
            <a:r>
              <a:rPr>
                <a:solidFill>
                  <a:srgbClr val="333333"/>
                </a:solidFill>
              </a:rPr>
              <a:t> = </a:t>
            </a:r>
            <a:r>
              <a:t>shoppingList</a:t>
            </a:r>
            <a:r>
              <a:rPr>
                <a:solidFill>
                  <a:srgbClr val="333333"/>
                </a:solidFill>
              </a:rPr>
              <a:t>.</a:t>
            </a:r>
            <a:r>
              <a:t>remove</a:t>
            </a:r>
            <a:r>
              <a:rPr>
                <a:solidFill>
                  <a:srgbClr val="333333"/>
                </a:solidFill>
              </a:rPr>
              <a:t>(</a:t>
            </a:r>
            <a:r>
              <a:t>at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0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the item that was at index 0 has just been removed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shoppingList now contains 6 items, and no Maple Syrup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the mapleSyrup constant is now equal to the removed "Maple Syrup" string</a:t>
            </a:r>
          </a:p>
        </p:txBody>
      </p:sp>
      <p:sp>
        <p:nvSpPr>
          <p:cNvPr id="729" name="firstItem = shoppingList[0]…"/>
          <p:cNvSpPr txBox="1"/>
          <p:nvPr/>
        </p:nvSpPr>
        <p:spPr>
          <a:xfrm>
            <a:off x="553567" y="3251210"/>
            <a:ext cx="2889607" cy="509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firstItem</a:t>
            </a:r>
            <a:r>
              <a:rPr>
                <a:solidFill>
                  <a:srgbClr val="333333"/>
                </a:solidFill>
              </a:rPr>
              <a:t> = </a:t>
            </a:r>
            <a:r>
              <a:t>shoppingList</a:t>
            </a:r>
            <a:r>
              <a:rPr>
                <a:solidFill>
                  <a:srgbClr val="333333"/>
                </a:solidFill>
              </a:rPr>
              <a:t>[</a:t>
            </a:r>
            <a:r>
              <a:rPr>
                <a:solidFill>
                  <a:srgbClr val="1C00CF"/>
                </a:solidFill>
              </a:rPr>
              <a:t>0</a:t>
            </a:r>
            <a:r>
              <a:rPr>
                <a:solidFill>
                  <a:srgbClr val="333333"/>
                </a:solidFill>
              </a:rPr>
              <a:t>]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firstItem is now equal to "Six eggs"</a:t>
            </a:r>
          </a:p>
        </p:txBody>
      </p:sp>
      <p:sp>
        <p:nvSpPr>
          <p:cNvPr id="730" name="let apples = shoppingList.removeLast()…"/>
          <p:cNvSpPr txBox="1"/>
          <p:nvPr/>
        </p:nvSpPr>
        <p:spPr>
          <a:xfrm>
            <a:off x="548890" y="3824424"/>
            <a:ext cx="4691586" cy="941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apples</a:t>
            </a:r>
            <a:r>
              <a:rPr>
                <a:solidFill>
                  <a:srgbClr val="333333"/>
                </a:solidFill>
              </a:rPr>
              <a:t> = </a:t>
            </a:r>
            <a:r>
              <a:t>shoppingList</a:t>
            </a:r>
            <a:r>
              <a:rPr>
                <a:solidFill>
                  <a:srgbClr val="333333"/>
                </a:solidFill>
              </a:rPr>
              <a:t>.</a:t>
            </a:r>
            <a:r>
              <a:t>removeLast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the last item in the array has just been removed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shoppingList now contains 5 items, and no apples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the apples constant is now equal to the removed "Apples" string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1.陣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1.陣列</a:t>
            </a:r>
          </a:p>
        </p:txBody>
      </p:sp>
      <p:sp>
        <p:nvSpPr>
          <p:cNvPr id="733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34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35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36" name="讀取陣列內全部元素"/>
          <p:cNvSpPr txBox="1"/>
          <p:nvPr/>
        </p:nvSpPr>
        <p:spPr>
          <a:xfrm>
            <a:off x="663098" y="1121156"/>
            <a:ext cx="2045378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indent="0">
              <a:lnSpc>
                <a:spcPct val="60000"/>
              </a:lnSpc>
              <a:defRPr b="0"/>
            </a:pPr>
            <a:r>
              <a:t>讀取陣列內全部元素</a:t>
            </a:r>
          </a:p>
        </p:txBody>
      </p:sp>
      <p:sp>
        <p:nvSpPr>
          <p:cNvPr id="737" name="for item in shoppingList {…"/>
          <p:cNvSpPr txBox="1"/>
          <p:nvPr/>
        </p:nvSpPr>
        <p:spPr>
          <a:xfrm>
            <a:off x="558244" y="1572081"/>
            <a:ext cx="2192744" cy="1805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for</a:t>
            </a:r>
            <a:r>
              <a:rPr>
                <a:solidFill>
                  <a:srgbClr val="333333"/>
                </a:solidFill>
              </a:rPr>
              <a:t> </a:t>
            </a:r>
            <a:r>
              <a:t>item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in</a:t>
            </a:r>
            <a:r>
              <a:rPr>
                <a:solidFill>
                  <a:srgbClr val="333333"/>
                </a:solidFill>
              </a:rPr>
              <a:t> </a:t>
            </a:r>
            <a:r>
              <a:t>shoppingList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t>(</a:t>
            </a:r>
            <a:r>
              <a:rPr>
                <a:solidFill>
                  <a:srgbClr val="3F6E74"/>
                </a:solidFill>
              </a:rPr>
              <a:t>item</a:t>
            </a:r>
            <a:r>
              <a:t>)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Six eggs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Milk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Flour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Baking Powder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Bananas</a:t>
            </a:r>
          </a:p>
        </p:txBody>
      </p:sp>
      <p:sp>
        <p:nvSpPr>
          <p:cNvPr id="738" name="for (index, value) in shoppingList.enumerated() {…"/>
          <p:cNvSpPr txBox="1"/>
          <p:nvPr/>
        </p:nvSpPr>
        <p:spPr>
          <a:xfrm>
            <a:off x="4566637" y="1561267"/>
            <a:ext cx="3644860" cy="2020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for</a:t>
            </a:r>
            <a:r>
              <a:rPr>
                <a:solidFill>
                  <a:srgbClr val="333333"/>
                </a:solidFill>
              </a:rPr>
              <a:t> (</a:t>
            </a:r>
            <a:r>
              <a:t>index</a:t>
            </a:r>
            <a:r>
              <a:rPr>
                <a:solidFill>
                  <a:srgbClr val="333333"/>
                </a:solidFill>
              </a:rPr>
              <a:t>, </a:t>
            </a:r>
            <a:r>
              <a:t>value</a:t>
            </a:r>
            <a:r>
              <a:rPr>
                <a:solidFill>
                  <a:srgbClr val="333333"/>
                </a:solidFill>
              </a:rPr>
              <a:t>) </a:t>
            </a:r>
            <a:r>
              <a:rPr>
                <a:solidFill>
                  <a:srgbClr val="AA0D91"/>
                </a:solidFill>
              </a:rPr>
              <a:t>in</a:t>
            </a:r>
            <a:r>
              <a:rPr>
                <a:solidFill>
                  <a:srgbClr val="333333"/>
                </a:solidFill>
              </a:rPr>
              <a:t> </a:t>
            </a:r>
            <a:r>
              <a:t>shoppingList</a:t>
            </a:r>
            <a:r>
              <a:rPr>
                <a:solidFill>
                  <a:srgbClr val="333333"/>
                </a:solidFill>
              </a:rPr>
              <a:t>.</a:t>
            </a:r>
            <a:r>
              <a:t>enumerated</a:t>
            </a:r>
            <a:r>
              <a:rPr>
                <a:solidFill>
                  <a:srgbClr val="333333"/>
                </a:solidFill>
              </a:rPr>
              <a:t>()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t>(</a:t>
            </a:r>
            <a:r>
              <a:rPr>
                <a:solidFill>
                  <a:srgbClr val="C41A16"/>
                </a:solidFill>
              </a:rPr>
              <a:t>"Item </a:t>
            </a:r>
            <a:r>
              <a:t>\(</a:t>
            </a:r>
            <a:r>
              <a:rPr>
                <a:solidFill>
                  <a:srgbClr val="3F6E74"/>
                </a:solidFill>
              </a:rPr>
              <a:t>index</a:t>
            </a:r>
            <a:r>
              <a:t> + </a:t>
            </a:r>
            <a:r>
              <a:rPr>
                <a:solidFill>
                  <a:srgbClr val="1C00CF"/>
                </a:solidFill>
              </a:rPr>
              <a:t>1</a:t>
            </a:r>
            <a:r>
              <a:t>)</a:t>
            </a:r>
            <a:r>
              <a:rPr>
                <a:solidFill>
                  <a:srgbClr val="C41A16"/>
                </a:solidFill>
              </a:rPr>
              <a:t>: </a:t>
            </a:r>
            <a:r>
              <a:t>\(</a:t>
            </a:r>
            <a:r>
              <a:rPr>
                <a:solidFill>
                  <a:srgbClr val="3F6E74"/>
                </a:solidFill>
              </a:rPr>
              <a:t>value</a:t>
            </a:r>
            <a:r>
              <a:t>)</a:t>
            </a:r>
            <a:r>
              <a:rPr>
                <a:solidFill>
                  <a:srgbClr val="C41A16"/>
                </a:solidFill>
              </a:rPr>
              <a:t>"</a:t>
            </a:r>
            <a:r>
              <a:t>)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Item 1: Six eggs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Item 2: Milk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Item 3: Flour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Item 4: Baking Powder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Item 5: Bananas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2.組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2.組合</a:t>
            </a:r>
          </a:p>
        </p:txBody>
      </p:sp>
      <p:sp>
        <p:nvSpPr>
          <p:cNvPr id="741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42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43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44" name="var letters = Set&lt;Character&gt;()…"/>
          <p:cNvSpPr txBox="1"/>
          <p:nvPr/>
        </p:nvSpPr>
        <p:spPr>
          <a:xfrm>
            <a:off x="539535" y="2237866"/>
            <a:ext cx="4768326" cy="725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letters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3F6E74"/>
                </a:solidFill>
              </a:rPr>
              <a:t>Set</a:t>
            </a:r>
            <a:r>
              <a:rPr>
                <a:solidFill>
                  <a:srgbClr val="333333"/>
                </a:solidFill>
              </a:rPr>
              <a:t>&lt;</a:t>
            </a:r>
            <a:r>
              <a:t>Character</a:t>
            </a:r>
            <a:r>
              <a:rPr>
                <a:solidFill>
                  <a:srgbClr val="333333"/>
                </a:solidFill>
              </a:rPr>
              <a:t>&gt;()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"letters is of type Set&lt;Character&gt; with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letters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count</a:t>
            </a:r>
            <a:r>
              <a:rPr>
                <a:solidFill>
                  <a:srgbClr val="333333"/>
                </a:solidFill>
              </a:rPr>
              <a:t>)</a:t>
            </a:r>
            <a:r>
              <a:t> items."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"letters is of type Set&lt;Character&gt; with 0 items."</a:t>
            </a:r>
          </a:p>
        </p:txBody>
      </p:sp>
      <p:sp>
        <p:nvSpPr>
          <p:cNvPr id="745" name="型別表示法-Set&lt;Element&gt;"/>
          <p:cNvSpPr txBox="1"/>
          <p:nvPr/>
        </p:nvSpPr>
        <p:spPr>
          <a:xfrm>
            <a:off x="658421" y="1063694"/>
            <a:ext cx="2528302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indent="0">
              <a:lnSpc>
                <a:spcPct val="60000"/>
              </a:lnSpc>
              <a:defRPr b="0"/>
            </a:pPr>
            <a:r>
              <a:t>型別表示法-Set&lt;Element&gt;</a:t>
            </a:r>
          </a:p>
        </p:txBody>
      </p:sp>
      <p:sp>
        <p:nvSpPr>
          <p:cNvPr id="746" name="建立空組合"/>
          <p:cNvSpPr txBox="1"/>
          <p:nvPr/>
        </p:nvSpPr>
        <p:spPr>
          <a:xfrm>
            <a:off x="658421" y="1681090"/>
            <a:ext cx="2528302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indent="0">
              <a:lnSpc>
                <a:spcPct val="60000"/>
              </a:lnSpc>
              <a:defRPr b="0"/>
            </a:pPr>
            <a:r>
              <a:t>建立空組合</a:t>
            </a:r>
          </a:p>
        </p:txBody>
      </p:sp>
      <p:sp>
        <p:nvSpPr>
          <p:cNvPr id="747" name="letters.insert(&quot;a&quot;)…"/>
          <p:cNvSpPr txBox="1"/>
          <p:nvPr/>
        </p:nvSpPr>
        <p:spPr>
          <a:xfrm>
            <a:off x="548890" y="3234507"/>
            <a:ext cx="4537493" cy="941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letters</a:t>
            </a:r>
            <a:r>
              <a:rPr>
                <a:solidFill>
                  <a:srgbClr val="333333"/>
                </a:solidFill>
              </a:rPr>
              <a:t>.</a:t>
            </a:r>
            <a:r>
              <a:t>insert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C41A16"/>
                </a:solidFill>
              </a:rPr>
              <a:t>"a"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letters now contains 1 value of type Character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letters</a:t>
            </a:r>
            <a:r>
              <a:rPr>
                <a:solidFill>
                  <a:srgbClr val="333333"/>
                </a:solidFill>
              </a:rPr>
              <a:t> = []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letters is now an empty set, but is still of type Set&lt;Character&gt;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292929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