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流程控制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4.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4.if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temperatureInFahrenheit = 90…"/>
          <p:cNvSpPr txBox="1"/>
          <p:nvPr/>
        </p:nvSpPr>
        <p:spPr>
          <a:xfrm>
            <a:off x="497440" y="1090134"/>
            <a:ext cx="4231559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90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really warm. Don't forget to wear sunscreen."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not that cold. Wear a t-shirt."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"It's really warm. Don't forget to wear sunscreen."</a:t>
            </a:r>
          </a:p>
        </p:txBody>
      </p:sp>
      <p:sp>
        <p:nvSpPr>
          <p:cNvPr id="737" name="temperatureInFahrenheit = 72…"/>
          <p:cNvSpPr txBox="1"/>
          <p:nvPr/>
        </p:nvSpPr>
        <p:spPr>
          <a:xfrm>
            <a:off x="497440" y="3162205"/>
            <a:ext cx="4231559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72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really warm. Don't forget to wear sunscreen."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let someCharacter: Character = &quot;z&quot;…"/>
          <p:cNvSpPr txBox="1"/>
          <p:nvPr/>
        </p:nvSpPr>
        <p:spPr>
          <a:xfrm>
            <a:off x="497440" y="1090134"/>
            <a:ext cx="3107070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"z"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letter of the alphabet"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"z"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last letter of the alphabet"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other character"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last letter of the alphabet"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4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9" name="let anotherCharacter: Character = &quot;a&quot;…"/>
          <p:cNvSpPr txBox="1"/>
          <p:nvPr/>
        </p:nvSpPr>
        <p:spPr>
          <a:xfrm>
            <a:off x="572276" y="1604630"/>
            <a:ext cx="3604341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 </a:t>
            </a:r>
            <a:r>
              <a:t>// Invalid, the case has an empty body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This will report a compile-time error.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50" name="無貫穿"/>
          <p:cNvSpPr txBox="1"/>
          <p:nvPr/>
        </p:nvSpPr>
        <p:spPr>
          <a:xfrm>
            <a:off x="689207" y="1062070"/>
            <a:ext cx="675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無貫穿</a:t>
            </a:r>
          </a:p>
        </p:txBody>
      </p:sp>
      <p:sp>
        <p:nvSpPr>
          <p:cNvPr id="751" name="let anotherCharacter: Character = &quot;a&quot;…"/>
          <p:cNvSpPr txBox="1"/>
          <p:nvPr/>
        </p:nvSpPr>
        <p:spPr>
          <a:xfrm>
            <a:off x="4968880" y="1579262"/>
            <a:ext cx="2971325" cy="202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 letter A"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7" name="let approximateCount = 62…"/>
          <p:cNvSpPr txBox="1"/>
          <p:nvPr/>
        </p:nvSpPr>
        <p:spPr>
          <a:xfrm>
            <a:off x="586308" y="1429191"/>
            <a:ext cx="3637480" cy="3460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approximateCount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countedThings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"moons orbiting Saturn"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approximateCount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"no"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 few"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"several"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"dozens of"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1000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"hundreds of"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"many"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"There are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countedThings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"There are dozens of moons orbiting Saturn."</a:t>
            </a:r>
          </a:p>
        </p:txBody>
      </p:sp>
      <p:sp>
        <p:nvSpPr>
          <p:cNvPr id="758" name="區間符合"/>
          <p:cNvSpPr txBox="1"/>
          <p:nvPr/>
        </p:nvSpPr>
        <p:spPr>
          <a:xfrm>
            <a:off x="689207" y="1062070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區間符合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4" name="let somePoint = (1, 1)…"/>
          <p:cNvSpPr txBox="1"/>
          <p:nvPr/>
        </p:nvSpPr>
        <p:spPr>
          <a:xfrm>
            <a:off x="586308" y="1489995"/>
            <a:ext cx="3363208" cy="331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at the origin"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t>_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on the x-axis"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_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on the y-axis"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-2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-2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inside the box"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outside of the box"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"(1, 1) is inside the box"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5" name="Tuples"/>
          <p:cNvSpPr txBox="1"/>
          <p:nvPr/>
        </p:nvSpPr>
        <p:spPr>
          <a:xfrm>
            <a:off x="689207" y="1062070"/>
            <a:ext cx="6689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Tuples</a:t>
            </a:r>
          </a:p>
        </p:txBody>
      </p:sp>
      <p:pic>
        <p:nvPicPr>
          <p:cNvPr id="766" name="螢幕快照 2019-02-02 下午2.55.52.png" descr="螢幕快照 2019-02-02 下午2.55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3572" y="1489995"/>
            <a:ext cx="2722329" cy="2529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2" name="let anotherPoint = (2, 0)…"/>
          <p:cNvSpPr txBox="1"/>
          <p:nvPr/>
        </p:nvSpPr>
        <p:spPr>
          <a:xfrm>
            <a:off x="586308" y="1451895"/>
            <a:ext cx="3440698" cy="245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 the x-axis with an x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 the y-axis with a y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"somewhere else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"on the x-axis with an x value of 2"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73" name="Value bindings"/>
          <p:cNvSpPr txBox="1"/>
          <p:nvPr/>
        </p:nvSpPr>
        <p:spPr>
          <a:xfrm>
            <a:off x="689207" y="1062070"/>
            <a:ext cx="133987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Value bindings</a:t>
            </a:r>
          </a:p>
        </p:txBody>
      </p:sp>
      <p:pic>
        <p:nvPicPr>
          <p:cNvPr id="774" name="螢幕快照 2019-02-02 下午2.56.48.png" descr="螢幕快照 2019-02-02 下午2.56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1235" y="1342368"/>
            <a:ext cx="2616169" cy="2458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7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0" name="let yetAnotherPoint = (1, -1)…"/>
          <p:cNvSpPr txBox="1"/>
          <p:nvPr/>
        </p:nvSpPr>
        <p:spPr>
          <a:xfrm>
            <a:off x="586308" y="1451895"/>
            <a:ext cx="3533263" cy="245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yetAnotherPoint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yetAnotherPoint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on the line x == 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== -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on the line x == -y"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just some arbitrary point"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"(1, -1) is on the line x == -y"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1" name="Where"/>
          <p:cNvSpPr txBox="1"/>
          <p:nvPr/>
        </p:nvSpPr>
        <p:spPr>
          <a:xfrm>
            <a:off x="689207" y="1062070"/>
            <a:ext cx="66522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700"/>
              </a:spcBef>
              <a:defRPr b="0"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Where</a:t>
            </a:r>
          </a:p>
        </p:txBody>
      </p:sp>
      <p:pic>
        <p:nvPicPr>
          <p:cNvPr id="782" name="螢幕快照 2019-02-02 下午2.58.16.png" descr="螢幕快照 2019-02-02 下午2.5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062" y="996246"/>
            <a:ext cx="2900084" cy="2780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8" name="let someCharacter: Character = &quot;e&quot;…"/>
          <p:cNvSpPr txBox="1"/>
          <p:nvPr/>
        </p:nvSpPr>
        <p:spPr>
          <a:xfrm>
            <a:off x="586308" y="1451895"/>
            <a:ext cx="4225010" cy="266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"i"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"o"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"u"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is a vowel"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"b"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"d"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"f"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"g"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"j"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</a:t>
            </a:r>
            <a:r>
              <a:rPr>
                <a:solidFill>
                  <a:srgbClr val="C41A16"/>
                </a:solidFill>
              </a:rPr>
              <a:t>"n"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"p"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"q"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"r"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"s"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"t"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"v"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"w"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"x"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"y"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"z"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a consonant"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not a vowel or a consonant"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"e is a vowel"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9" name="Compound Cases"/>
          <p:cNvSpPr txBox="1"/>
          <p:nvPr/>
        </p:nvSpPr>
        <p:spPr>
          <a:xfrm>
            <a:off x="689207" y="1062070"/>
            <a:ext cx="162897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700"/>
              </a:spcBef>
              <a:defRPr b="0"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Compound Cases</a:t>
            </a:r>
          </a:p>
        </p:txBody>
      </p:sp>
      <p:pic>
        <p:nvPicPr>
          <p:cNvPr id="790" name="螢幕快照 2019-02-02 下午2.58.16.png" descr="螢幕快照 2019-02-02 下午2.5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062" y="996246"/>
            <a:ext cx="2900084" cy="2780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6.改變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6.改變流程控制</a:t>
            </a:r>
          </a:p>
        </p:txBody>
      </p:sp>
      <p:sp>
        <p:nvSpPr>
          <p:cNvPr id="7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6" name="let puzzleInput = &quot;great minds think alike&quot;…"/>
          <p:cNvSpPr txBox="1"/>
          <p:nvPr/>
        </p:nvSpPr>
        <p:spPr>
          <a:xfrm>
            <a:off x="598290" y="1477295"/>
            <a:ext cx="4546293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puzzleInput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"great minds think alike"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charactersToRemove</a:t>
            </a:r>
            <a:r>
              <a:rPr>
                <a:solidFill>
                  <a:srgbClr val="333333"/>
                </a:solidFill>
              </a:rPr>
              <a:t>: [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"i"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"o"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"u"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 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puzzleInput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charactersToRemove</a:t>
            </a:r>
            <a:r>
              <a:rPr>
                <a:solidFill>
                  <a:srgbClr val="333333"/>
                </a:solidFill>
              </a:rPr>
              <a:t>.</a:t>
            </a:r>
            <a:r>
              <a:t>contains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continue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"grtmndsthnklk"</a:t>
            </a:r>
          </a:p>
        </p:txBody>
      </p:sp>
      <p:sp>
        <p:nvSpPr>
          <p:cNvPr id="797" name="Continue"/>
          <p:cNvSpPr txBox="1"/>
          <p:nvPr/>
        </p:nvSpPr>
        <p:spPr>
          <a:xfrm>
            <a:off x="689207" y="1062070"/>
            <a:ext cx="95820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b="0" sz="1679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Continue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6.改變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6.改變流程控制</a:t>
            </a:r>
          </a:p>
        </p:txBody>
      </p:sp>
      <p:sp>
        <p:nvSpPr>
          <p:cNvPr id="80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3" name="func greet(person: [String: String]) {…"/>
          <p:cNvSpPr txBox="1"/>
          <p:nvPr/>
        </p:nvSpPr>
        <p:spPr>
          <a:xfrm>
            <a:off x="2437695" y="1105162"/>
            <a:ext cx="3415281" cy="399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[</a:t>
            </a:r>
            <a:r>
              <a:rPr>
                <a:solidFill>
                  <a:srgbClr val="C41A16"/>
                </a:solidFill>
              </a:rPr>
              <a:t>"name"</a:t>
            </a:r>
            <a: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"Hello </a:t>
            </a:r>
            <a: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!"</a:t>
            </a:r>
            <a:r>
              <a:t>)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[</a:t>
            </a:r>
            <a:r>
              <a:t>"location"</a:t>
            </a:r>
            <a:r>
              <a:rPr>
                <a:solidFill>
                  <a:srgbClr val="333333"/>
                </a:solidFill>
              </a:rP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hope the weather is nice near you."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hope the weather is nice in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C41A16"/>
                </a:solidFill>
              </a:rPr>
              <a:t>"name"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"John"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 John!"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 hope the weather is nice near you."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t>"name"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"Jane"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"location"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"Cupertino"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"Hello Jane!"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 hope the weather is nice in Cupertino."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04" name="Early Exit"/>
          <p:cNvSpPr txBox="1"/>
          <p:nvPr/>
        </p:nvSpPr>
        <p:spPr>
          <a:xfrm>
            <a:off x="689207" y="1062070"/>
            <a:ext cx="1391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200"/>
              </a:lnSpc>
              <a:spcBef>
                <a:spcPts val="1200"/>
              </a:spcBef>
              <a:defRPr b="0" sz="2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Early 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6724" y="1649088"/>
            <a:ext cx="271746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For-in 迴圈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while 迴圈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Repeat-While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2964199" y="1649088"/>
            <a:ext cx="2717464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if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Switch</a:t>
            </a:r>
          </a:p>
          <a:p>
            <a:pPr lvl="2" marL="902368" indent="-140368">
              <a:lnSpc>
                <a:spcPct val="50000"/>
              </a:lnSpc>
              <a:buSzPct val="100000"/>
              <a:buChar char="•"/>
              <a:defRPr b="0" sz="1100"/>
            </a:pPr>
            <a:r>
              <a:t>無貫穿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區間符合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Tuples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Value Bindings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Where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Compound Cases</a:t>
            </a:r>
          </a:p>
        </p:txBody>
      </p:sp>
      <p:sp>
        <p:nvSpPr>
          <p:cNvPr id="678" name="內容版面配置區 5"/>
          <p:cNvSpPr txBox="1"/>
          <p:nvPr/>
        </p:nvSpPr>
        <p:spPr>
          <a:xfrm>
            <a:off x="5858916" y="1611670"/>
            <a:ext cx="271746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改變流程控制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continue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break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fallthrough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Early 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8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let names = [&quot;Anna&quot;, &quot;Alex&quot;, &quot;Brian&quot;, &quot;Jack&quot;]…"/>
          <p:cNvSpPr txBox="1"/>
          <p:nvPr/>
        </p:nvSpPr>
        <p:spPr>
          <a:xfrm>
            <a:off x="576953" y="1101687"/>
            <a:ext cx="3354205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"Anna"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"Brian"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"Jack"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Hello, Anna!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Hello, Alex!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Hello, Brian!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Hello, Jack!</a:t>
            </a:r>
          </a:p>
        </p:txBody>
      </p:sp>
      <p:sp>
        <p:nvSpPr>
          <p:cNvPr id="687" name="let numberOfLegs = [&quot;spider&quot;: 8, &quot;ant&quot;: 6, &quot;cat&quot;: 4]…"/>
          <p:cNvSpPr txBox="1"/>
          <p:nvPr/>
        </p:nvSpPr>
        <p:spPr>
          <a:xfrm>
            <a:off x="567599" y="3016152"/>
            <a:ext cx="3697793" cy="180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"spider"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"ant"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"cat"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animalName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legCount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animalName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s have </a:t>
            </a:r>
            <a:r>
              <a:rPr>
                <a:solidFill>
                  <a:srgbClr val="333333"/>
                </a:solidFill>
              </a:rPr>
              <a:t>\(</a:t>
            </a:r>
            <a:r>
              <a:t>legCount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legs"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ants have 6 legs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cats have 4 legs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spiders have 8 legs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for index in 1...5 {…"/>
          <p:cNvSpPr txBox="1"/>
          <p:nvPr/>
        </p:nvSpPr>
        <p:spPr>
          <a:xfrm>
            <a:off x="576953" y="1101687"/>
            <a:ext cx="3098884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1 times 5 is 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2 times 5 is 10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3 times 5 is 15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4 times 5 is 20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5 times 5 is 25</a:t>
            </a:r>
          </a:p>
        </p:txBody>
      </p:sp>
      <p:sp>
        <p:nvSpPr>
          <p:cNvPr id="694" name="let base = 3…"/>
          <p:cNvSpPr txBox="1"/>
          <p:nvPr/>
        </p:nvSpPr>
        <p:spPr>
          <a:xfrm>
            <a:off x="4276649" y="1106364"/>
            <a:ext cx="3844314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base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t> *= </a:t>
            </a:r>
            <a:r>
              <a:rPr>
                <a:solidFill>
                  <a:srgbClr val="3F6E74"/>
                </a:solidFill>
              </a:rPr>
              <a:t>base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to the power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"3 to the power of 10 is 59049"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let minutes = 60…"/>
          <p:cNvSpPr txBox="1"/>
          <p:nvPr/>
        </p:nvSpPr>
        <p:spPr>
          <a:xfrm>
            <a:off x="576953" y="1101687"/>
            <a:ext cx="3636538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each minute (60 times)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1" name="let minuteInterval = 5…"/>
          <p:cNvSpPr txBox="1"/>
          <p:nvPr/>
        </p:nvSpPr>
        <p:spPr>
          <a:xfrm>
            <a:off x="572276" y="2101017"/>
            <a:ext cx="4848135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minuteInterval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stride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, 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minuteInterval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every 5 minutes (0, 5, 10, 15 ... 45, 50, 55)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2" name="let hours = 12…"/>
          <p:cNvSpPr txBox="1"/>
          <p:nvPr/>
        </p:nvSpPr>
        <p:spPr>
          <a:xfrm>
            <a:off x="576953" y="3215799"/>
            <a:ext cx="4552774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hours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hourInterval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stride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t>through</a:t>
            </a:r>
            <a:r>
              <a:rPr>
                <a:solidFill>
                  <a:srgbClr val="333333"/>
                </a:solidFill>
              </a:rPr>
              <a:t>: </a:t>
            </a:r>
            <a:r>
              <a:t>hours</a:t>
            </a:r>
            <a:r>
              <a:rPr>
                <a:solidFill>
                  <a:srgbClr val="333333"/>
                </a:solidFill>
              </a:rPr>
              <a:t>, 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hourInterval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every 3 hours (3, 6, 9, 12)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2.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2.while 迴圈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螢幕快照 2019-02-02 下午2.44.43.png" descr="螢幕快照 2019-02-02 下午2.4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22" y="896485"/>
            <a:ext cx="7963352" cy="381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2.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2.while 迴圈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let finalSquare = 25…"/>
          <p:cNvSpPr txBox="1"/>
          <p:nvPr/>
        </p:nvSpPr>
        <p:spPr>
          <a:xfrm>
            <a:off x="497440" y="1094811"/>
            <a:ext cx="3885788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5" name="board[03] = +08; board[06] = +11; board[09] = +09; board[10] = +02…"/>
          <p:cNvSpPr txBox="1"/>
          <p:nvPr/>
        </p:nvSpPr>
        <p:spPr>
          <a:xfrm>
            <a:off x="497440" y="1580876"/>
            <a:ext cx="4839199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-08</a:t>
            </a:r>
          </a:p>
        </p:txBody>
      </p:sp>
      <p:sp>
        <p:nvSpPr>
          <p:cNvPr id="716" name="var square = 0…"/>
          <p:cNvSpPr txBox="1"/>
          <p:nvPr/>
        </p:nvSpPr>
        <p:spPr>
          <a:xfrm>
            <a:off x="497440" y="2085651"/>
            <a:ext cx="4771613" cy="274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roll the dice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 {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by the rolled amount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diceRoll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{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if we're still on the board, move up or down for a snake or a ladder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0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"Game over!"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3.Repeat-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3.Repeat-While 迴圈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let finalSquare = 25…"/>
          <p:cNvSpPr txBox="1"/>
          <p:nvPr/>
        </p:nvSpPr>
        <p:spPr>
          <a:xfrm>
            <a:off x="497440" y="1094811"/>
            <a:ext cx="4839199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-08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</p:txBody>
      </p:sp>
      <p:sp>
        <p:nvSpPr>
          <p:cNvPr id="723" name="repeat {…"/>
          <p:cNvSpPr txBox="1"/>
          <p:nvPr/>
        </p:nvSpPr>
        <p:spPr>
          <a:xfrm>
            <a:off x="516149" y="2570601"/>
            <a:ext cx="3334150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repeat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up or down for a snake or ladder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roll the dice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 {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by the rolled amount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diceRoll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t>finalSquare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"Game over!"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4.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4.if</a:t>
            </a:r>
          </a:p>
        </p:txBody>
      </p:sp>
      <p:sp>
        <p:nvSpPr>
          <p:cNvPr id="72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9" name="var temperatureInFahrenheit = 30…"/>
          <p:cNvSpPr txBox="1"/>
          <p:nvPr/>
        </p:nvSpPr>
        <p:spPr>
          <a:xfrm>
            <a:off x="497440" y="1258514"/>
            <a:ext cx="3723509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"It's very cold. Consider wearing a scarf."</a:t>
            </a:r>
          </a:p>
        </p:txBody>
      </p:sp>
      <p:sp>
        <p:nvSpPr>
          <p:cNvPr id="730" name="temperatureInFahrenheit = 40…"/>
          <p:cNvSpPr txBox="1"/>
          <p:nvPr/>
        </p:nvSpPr>
        <p:spPr>
          <a:xfrm>
            <a:off x="497440" y="2647654"/>
            <a:ext cx="3723509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not that cold. Wear a t-shirt."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"It's not that cold. Wear a t-shirt."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