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函式和閉鎖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8" name="指定引數標籤名稱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指定引數標籤名稱</a:t>
            </a:r>
          </a:p>
        </p:txBody>
      </p:sp>
      <p:sp>
        <p:nvSpPr>
          <p:cNvPr id="739" name="func someFunction(argumentLabel parameterName: Int) {…"/>
          <p:cNvSpPr txBox="1"/>
          <p:nvPr/>
        </p:nvSpPr>
        <p:spPr>
          <a:xfrm>
            <a:off x="539535" y="1685199"/>
            <a:ext cx="5024398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argumentLabel</a:t>
            </a:r>
            <a:r>
              <a:rPr>
                <a:solidFill>
                  <a:srgbClr val="333333"/>
                </a:solidFill>
              </a:rPr>
              <a:t> </a:t>
            </a:r>
            <a:r>
              <a:t>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parameterName refers to the argument value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for that parameter.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40" name="func greet(person: String, from hometown: String) -&gt; String {…"/>
          <p:cNvSpPr txBox="1"/>
          <p:nvPr/>
        </p:nvSpPr>
        <p:spPr>
          <a:xfrm>
            <a:off x="539535" y="2677358"/>
            <a:ext cx="4745066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 </a:t>
            </a:r>
            <a:r>
              <a:t>hometown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)</a:t>
            </a:r>
            <a:r>
              <a:t>!  Glad you could visit from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hometown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"Bill"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"Cupertino"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 Bill!  Glad you could visit from Cupertino."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省略引數標籤名稱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省略引數標籤名稱</a:t>
            </a:r>
          </a:p>
        </p:txBody>
      </p:sp>
      <p:sp>
        <p:nvSpPr>
          <p:cNvPr id="747" name="func someFunction(_ firstParameterName: Int, secondParameterName: Int) {…"/>
          <p:cNvSpPr txBox="1"/>
          <p:nvPr/>
        </p:nvSpPr>
        <p:spPr>
          <a:xfrm>
            <a:off x="553567" y="1680521"/>
            <a:ext cx="7765107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firstParameterName and secondParameterName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refer to the argument values for the first and second parameters.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預設參數值"/>
          <p:cNvSpPr txBox="1"/>
          <p:nvPr/>
        </p:nvSpPr>
        <p:spPr>
          <a:xfrm>
            <a:off x="511472" y="1061339"/>
            <a:ext cx="993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預設參數值</a:t>
            </a:r>
          </a:p>
        </p:txBody>
      </p:sp>
      <p:sp>
        <p:nvSpPr>
          <p:cNvPr id="754" name="func someFunction(parameterWithoutDefault: Int, parameterWithDefault: Int = 12) {…"/>
          <p:cNvSpPr txBox="1"/>
          <p:nvPr/>
        </p:nvSpPr>
        <p:spPr>
          <a:xfrm>
            <a:off x="614371" y="1661812"/>
            <a:ext cx="8545711" cy="197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parameterWithDefault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If you omit the second argument when calling this function, then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value of parameterWithDefault is 12 inside the function body.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parameterWithDefault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 </a:t>
            </a:r>
            <a:r>
              <a:t>// parameterWithDefault is 6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parameterWithoutDefault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) </a:t>
            </a:r>
            <a:r>
              <a:t>// parameterWithDefault is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0" name="不限數量參數"/>
          <p:cNvSpPr txBox="1"/>
          <p:nvPr/>
        </p:nvSpPr>
        <p:spPr>
          <a:xfrm>
            <a:off x="511472" y="1061339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不限數量參數</a:t>
            </a:r>
          </a:p>
        </p:txBody>
      </p:sp>
      <p:sp>
        <p:nvSpPr>
          <p:cNvPr id="761" name="func arithmeticMean(_ numbers: Double...) -&gt; Double {…"/>
          <p:cNvSpPr txBox="1"/>
          <p:nvPr/>
        </p:nvSpPr>
        <p:spPr>
          <a:xfrm>
            <a:off x="576953" y="1367146"/>
            <a:ext cx="6884640" cy="356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...) -&gt;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: </a:t>
            </a:r>
            <a:r>
              <a:t>Double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 {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</a:t>
            </a:r>
            <a:r>
              <a:t> / 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t>(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3.0, which is the arithmetic mean of these five numbers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arithmeticMean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8.25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18.75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10.0, which is the arithmetic mean of these three numbers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7" name="In-out 參數"/>
          <p:cNvSpPr txBox="1"/>
          <p:nvPr/>
        </p:nvSpPr>
        <p:spPr>
          <a:xfrm>
            <a:off x="511472" y="1061339"/>
            <a:ext cx="10027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In-out 參數</a:t>
            </a:r>
          </a:p>
        </p:txBody>
      </p:sp>
      <p:sp>
        <p:nvSpPr>
          <p:cNvPr id="768" name="func swapTwoInts(_ a: inout Int, _ b: inout Int) {…"/>
          <p:cNvSpPr txBox="1"/>
          <p:nvPr/>
        </p:nvSpPr>
        <p:spPr>
          <a:xfrm>
            <a:off x="553567" y="1680521"/>
            <a:ext cx="3575010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69" name="var someInt = 3…"/>
          <p:cNvSpPr txBox="1"/>
          <p:nvPr/>
        </p:nvSpPr>
        <p:spPr>
          <a:xfrm>
            <a:off x="548890" y="2976116"/>
            <a:ext cx="4947248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107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swapTwoInts</a:t>
            </a:r>
            <a:r>
              <a:rPr>
                <a:solidFill>
                  <a:srgbClr val="333333"/>
                </a:solidFill>
              </a:rPr>
              <a:t>(&amp;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, &amp;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, and anotherInt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"someInt is now 107, and anotherInt is now 3"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5" name="func addTwoInts(_ a: Int, _ b: Int) -&gt; Int {…"/>
          <p:cNvSpPr txBox="1"/>
          <p:nvPr/>
        </p:nvSpPr>
        <p:spPr>
          <a:xfrm>
            <a:off x="553567" y="1680521"/>
            <a:ext cx="3399975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addTwoInts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+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multiplyTwoInts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*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76" name="func printHelloWorld() {…"/>
          <p:cNvSpPr txBox="1"/>
          <p:nvPr/>
        </p:nvSpPr>
        <p:spPr>
          <a:xfrm>
            <a:off x="609694" y="3682379"/>
            <a:ext cx="2104476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printHelloWorld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77" name="() -&gt; Void"/>
          <p:cNvSpPr txBox="1"/>
          <p:nvPr/>
        </p:nvSpPr>
        <p:spPr>
          <a:xfrm>
            <a:off x="731302" y="3353186"/>
            <a:ext cx="674810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() -&gt; Void</a:t>
            </a:r>
          </a:p>
        </p:txBody>
      </p:sp>
      <p:sp>
        <p:nvSpPr>
          <p:cNvPr id="778" name="(Int, Int) -&gt; Int"/>
          <p:cNvSpPr txBox="1"/>
          <p:nvPr/>
        </p:nvSpPr>
        <p:spPr>
          <a:xfrm>
            <a:off x="651789" y="1346651"/>
            <a:ext cx="1010014" cy="316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 </a:t>
            </a:r>
            <a:r>
              <a:t>(Int, Int) -&gt; 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函式當作參數"/>
          <p:cNvSpPr txBox="1"/>
          <p:nvPr/>
        </p:nvSpPr>
        <p:spPr>
          <a:xfrm>
            <a:off x="768720" y="1140853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函式當作參數</a:t>
            </a:r>
          </a:p>
        </p:txBody>
      </p:sp>
      <p:sp>
        <p:nvSpPr>
          <p:cNvPr id="785" name="func printMathResult(_ mathFunction: (Int, Int) -&gt; Int, _ a: Int, _ b: Int) {…"/>
          <p:cNvSpPr txBox="1"/>
          <p:nvPr/>
        </p:nvSpPr>
        <p:spPr>
          <a:xfrm>
            <a:off x="829524" y="1634860"/>
            <a:ext cx="5022828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printMathResult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mathFunction</a:t>
            </a:r>
            <a:r>
              <a:rPr>
                <a:solidFill>
                  <a:srgbClr val="333333"/>
                </a:solidFill>
              </a:rPr>
              <a:t>: (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"Result: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mathFunction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a</a:t>
            </a:r>
            <a:r>
              <a:rPr>
                <a:solidFill>
                  <a:srgbClr val="333333"/>
                </a:solidFill>
              </a:rPr>
              <a:t>, </a:t>
            </a:r>
            <a:r>
              <a:t>b</a:t>
            </a:r>
            <a:r>
              <a:rPr>
                <a:solidFill>
                  <a:srgbClr val="333333"/>
                </a:solidFill>
              </a:rPr>
              <a:t>))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printMathResult</a:t>
            </a:r>
            <a:r>
              <a:rPr>
                <a:solidFill>
                  <a:srgbClr val="333333"/>
                </a:solidFill>
              </a:rPr>
              <a:t>(</a:t>
            </a:r>
            <a:r>
              <a:t>addTwoInts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"Result: 8"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4.函式資料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4.函式資料類型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函式當作傳回值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函式當作傳回值</a:t>
            </a:r>
          </a:p>
        </p:txBody>
      </p:sp>
      <p:sp>
        <p:nvSpPr>
          <p:cNvPr id="792" name="func stepForward(_ input: Int) -&gt; Int {…"/>
          <p:cNvSpPr txBox="1"/>
          <p:nvPr/>
        </p:nvSpPr>
        <p:spPr>
          <a:xfrm>
            <a:off x="843556" y="1580113"/>
            <a:ext cx="3042949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stepForward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input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input</a:t>
            </a:r>
            <a:r>
              <a:t> -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93" name="func chooseStepFunction(backward: Bool) -&gt; (Int) -&gt; Int {…"/>
          <p:cNvSpPr txBox="1"/>
          <p:nvPr/>
        </p:nvSpPr>
        <p:spPr>
          <a:xfrm>
            <a:off x="820169" y="3047197"/>
            <a:ext cx="4196020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) -&gt; (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 ?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 : </a:t>
            </a:r>
            <a:r>
              <a:t>stepForward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94" name="var currentValue = 3…"/>
          <p:cNvSpPr txBox="1"/>
          <p:nvPr/>
        </p:nvSpPr>
        <p:spPr>
          <a:xfrm>
            <a:off x="829524" y="3963935"/>
            <a:ext cx="5280537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moveNearerToZero now refers to the stepBackward() function</a:t>
            </a:r>
          </a:p>
        </p:txBody>
      </p:sp>
      <p:sp>
        <p:nvSpPr>
          <p:cNvPr id="795" name="print(&quot;Counting to zero:&quot;)…"/>
          <p:cNvSpPr txBox="1"/>
          <p:nvPr/>
        </p:nvSpPr>
        <p:spPr>
          <a:xfrm>
            <a:off x="5361767" y="1492997"/>
            <a:ext cx="3711010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"Counting to zero:"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Counting to zero: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... 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"zero!"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3...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2...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1...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zero!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5.巢狀函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5.巢狀函式</a:t>
            </a:r>
          </a:p>
        </p:txBody>
      </p:sp>
      <p:sp>
        <p:nvSpPr>
          <p:cNvPr id="7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1" name="函式當作傳回值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函式當作傳回值</a:t>
            </a:r>
          </a:p>
        </p:txBody>
      </p:sp>
      <p:sp>
        <p:nvSpPr>
          <p:cNvPr id="802" name="func chooseStepFunction(backward: Bool) -&gt; (Int) -&gt; Int {…"/>
          <p:cNvSpPr txBox="1"/>
          <p:nvPr/>
        </p:nvSpPr>
        <p:spPr>
          <a:xfrm>
            <a:off x="876296" y="1499220"/>
            <a:ext cx="4857933" cy="3509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) -&gt; (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stepForward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input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 ? </a:t>
            </a:r>
            <a:r>
              <a:t>stepBackward</a:t>
            </a:r>
            <a:r>
              <a:rPr>
                <a:solidFill>
                  <a:srgbClr val="333333"/>
                </a:solidFill>
              </a:rPr>
              <a:t> : </a:t>
            </a:r>
            <a:r>
              <a:t>stepForward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-4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chooseStepFunction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moveNearerToZero now refers to the nested stepForward() function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... 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moveNearerToZero</a:t>
            </a:r>
            <a:r>
              <a:rPr>
                <a:solidFill>
                  <a:srgbClr val="333333"/>
                </a:solidFill>
              </a:rPr>
              <a:t>(</a:t>
            </a:r>
            <a:r>
              <a:t>currentValue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"zero!"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-4...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-3...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-2...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-1...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zero!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陣列排序方法"/>
          <p:cNvSpPr txBox="1"/>
          <p:nvPr/>
        </p:nvSpPr>
        <p:spPr>
          <a:xfrm>
            <a:off x="768720" y="1140853"/>
            <a:ext cx="11709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陣列排序方法</a:t>
            </a:r>
          </a:p>
        </p:txBody>
      </p:sp>
      <p:sp>
        <p:nvSpPr>
          <p:cNvPr id="809" name="let names = [&quot;Chris&quot;, &quot;Alex&quot;, &quot;Ewa&quot;, &quot;Barry&quot;, &quot;Daniella&quot;]"/>
          <p:cNvSpPr txBox="1"/>
          <p:nvPr/>
        </p:nvSpPr>
        <p:spPr>
          <a:xfrm>
            <a:off x="829524" y="1634860"/>
            <a:ext cx="3461102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"Chris"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"Ewa"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"Barry"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"Daniella"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10" name="func backward(_ s1: String, _ s2: String) -&gt; Bool {…"/>
          <p:cNvSpPr txBox="1"/>
          <p:nvPr/>
        </p:nvSpPr>
        <p:spPr>
          <a:xfrm>
            <a:off x="721947" y="2151538"/>
            <a:ext cx="5079718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s2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s1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s2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backward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reversedNames is equal to ["Ewa", "Daniella", "Chris", "Barry", "Alex"]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897789" y="1415226"/>
            <a:ext cx="2717464" cy="181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定義和呼叫函式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參數和傳回值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引數標籤和參數名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函數資料類型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巢狀函式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774290" y="1415226"/>
            <a:ext cx="2717464" cy="145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閉鎖運算式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尾端閉鎖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截取值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閉鎖是參考類型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6" name="閉鎖語法"/>
          <p:cNvSpPr txBox="1"/>
          <p:nvPr/>
        </p:nvSpPr>
        <p:spPr>
          <a:xfrm>
            <a:off x="768720" y="1140853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閉鎖語法</a:t>
            </a:r>
          </a:p>
        </p:txBody>
      </p:sp>
      <p:sp>
        <p:nvSpPr>
          <p:cNvPr id="817" name="{ (parameters) -&gt; return type in…"/>
          <p:cNvSpPr txBox="1"/>
          <p:nvPr/>
        </p:nvSpPr>
        <p:spPr>
          <a:xfrm>
            <a:off x="492763" y="1634860"/>
            <a:ext cx="3637309" cy="102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{ (</a:t>
            </a:r>
            <a:r>
              <a:t>parameters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return type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18" name="reversedNames = names.sorted(by: { (s1: String, s2: String) -&gt; Bool in return s1 &gt; s2 } )"/>
          <p:cNvSpPr txBox="1"/>
          <p:nvPr/>
        </p:nvSpPr>
        <p:spPr>
          <a:xfrm>
            <a:off x="492763" y="2500149"/>
            <a:ext cx="8663136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(</a:t>
            </a:r>
            <a:r>
              <a:t>s1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4" name="推測類型"/>
          <p:cNvSpPr txBox="1"/>
          <p:nvPr/>
        </p:nvSpPr>
        <p:spPr>
          <a:xfrm>
            <a:off x="768720" y="1140853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推測類型</a:t>
            </a:r>
          </a:p>
        </p:txBody>
      </p:sp>
      <p:sp>
        <p:nvSpPr>
          <p:cNvPr id="825" name="reversedNames = names.sorted(by: { s1, s2 in return s1 &gt; s2 } )"/>
          <p:cNvSpPr txBox="1"/>
          <p:nvPr/>
        </p:nvSpPr>
        <p:spPr>
          <a:xfrm>
            <a:off x="829524" y="1634860"/>
            <a:ext cx="6534398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s1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1" name="省略return的單行運算式閉鎖"/>
          <p:cNvSpPr txBox="1"/>
          <p:nvPr/>
        </p:nvSpPr>
        <p:spPr>
          <a:xfrm>
            <a:off x="768720" y="1140853"/>
            <a:ext cx="23958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省略return的單行運算式閉鎖</a:t>
            </a:r>
          </a:p>
        </p:txBody>
      </p:sp>
      <p:sp>
        <p:nvSpPr>
          <p:cNvPr id="832" name="reversedNames = names.sorted(by: { s1, s2 in s1 &gt; s2 } )"/>
          <p:cNvSpPr txBox="1"/>
          <p:nvPr/>
        </p:nvSpPr>
        <p:spPr>
          <a:xfrm>
            <a:off x="829524" y="1634860"/>
            <a:ext cx="5947122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s1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s1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s2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8" name="省略引數標籤名"/>
          <p:cNvSpPr txBox="1"/>
          <p:nvPr/>
        </p:nvSpPr>
        <p:spPr>
          <a:xfrm>
            <a:off x="768720" y="1140853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省略引數標籤名</a:t>
            </a:r>
          </a:p>
        </p:txBody>
      </p:sp>
      <p:sp>
        <p:nvSpPr>
          <p:cNvPr id="839" name="reversedNames = names.sorted(by: { $0 &gt; $1 } )"/>
          <p:cNvSpPr txBox="1"/>
          <p:nvPr/>
        </p:nvSpPr>
        <p:spPr>
          <a:xfrm>
            <a:off x="829524" y="1634860"/>
            <a:ext cx="5156745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6.閉鎖運算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6.閉鎖運算式</a:t>
            </a:r>
          </a:p>
        </p:txBody>
      </p:sp>
      <p:sp>
        <p:nvSpPr>
          <p:cNvPr id="8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5" name="運算子函式"/>
          <p:cNvSpPr txBox="1"/>
          <p:nvPr/>
        </p:nvSpPr>
        <p:spPr>
          <a:xfrm>
            <a:off x="768720" y="1140853"/>
            <a:ext cx="993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運算子函式</a:t>
            </a:r>
          </a:p>
        </p:txBody>
      </p:sp>
      <p:sp>
        <p:nvSpPr>
          <p:cNvPr id="846" name="reversedNames = names.sorted(by: &gt;)"/>
          <p:cNvSpPr txBox="1"/>
          <p:nvPr/>
        </p:nvSpPr>
        <p:spPr>
          <a:xfrm>
            <a:off x="829524" y="1634860"/>
            <a:ext cx="4286696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6.尾端閉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6.尾端閉鎖</a:t>
            </a:r>
          </a:p>
        </p:txBody>
      </p:sp>
      <p:sp>
        <p:nvSpPr>
          <p:cNvPr id="8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2" name="func someFunctionThatTakesAClosure(closure: () -&gt; Void) {…"/>
          <p:cNvSpPr txBox="1"/>
          <p:nvPr/>
        </p:nvSpPr>
        <p:spPr>
          <a:xfrm>
            <a:off x="829524" y="1148427"/>
            <a:ext cx="4727398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</a:t>
            </a:r>
            <a:r>
              <a:t>closure</a:t>
            </a:r>
            <a:r>
              <a:rPr>
                <a:solidFill>
                  <a:srgbClr val="333333"/>
                </a:solidFill>
              </a:rPr>
              <a:t>: () -&gt;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function body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Here's how you call this function without using a trailing closure: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</a:t>
            </a:r>
            <a:r>
              <a:t>closure</a:t>
            </a:r>
            <a:r>
              <a:rPr>
                <a:solidFill>
                  <a:srgbClr val="333333"/>
                </a:solidFill>
              </a:rPr>
              <a:t>: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closure's body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Here's how you call this function with a trailing closure instead: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someFunctionThatTakesAClosure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trailing closure's body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53" name="reversedNames = names.sorted() { $0 &gt; $1 }"/>
          <p:cNvSpPr txBox="1"/>
          <p:nvPr/>
        </p:nvSpPr>
        <p:spPr>
          <a:xfrm>
            <a:off x="6082313" y="1206334"/>
            <a:ext cx="2978826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10289" indent="-110289" defTabSz="457200">
              <a:lnSpc>
                <a:spcPts val="1700"/>
              </a:lnSpc>
              <a:spcBef>
                <a:spcPts val="0"/>
              </a:spcBef>
              <a:buSzPct val="100000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</a:t>
            </a:r>
          </a:p>
        </p:txBody>
      </p:sp>
      <p:sp>
        <p:nvSpPr>
          <p:cNvPr id="854" name="reversedNames = names.sorted { $0 &gt; $1 }"/>
          <p:cNvSpPr txBox="1"/>
          <p:nvPr/>
        </p:nvSpPr>
        <p:spPr>
          <a:xfrm>
            <a:off x="6103435" y="1440411"/>
            <a:ext cx="2885783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10289" indent="-110289" defTabSz="457200">
              <a:lnSpc>
                <a:spcPts val="1700"/>
              </a:lnSpc>
              <a:spcBef>
                <a:spcPts val="0"/>
              </a:spcBef>
              <a:buSzPct val="100000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reversedNames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$1</a:t>
            </a:r>
            <a:r>
              <a:rPr>
                <a:solidFill>
                  <a:srgbClr val="333333"/>
                </a:solidFill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6.尾端閉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6.尾端閉鎖</a:t>
            </a:r>
          </a:p>
        </p:txBody>
      </p:sp>
      <p:sp>
        <p:nvSpPr>
          <p:cNvPr id="8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0" name="let digitNames = […"/>
          <p:cNvSpPr txBox="1"/>
          <p:nvPr/>
        </p:nvSpPr>
        <p:spPr>
          <a:xfrm>
            <a:off x="829524" y="1003433"/>
            <a:ext cx="3985106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digitNames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1C00CF"/>
                </a:solidFill>
              </a:rPr>
              <a:t>0</a:t>
            </a:r>
            <a:r>
              <a:t>: </a:t>
            </a:r>
            <a:r>
              <a:rPr>
                <a:solidFill>
                  <a:srgbClr val="C41A16"/>
                </a:solidFill>
              </a:rPr>
              <a:t>"Zero"</a:t>
            </a:r>
            <a: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t>: </a:t>
            </a:r>
            <a:r>
              <a:rPr>
                <a:solidFill>
                  <a:srgbClr val="C41A16"/>
                </a:solidFill>
              </a:rPr>
              <a:t>"One"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t>: </a:t>
            </a:r>
            <a:r>
              <a:rPr>
                <a:solidFill>
                  <a:srgbClr val="C41A16"/>
                </a:solidFill>
              </a:rPr>
              <a:t>"Two"</a:t>
            </a:r>
            <a:r>
              <a:t>,   </a:t>
            </a:r>
            <a:r>
              <a:rPr>
                <a:solidFill>
                  <a:srgbClr val="1C00CF"/>
                </a:solidFill>
              </a:rPr>
              <a:t>3</a:t>
            </a:r>
            <a:r>
              <a:t>: </a:t>
            </a:r>
            <a:r>
              <a:rPr>
                <a:solidFill>
                  <a:srgbClr val="C41A16"/>
                </a:solidFill>
              </a:rPr>
              <a:t>"Three"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t>: </a:t>
            </a:r>
            <a:r>
              <a:rPr>
                <a:solidFill>
                  <a:srgbClr val="C41A16"/>
                </a:solidFill>
              </a:rPr>
              <a:t>"Four"</a:t>
            </a:r>
            <a:r>
              <a:t>,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1C00CF"/>
                </a:solidFill>
              </a:rPr>
              <a:t>5</a:t>
            </a:r>
            <a:r>
              <a:t>: </a:t>
            </a:r>
            <a:r>
              <a:rPr>
                <a:solidFill>
                  <a:srgbClr val="C41A16"/>
                </a:solidFill>
              </a:rPr>
              <a:t>"Five"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6</a:t>
            </a:r>
            <a:r>
              <a:t>: </a:t>
            </a:r>
            <a:r>
              <a:rPr>
                <a:solidFill>
                  <a:srgbClr val="C41A16"/>
                </a:solidFill>
              </a:rPr>
              <a:t>"Six"</a:t>
            </a:r>
            <a: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t>: </a:t>
            </a:r>
            <a:r>
              <a:rPr>
                <a:solidFill>
                  <a:srgbClr val="C41A16"/>
                </a:solidFill>
              </a:rPr>
              <a:t>"Seven"</a:t>
            </a:r>
            <a:r>
              <a:t>, </a:t>
            </a:r>
            <a:r>
              <a:rPr>
                <a:solidFill>
                  <a:srgbClr val="1C00CF"/>
                </a:solidFill>
              </a:rPr>
              <a:t>8</a:t>
            </a:r>
            <a:r>
              <a:t>: </a:t>
            </a:r>
            <a:r>
              <a:rPr>
                <a:solidFill>
                  <a:srgbClr val="C41A16"/>
                </a:solidFill>
              </a:rPr>
              <a:t>"Eight"</a:t>
            </a:r>
            <a:r>
              <a:t>, </a:t>
            </a:r>
            <a:r>
              <a:rPr>
                <a:solidFill>
                  <a:srgbClr val="1C00CF"/>
                </a:solidFill>
              </a:rPr>
              <a:t>9</a:t>
            </a:r>
            <a:r>
              <a:t>: </a:t>
            </a:r>
            <a:r>
              <a:rPr>
                <a:solidFill>
                  <a:srgbClr val="C41A16"/>
                </a:solidFill>
              </a:rPr>
              <a:t>"Nine"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510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61" name="let strings = numbers.map { (number) -&gt; String in…"/>
          <p:cNvSpPr txBox="1"/>
          <p:nvPr/>
        </p:nvSpPr>
        <p:spPr>
          <a:xfrm>
            <a:off x="844900" y="2254964"/>
            <a:ext cx="3825419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map</a:t>
            </a:r>
            <a:r>
              <a:rPr>
                <a:solidFill>
                  <a:srgbClr val="333333"/>
                </a:solidFill>
              </a:rPr>
              <a:t> { (</a:t>
            </a:r>
            <a:r>
              <a:t>number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repeat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digitNames</a:t>
            </a:r>
            <a:r>
              <a:t>[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% </a:t>
            </a:r>
            <a:r>
              <a:rPr>
                <a:solidFill>
                  <a:srgbClr val="1C00CF"/>
                </a:solidFill>
              </a:rPr>
              <a:t>10</a:t>
            </a:r>
            <a:r>
              <a:t>]! +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/=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strings is inferred to be of type [String]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its value is ["OneSix", "FiveEight", "FiveOneZero"]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7.截取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7.截取值</a:t>
            </a:r>
          </a:p>
        </p:txBody>
      </p:sp>
      <p:sp>
        <p:nvSpPr>
          <p:cNvPr id="8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7" name="func makeIncrementer(forIncrement amount: Int) -&gt; () -&gt; Int {…"/>
          <p:cNvSpPr txBox="1"/>
          <p:nvPr/>
        </p:nvSpPr>
        <p:spPr>
          <a:xfrm>
            <a:off x="829524" y="1148427"/>
            <a:ext cx="4420781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()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amount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68" name="func incrementer() -&gt; Int {…"/>
          <p:cNvSpPr txBox="1"/>
          <p:nvPr/>
        </p:nvSpPr>
        <p:spPr>
          <a:xfrm>
            <a:off x="815492" y="3093683"/>
            <a:ext cx="2293836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runningTotal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amount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runningTotal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69" name="let incrementByTen = makeIncrementer(forIncrement: 10)"/>
          <p:cNvSpPr txBox="1"/>
          <p:nvPr/>
        </p:nvSpPr>
        <p:spPr>
          <a:xfrm>
            <a:off x="909037" y="4175339"/>
            <a:ext cx="3648551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incrementByTen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870" name="incrementByTen()…"/>
          <p:cNvSpPr txBox="1"/>
          <p:nvPr/>
        </p:nvSpPr>
        <p:spPr>
          <a:xfrm>
            <a:off x="5633047" y="1227558"/>
            <a:ext cx="2060752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10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20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30</a:t>
            </a:r>
          </a:p>
        </p:txBody>
      </p:sp>
      <p:sp>
        <p:nvSpPr>
          <p:cNvPr id="871" name="let incrementBySeven = makeIncrementer(forIncrement: 7)…"/>
          <p:cNvSpPr txBox="1"/>
          <p:nvPr/>
        </p:nvSpPr>
        <p:spPr>
          <a:xfrm>
            <a:off x="4716309" y="2836094"/>
            <a:ext cx="4308298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incrementBySeven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makeIncrementer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incrementBySeven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7</a:t>
            </a:r>
          </a:p>
        </p:txBody>
      </p:sp>
      <p:sp>
        <p:nvSpPr>
          <p:cNvPr id="872" name="incrementByTen()…"/>
          <p:cNvSpPr txBox="1"/>
          <p:nvPr/>
        </p:nvSpPr>
        <p:spPr>
          <a:xfrm>
            <a:off x="4758404" y="3698261"/>
            <a:ext cx="2021938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8.閉鎖是參考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8.閉鎖是參考類型</a:t>
            </a:r>
          </a:p>
        </p:txBody>
      </p:sp>
      <p:sp>
        <p:nvSpPr>
          <p:cNvPr id="8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7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8" name="let alsoIncrementByTen = incrementByTen…"/>
          <p:cNvSpPr txBox="1"/>
          <p:nvPr/>
        </p:nvSpPr>
        <p:spPr>
          <a:xfrm>
            <a:off x="829524" y="1148427"/>
            <a:ext cx="3283604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alsoIncrementByTen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incrementByTen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alsoIncrementByTen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50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incrementByTen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returns a value of 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定義和呼叫函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1.定義和呼叫函式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func greet(person: String) -&gt; String {…"/>
          <p:cNvSpPr txBox="1"/>
          <p:nvPr/>
        </p:nvSpPr>
        <p:spPr>
          <a:xfrm>
            <a:off x="576953" y="1101687"/>
            <a:ext cx="3055091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"Hello,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+ </a:t>
            </a:r>
            <a:r>
              <a:t>"!"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greeting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print(greet(person: &quot;Anna&quot;))…"/>
          <p:cNvSpPr txBox="1"/>
          <p:nvPr/>
        </p:nvSpPr>
        <p:spPr>
          <a:xfrm>
            <a:off x="562921" y="2161413"/>
            <a:ext cx="2377192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"Anna"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Anna!"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"Brian"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Brian!"</a:t>
            </a:r>
          </a:p>
        </p:txBody>
      </p:sp>
      <p:sp>
        <p:nvSpPr>
          <p:cNvPr id="687" name="func greetAgain(person: String) -&gt; String {…"/>
          <p:cNvSpPr txBox="1"/>
          <p:nvPr/>
        </p:nvSpPr>
        <p:spPr>
          <a:xfrm>
            <a:off x="562921" y="3274595"/>
            <a:ext cx="3268189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greetAgain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 again,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+ </a:t>
            </a:r>
            <a:r>
              <a:t>"!"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greetAgain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"Anna"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 again, Anna!"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沒有參數的函式"/>
          <p:cNvSpPr txBox="1"/>
          <p:nvPr/>
        </p:nvSpPr>
        <p:spPr>
          <a:xfrm>
            <a:off x="511472" y="1061339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沒有參數的函式</a:t>
            </a:r>
          </a:p>
        </p:txBody>
      </p:sp>
      <p:sp>
        <p:nvSpPr>
          <p:cNvPr id="694" name="func sayHelloWorld() -&gt; String {…"/>
          <p:cNvSpPr txBox="1"/>
          <p:nvPr/>
        </p:nvSpPr>
        <p:spPr>
          <a:xfrm>
            <a:off x="534858" y="1658246"/>
            <a:ext cx="3701206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sayHelloWorld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"hello, world"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sayHelloWorld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world"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多個參數的函式"/>
          <p:cNvSpPr txBox="1"/>
          <p:nvPr/>
        </p:nvSpPr>
        <p:spPr>
          <a:xfrm>
            <a:off x="511472" y="1061339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多個參數的函式</a:t>
            </a:r>
          </a:p>
        </p:txBody>
      </p:sp>
      <p:sp>
        <p:nvSpPr>
          <p:cNvPr id="701" name="func greet(person: String, alreadyGreeted: Bool) -&gt; String {…"/>
          <p:cNvSpPr txBox="1"/>
          <p:nvPr/>
        </p:nvSpPr>
        <p:spPr>
          <a:xfrm>
            <a:off x="539535" y="1685199"/>
            <a:ext cx="6156375" cy="292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greetAgain</a:t>
            </a:r>
            <a: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)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)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"Tim"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alreadyGreeted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true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 again, Tim!"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沒有傳回值的函式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沒有傳回值的函式</a:t>
            </a:r>
          </a:p>
        </p:txBody>
      </p:sp>
      <p:sp>
        <p:nvSpPr>
          <p:cNvPr id="708" name="func greet(person: String) {…"/>
          <p:cNvSpPr txBox="1"/>
          <p:nvPr/>
        </p:nvSpPr>
        <p:spPr>
          <a:xfrm>
            <a:off x="539535" y="1685199"/>
            <a:ext cx="2340220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Dave!"</a:t>
            </a:r>
          </a:p>
        </p:txBody>
      </p:sp>
      <p:sp>
        <p:nvSpPr>
          <p:cNvPr id="709" name="func printAndCount(string: String) -&gt; Int {…"/>
          <p:cNvSpPr txBox="1"/>
          <p:nvPr/>
        </p:nvSpPr>
        <p:spPr>
          <a:xfrm>
            <a:off x="3495550" y="1652458"/>
            <a:ext cx="3674191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printWithoutCounting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printAndCount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world" and returns a value of 12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printWithoutCounting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world" but does not return a value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傳回多個值的函式"/>
          <p:cNvSpPr txBox="1"/>
          <p:nvPr/>
        </p:nvSpPr>
        <p:spPr>
          <a:xfrm>
            <a:off x="511472" y="1061339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傳回多個值的函式</a:t>
            </a:r>
          </a:p>
        </p:txBody>
      </p:sp>
      <p:sp>
        <p:nvSpPr>
          <p:cNvPr id="716" name="func minMax(array: [Int]) -&gt; (min: Int, max: Int) {…"/>
          <p:cNvSpPr txBox="1"/>
          <p:nvPr/>
        </p:nvSpPr>
        <p:spPr>
          <a:xfrm>
            <a:off x="539535" y="1685199"/>
            <a:ext cx="3601272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]) -&gt; (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]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(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17" name="let bounds = minMax(array: [8, -6, 2, 109, 3, 71])…"/>
          <p:cNvSpPr txBox="1"/>
          <p:nvPr/>
        </p:nvSpPr>
        <p:spPr>
          <a:xfrm>
            <a:off x="4664859" y="1680521"/>
            <a:ext cx="4038448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71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"min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)</a:t>
            </a:r>
            <a:r>
              <a:t> and max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"min is -6 and max is 109"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2.參數和傳回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2.參數和傳回值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傳回可nil多個值的函式"/>
          <p:cNvSpPr txBox="1"/>
          <p:nvPr/>
        </p:nvSpPr>
        <p:spPr>
          <a:xfrm>
            <a:off x="511472" y="1061339"/>
            <a:ext cx="19117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傳回可nil多個值的函式</a:t>
            </a:r>
          </a:p>
        </p:txBody>
      </p:sp>
      <p:sp>
        <p:nvSpPr>
          <p:cNvPr id="724" name="func minMax(array: [Int]) -&gt; (min: Int, max: Int)? {…"/>
          <p:cNvSpPr txBox="1"/>
          <p:nvPr/>
        </p:nvSpPr>
        <p:spPr>
          <a:xfrm>
            <a:off x="539535" y="1685199"/>
            <a:ext cx="3678966" cy="2884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]) -&gt; (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)?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isEmpty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]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currentMax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(</a:t>
            </a:r>
            <a:r>
              <a:t>currentMin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currentMax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25" name="if let bounds = minMax(array: [8, -6, 2, 109, 3, 71]) {…"/>
          <p:cNvSpPr txBox="1"/>
          <p:nvPr/>
        </p:nvSpPr>
        <p:spPr>
          <a:xfrm>
            <a:off x="4529219" y="1703907"/>
            <a:ext cx="4193701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bounds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minMax</a:t>
            </a:r>
            <a:r>
              <a:rPr>
                <a:solidFill>
                  <a:srgbClr val="333333"/>
                </a:solidFill>
              </a:rPr>
              <a:t>(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71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"min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min</a:t>
            </a:r>
            <a:r>
              <a:rPr>
                <a:solidFill>
                  <a:srgbClr val="333333"/>
                </a:solidFill>
              </a:rPr>
              <a:t>)</a:t>
            </a:r>
            <a:r>
              <a:t> and max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bounds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max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"min is -6 and max is 109"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3.引數標籤和參數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3.引數標籤和參數名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傳回可nil多個值的函式"/>
          <p:cNvSpPr txBox="1"/>
          <p:nvPr/>
        </p:nvSpPr>
        <p:spPr>
          <a:xfrm>
            <a:off x="511472" y="1061339"/>
            <a:ext cx="19117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傳回可nil多個值的函式</a:t>
            </a:r>
          </a:p>
        </p:txBody>
      </p:sp>
      <p:sp>
        <p:nvSpPr>
          <p:cNvPr id="732" name="func someFunction(firstParameterName: Int, secondParameterName: Int) {…"/>
          <p:cNvSpPr txBox="1"/>
          <p:nvPr/>
        </p:nvSpPr>
        <p:spPr>
          <a:xfrm>
            <a:off x="539535" y="1685199"/>
            <a:ext cx="7595642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In the function body, firstParameterName and secondParameterName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refer to the argument values for the first and second parameters.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someFunction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t>secondParameterName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