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第六堂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列舉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5.原生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5.原生值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let possiblePlanet = Planet(rawValue: 7)…"/>
          <p:cNvSpPr txBox="1"/>
          <p:nvPr/>
        </p:nvSpPr>
        <p:spPr>
          <a:xfrm>
            <a:off x="581630" y="1564061"/>
            <a:ext cx="4390768" cy="50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possiblePlanet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(</a:t>
            </a:r>
            <a:r>
              <a:t>rawValue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possiblePlanet is of type Planet? and equals Planet.uranus</a:t>
            </a:r>
          </a:p>
        </p:txBody>
      </p:sp>
      <p:sp>
        <p:nvSpPr>
          <p:cNvPr id="744" name="使用原生值初始化"/>
          <p:cNvSpPr txBox="1"/>
          <p:nvPr/>
        </p:nvSpPr>
        <p:spPr>
          <a:xfrm>
            <a:off x="768720" y="1019244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使用原生值初始化</a:t>
            </a:r>
          </a:p>
        </p:txBody>
      </p:sp>
      <p:sp>
        <p:nvSpPr>
          <p:cNvPr id="745" name="let positionToFind = 11…"/>
          <p:cNvSpPr txBox="1"/>
          <p:nvPr/>
        </p:nvSpPr>
        <p:spPr>
          <a:xfrm>
            <a:off x="614371" y="2273103"/>
            <a:ext cx="4220850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positionToFind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11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(</a:t>
            </a:r>
            <a:r>
              <a:t>rawValue</a:t>
            </a:r>
            <a:r>
              <a:rPr>
                <a:solidFill>
                  <a:srgbClr val="333333"/>
                </a:solidFill>
              </a:rPr>
              <a:t>: </a:t>
            </a:r>
            <a:r>
              <a:t>positionToFind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.</a:t>
            </a:r>
            <a:r>
              <a:rPr>
                <a:solidFill>
                  <a:srgbClr val="3F6E74"/>
                </a:solidFill>
              </a:rPr>
              <a:t>earth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"Mostly harmless"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default</a:t>
            </a:r>
            <a:r>
              <a:t>: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a safe place for humans"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"There isn't a planet at position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positionToFind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"There isn't a planet at position 11"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435671" y="1662429"/>
            <a:ext cx="271746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列舉語法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使用switch檢查列舉值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循環訪問列舉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5213951" y="1662429"/>
            <a:ext cx="271746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關聯值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原生值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列舉語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1.列舉語法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enum SomeEnumeration {…"/>
          <p:cNvSpPr txBox="1"/>
          <p:nvPr/>
        </p:nvSpPr>
        <p:spPr>
          <a:xfrm>
            <a:off x="576953" y="1101687"/>
            <a:ext cx="2977192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SomeEnumeration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enumeration definition goes here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6" name="enum CompassPoint {…"/>
          <p:cNvSpPr txBox="1"/>
          <p:nvPr/>
        </p:nvSpPr>
        <p:spPr>
          <a:xfrm>
            <a:off x="567599" y="1885117"/>
            <a:ext cx="2052907" cy="137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north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south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east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west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7" name="enum Planet {…"/>
          <p:cNvSpPr txBox="1"/>
          <p:nvPr/>
        </p:nvSpPr>
        <p:spPr>
          <a:xfrm>
            <a:off x="548890" y="3360931"/>
            <a:ext cx="4892201" cy="725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Planet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mercury</a:t>
            </a:r>
            <a:r>
              <a:t>, </a:t>
            </a:r>
            <a:r>
              <a:rPr>
                <a:solidFill>
                  <a:srgbClr val="3F6E74"/>
                </a:solidFill>
              </a:rPr>
              <a:t>venus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mars</a:t>
            </a:r>
            <a:r>
              <a:t>, </a:t>
            </a:r>
            <a:r>
              <a:rPr>
                <a:solidFill>
                  <a:srgbClr val="3F6E74"/>
                </a:solidFill>
              </a:rPr>
              <a:t>jupiter</a:t>
            </a:r>
            <a:r>
              <a:t>, </a:t>
            </a:r>
            <a:r>
              <a:rPr>
                <a:solidFill>
                  <a:srgbClr val="3F6E74"/>
                </a:solidFill>
              </a:rPr>
              <a:t>saturn</a:t>
            </a:r>
            <a:r>
              <a:t>, </a:t>
            </a:r>
            <a:r>
              <a:rPr>
                <a:solidFill>
                  <a:srgbClr val="3F6E74"/>
                </a:solidFill>
              </a:rPr>
              <a:t>uranus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neptune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688" name="var directionToHead = CompassPoint.west"/>
          <p:cNvSpPr txBox="1"/>
          <p:nvPr/>
        </p:nvSpPr>
        <p:spPr>
          <a:xfrm>
            <a:off x="544212" y="4116983"/>
            <a:ext cx="3268052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directionToHead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west</a:t>
            </a:r>
          </a:p>
        </p:txBody>
      </p:sp>
      <p:sp>
        <p:nvSpPr>
          <p:cNvPr id="689" name="directionToHead = .east"/>
          <p:cNvSpPr txBox="1"/>
          <p:nvPr/>
        </p:nvSpPr>
        <p:spPr>
          <a:xfrm>
            <a:off x="542292" y="4395604"/>
            <a:ext cx="2103521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directionToHead</a:t>
            </a:r>
            <a:r>
              <a:rPr>
                <a:solidFill>
                  <a:srgbClr val="333333"/>
                </a:solidFill>
              </a:rPr>
              <a:t> = .</a:t>
            </a:r>
            <a:r>
              <a:t>east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2.使用switch檢查列舉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2.使用switch檢查列舉值</a:t>
            </a:r>
          </a:p>
        </p:txBody>
      </p:sp>
      <p:sp>
        <p:nvSpPr>
          <p:cNvPr id="69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5" name="directionToHead = .south…"/>
          <p:cNvSpPr txBox="1"/>
          <p:nvPr/>
        </p:nvSpPr>
        <p:spPr>
          <a:xfrm>
            <a:off x="576953" y="1101687"/>
            <a:ext cx="3014095" cy="2668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directionToHead</a:t>
            </a:r>
            <a:r>
              <a:rPr>
                <a:solidFill>
                  <a:srgbClr val="333333"/>
                </a:solidFill>
              </a:rPr>
              <a:t> = .</a:t>
            </a:r>
            <a:r>
              <a:t>south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directionToHead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north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"Lots of planets have a north"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south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"Watch out for penguins"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east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"Where the sun rises"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west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"Where the skies are blue"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"Watch out for penguins"</a:t>
            </a:r>
          </a:p>
        </p:txBody>
      </p:sp>
      <p:sp>
        <p:nvSpPr>
          <p:cNvPr id="696" name="let somePlanet = Planet.earth…"/>
          <p:cNvSpPr txBox="1"/>
          <p:nvPr/>
        </p:nvSpPr>
        <p:spPr>
          <a:xfrm>
            <a:off x="4575992" y="1101687"/>
            <a:ext cx="3037151" cy="2020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.</a:t>
            </a:r>
            <a:r>
              <a:t>earth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somePlanet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rPr>
                <a:solidFill>
                  <a:srgbClr val="3F6E74"/>
                </a:solidFill>
              </a:rPr>
              <a:t>earth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"Mostly harmless"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a safe place for humans"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"Mostly harmless"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3.循環訪問列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3.循環訪問列舉</a:t>
            </a:r>
          </a:p>
        </p:txBody>
      </p:sp>
      <p:sp>
        <p:nvSpPr>
          <p:cNvPr id="69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2" name="enum Beverage: CaseIterable {…"/>
          <p:cNvSpPr txBox="1"/>
          <p:nvPr/>
        </p:nvSpPr>
        <p:spPr>
          <a:xfrm>
            <a:off x="576953" y="1101687"/>
            <a:ext cx="3695269" cy="158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Beverage</a:t>
            </a:r>
            <a:r>
              <a:rPr>
                <a:solidFill>
                  <a:srgbClr val="333333"/>
                </a:solidFill>
              </a:rPr>
              <a:t>: </a:t>
            </a:r>
            <a:r>
              <a:t>CaseIterable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coffee</a:t>
            </a:r>
            <a:r>
              <a:t>, </a:t>
            </a:r>
            <a:r>
              <a:rPr>
                <a:solidFill>
                  <a:srgbClr val="3F6E74"/>
                </a:solidFill>
              </a:rPr>
              <a:t>tea</a:t>
            </a:r>
            <a:r>
              <a:t>, </a:t>
            </a:r>
            <a:r>
              <a:rPr>
                <a:solidFill>
                  <a:srgbClr val="3F6E74"/>
                </a:solidFill>
              </a:rPr>
              <a:t>juice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numberOfChoices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allCases</a:t>
            </a:r>
            <a:r>
              <a:rPr>
                <a:solidFill>
                  <a:srgbClr val="333333"/>
                </a:solidFill>
              </a:rPr>
              <a:t>.</a:t>
            </a:r>
            <a:r>
              <a:t>count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numberOfChoices</a:t>
            </a:r>
            <a:r>
              <a:rPr>
                <a:solidFill>
                  <a:srgbClr val="333333"/>
                </a:solidFill>
              </a:rPr>
              <a:t>)</a:t>
            </a:r>
            <a:r>
              <a:t> beverages available"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"3 beverages available"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03" name="for beverage in Beverage.allCases {…"/>
          <p:cNvSpPr txBox="1"/>
          <p:nvPr/>
        </p:nvSpPr>
        <p:spPr>
          <a:xfrm>
            <a:off x="4575992" y="1101687"/>
            <a:ext cx="2899497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.</a:t>
            </a:r>
            <a:r>
              <a:t>allCases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beverage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coffee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tea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juice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4.關聯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4.關聯值</a:t>
            </a:r>
          </a:p>
        </p:txBody>
      </p:sp>
      <p:sp>
        <p:nvSpPr>
          <p:cNvPr id="70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9" name="enum Barcode {…"/>
          <p:cNvSpPr txBox="1"/>
          <p:nvPr/>
        </p:nvSpPr>
        <p:spPr>
          <a:xfrm>
            <a:off x="576953" y="1101687"/>
            <a:ext cx="2332308" cy="9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Barcode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upc</a:t>
            </a:r>
            <a:r>
              <a:t>(</a:t>
            </a:r>
            <a:r>
              <a:rPr>
                <a:solidFill>
                  <a:srgbClr val="3F6E74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, </a:t>
            </a:r>
            <a:r>
              <a:rPr>
                <a:solidFill>
                  <a:srgbClr val="3F6E74"/>
                </a:solidFill>
              </a:rPr>
              <a:t>Int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qrCode</a:t>
            </a:r>
            <a:r>
              <a:t>(</a:t>
            </a:r>
            <a:r>
              <a:rPr>
                <a:solidFill>
                  <a:srgbClr val="3F6E74"/>
                </a:solidFill>
              </a:rPr>
              <a:t>String</a:t>
            </a:r>
            <a:r>
              <a:t>)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pic>
        <p:nvPicPr>
          <p:cNvPr id="710" name="螢幕快照 2019-02-03 上午10.18.04.png" descr="螢幕快照 2019-02-03 上午10.18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8411" y="1020873"/>
            <a:ext cx="1863786" cy="866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螢幕快照 2019-02-03 上午10.18.29.png" descr="螢幕快照 2019-02-03 上午10.1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0153" y="2084266"/>
            <a:ext cx="1480301" cy="1491515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var productBarcode = Barcode.upc(8, 85909, 51226, 3)"/>
          <p:cNvSpPr txBox="1"/>
          <p:nvPr/>
        </p:nvSpPr>
        <p:spPr>
          <a:xfrm>
            <a:off x="558244" y="2200838"/>
            <a:ext cx="4052910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productBarcode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Barcode</a:t>
            </a:r>
            <a:r>
              <a:rPr>
                <a:solidFill>
                  <a:srgbClr val="333333"/>
                </a:solidFill>
              </a:rPr>
              <a:t>.</a:t>
            </a:r>
            <a:r>
              <a:t>upc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85909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51226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13" name="productBarcode = .qrCode(&quot;ABCDEFGHIJKLMNOP&quot;)"/>
          <p:cNvSpPr txBox="1"/>
          <p:nvPr/>
        </p:nvSpPr>
        <p:spPr>
          <a:xfrm>
            <a:off x="572276" y="2766589"/>
            <a:ext cx="3941449" cy="29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F6E74"/>
                </a:solidFill>
              </a:rPr>
              <a:t>productBarcode</a:t>
            </a:r>
            <a:r>
              <a:rPr>
                <a:solidFill>
                  <a:srgbClr val="333333"/>
                </a:solidFill>
              </a:rPr>
              <a:t> = .</a:t>
            </a:r>
            <a:r>
              <a:rPr>
                <a:solidFill>
                  <a:srgbClr val="3F6E74"/>
                </a:solidFill>
              </a:rPr>
              <a:t>qrCode</a:t>
            </a:r>
            <a:r>
              <a:rPr>
                <a:solidFill>
                  <a:srgbClr val="333333"/>
                </a:solidFill>
              </a:rPr>
              <a:t>(</a:t>
            </a:r>
            <a:r>
              <a:t>"ABCDEFGHIJKLMNOP"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4.關聯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4.關聯值</a:t>
            </a:r>
          </a:p>
        </p:txBody>
      </p:sp>
      <p:sp>
        <p:nvSpPr>
          <p:cNvPr id="71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9" name="螢幕快照 2019-02-03 上午10.18.04.png" descr="螢幕快照 2019-02-03 上午10.18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8411" y="1020873"/>
            <a:ext cx="1863786" cy="866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0" name="螢幕快照 2019-02-03 上午10.18.29.png" descr="螢幕快照 2019-02-03 上午10.18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0153" y="2084266"/>
            <a:ext cx="1480301" cy="1491515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switch productBarcode {…"/>
          <p:cNvSpPr txBox="1"/>
          <p:nvPr/>
        </p:nvSpPr>
        <p:spPr>
          <a:xfrm>
            <a:off x="576953" y="1433771"/>
            <a:ext cx="5055025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productBarcode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t>upc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"UPC: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.</a:t>
            </a:r>
            <a:r>
              <a:t>qrCode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"QR code: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"QR code: ABCDEFGHIJKLMNOP."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22" name="switch productBarcode {…"/>
          <p:cNvSpPr txBox="1"/>
          <p:nvPr/>
        </p:nvSpPr>
        <p:spPr>
          <a:xfrm>
            <a:off x="557547" y="3187735"/>
            <a:ext cx="5093838" cy="1805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productBarcode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.</a:t>
            </a:r>
            <a:r>
              <a:t>upc</a:t>
            </a:r>
            <a:r>
              <a:rPr>
                <a:solidFill>
                  <a:srgbClr val="333333"/>
                </a:solidFill>
              </a:rPr>
              <a:t>(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, 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, 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, 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"UPC 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numberSystem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manufacturer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check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.</a:t>
            </a:r>
            <a:r>
              <a:t>qrCode</a:t>
            </a:r>
            <a:r>
              <a:rPr>
                <a:solidFill>
                  <a:srgbClr val="333333"/>
                </a:solidFill>
              </a:rPr>
              <a:t>(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"QR code: </a:t>
            </a:r>
            <a:r>
              <a:rPr>
                <a:solidFill>
                  <a:srgbClr val="333333"/>
                </a:solidFill>
              </a:rPr>
              <a:t>\(</a:t>
            </a:r>
            <a:r>
              <a:t>productCode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Prints "QR code: ABCDEFGHIJKLMNOP."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5.原生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5.原生值</a:t>
            </a:r>
          </a:p>
        </p:txBody>
      </p:sp>
      <p:sp>
        <p:nvSpPr>
          <p:cNvPr id="72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enum ASCIIControlCharacter: Character {…"/>
          <p:cNvSpPr txBox="1"/>
          <p:nvPr/>
        </p:nvSpPr>
        <p:spPr>
          <a:xfrm>
            <a:off x="581630" y="1092332"/>
            <a:ext cx="3256320" cy="115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ASCIIControlCharacter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tab</a:t>
            </a:r>
            <a:r>
              <a:t> = </a:t>
            </a:r>
            <a:r>
              <a:rPr>
                <a:solidFill>
                  <a:srgbClr val="C41A16"/>
                </a:solidFill>
              </a:rPr>
              <a:t>"\t"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lineFeed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"\n"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carriageReturn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"\r"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5.原生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5.原生值</a:t>
            </a:r>
          </a:p>
        </p:txBody>
      </p:sp>
      <p:sp>
        <p:nvSpPr>
          <p:cNvPr id="73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4" name="let earthsOrder = Planet.earth.rawValue…"/>
          <p:cNvSpPr txBox="1"/>
          <p:nvPr/>
        </p:nvSpPr>
        <p:spPr>
          <a:xfrm>
            <a:off x="558244" y="3412964"/>
            <a:ext cx="3824465" cy="1373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earthsOrder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Planet</a:t>
            </a:r>
            <a:r>
              <a:rPr>
                <a:solidFill>
                  <a:srgbClr val="333333"/>
                </a:solidFill>
              </a:rPr>
              <a:t>.</a:t>
            </a:r>
            <a:r>
              <a:t>earth</a:t>
            </a:r>
            <a:r>
              <a:rPr>
                <a:solidFill>
                  <a:srgbClr val="333333"/>
                </a:solidFill>
              </a:rPr>
              <a:t>.</a:t>
            </a:r>
            <a:r>
              <a:t>rawValue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earthsOrder is 3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sunsetDirection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.</a:t>
            </a:r>
            <a:r>
              <a:t>west</a:t>
            </a:r>
            <a:r>
              <a:rPr>
                <a:solidFill>
                  <a:srgbClr val="333333"/>
                </a:solidFill>
              </a:rPr>
              <a:t>.</a:t>
            </a:r>
            <a:r>
              <a:t>rawValue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sunsetDirection is "west"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35" name="enum Planet: Int {…"/>
          <p:cNvSpPr txBox="1"/>
          <p:nvPr/>
        </p:nvSpPr>
        <p:spPr>
          <a:xfrm>
            <a:off x="581630" y="1564061"/>
            <a:ext cx="5139473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Planet</a:t>
            </a:r>
            <a:r>
              <a:rPr>
                <a:solidFill>
                  <a:srgbClr val="333333"/>
                </a:solidFill>
              </a:rPr>
              <a:t>: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mercury</a:t>
            </a:r>
            <a: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, </a:t>
            </a:r>
            <a:r>
              <a:rPr>
                <a:solidFill>
                  <a:srgbClr val="3F6E74"/>
                </a:solidFill>
              </a:rPr>
              <a:t>venus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mars</a:t>
            </a:r>
            <a:r>
              <a:t>, </a:t>
            </a:r>
            <a:r>
              <a:rPr>
                <a:solidFill>
                  <a:srgbClr val="3F6E74"/>
                </a:solidFill>
              </a:rPr>
              <a:t>jupiter</a:t>
            </a:r>
            <a:r>
              <a:t>, </a:t>
            </a:r>
            <a:r>
              <a:rPr>
                <a:solidFill>
                  <a:srgbClr val="3F6E74"/>
                </a:solidFill>
              </a:rPr>
              <a:t>saturn</a:t>
            </a:r>
            <a:r>
              <a:t>, </a:t>
            </a:r>
            <a:r>
              <a:rPr>
                <a:solidFill>
                  <a:srgbClr val="3F6E74"/>
                </a:solidFill>
              </a:rPr>
              <a:t>uranus</a:t>
            </a:r>
            <a:r>
              <a:t>, </a:t>
            </a:r>
            <a:r>
              <a:rPr>
                <a:solidFill>
                  <a:srgbClr val="3F6E74"/>
                </a:solidFill>
              </a:rPr>
              <a:t>neptune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36" name="enum CompassPoint: String {…"/>
          <p:cNvSpPr txBox="1"/>
          <p:nvPr/>
        </p:nvSpPr>
        <p:spPr>
          <a:xfrm>
            <a:off x="558244" y="2460449"/>
            <a:ext cx="2604204" cy="72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solidFill>
                  <a:srgbClr val="AA0D91"/>
                </a:solidFill>
              </a:rPr>
              <a:t>enum</a:t>
            </a:r>
            <a:r>
              <a:rPr>
                <a:solidFill>
                  <a:srgbClr val="333333"/>
                </a:solidFill>
              </a:rPr>
              <a:t> </a:t>
            </a:r>
            <a:r>
              <a:t>CompassPoint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case</a:t>
            </a:r>
            <a:r>
              <a:t> </a:t>
            </a:r>
            <a:r>
              <a:rPr>
                <a:solidFill>
                  <a:srgbClr val="3F6E74"/>
                </a:solidFill>
              </a:rPr>
              <a:t>north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south</a:t>
            </a:r>
            <a:r>
              <a:t>, </a:t>
            </a:r>
            <a:r>
              <a:rPr>
                <a:solidFill>
                  <a:srgbClr val="3F6E74"/>
                </a:solidFill>
              </a:rPr>
              <a:t>east</a:t>
            </a:r>
            <a:r>
              <a:t>, </a:t>
            </a:r>
            <a:r>
              <a:rPr>
                <a:solidFill>
                  <a:srgbClr val="3F6E74"/>
                </a:solidFill>
              </a:rPr>
              <a:t>west</a:t>
            </a:r>
          </a:p>
          <a:p>
            <a:pPr marL="527755" indent="-388055" defTabSz="457200">
              <a:lnSpc>
                <a:spcPts val="17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1100">
                <a:solidFill>
                  <a:srgbClr val="5C26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737" name="暗地裏指定原生值"/>
          <p:cNvSpPr txBox="1"/>
          <p:nvPr/>
        </p:nvSpPr>
        <p:spPr>
          <a:xfrm>
            <a:off x="768720" y="1019244"/>
            <a:ext cx="15265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暗地裏指定原生值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