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80" r:id="rId2"/>
    <p:sldId id="278" r:id="rId3"/>
    <p:sldId id="256" r:id="rId4"/>
    <p:sldId id="265" r:id="rId5"/>
    <p:sldId id="273" r:id="rId6"/>
    <p:sldId id="277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5856" autoAdjust="0"/>
  </p:normalViewPr>
  <p:slideViewPr>
    <p:cSldViewPr snapToGrid="0">
      <p:cViewPr varScale="1">
        <p:scale>
          <a:sx n="45" d="100"/>
          <a:sy n="45" d="100"/>
        </p:scale>
        <p:origin x="48" y="12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491" y="533401"/>
            <a:ext cx="5030510" cy="2514601"/>
          </a:xfrm>
        </p:spPr>
        <p:txBody>
          <a:bodyPr>
            <a:normAutofit/>
          </a:bodyPr>
          <a:lstStyle>
            <a:lvl1pPr latinLnBrk="0">
              <a:defRPr lang="zh-TW"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490" y="3403600"/>
            <a:ext cx="5030511" cy="1397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600"/>
              </a:spcBef>
              <a:buNone/>
              <a:defRPr lang="zh-TW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39DA-48C8-465A-A5E4-78E599318DD0}" type="datetimeFigureOut">
              <a:rPr lang="zh-TW" altLang="en-US" smtClean="0"/>
              <a:t>2014/4/28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51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39DA-48C8-465A-A5E4-78E599318DD0}" type="datetimeFigureOut">
              <a:rPr lang="zh-TW" altLang="en-US" smtClean="0"/>
              <a:t>2014/4/28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61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63695" y="533400"/>
            <a:ext cx="2362816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65491" y="533400"/>
            <a:ext cx="7469544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39DA-48C8-465A-A5E4-78E599318DD0}" type="datetimeFigureOut">
              <a:rPr lang="zh-TW" altLang="en-US" smtClean="0"/>
              <a:t>2014/4/28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45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39DA-48C8-465A-A5E4-78E599318DD0}" type="datetimeFigureOut">
              <a:rPr lang="zh-TW" altLang="en-US" smtClean="0"/>
              <a:t>2014/4/28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44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39DA-48C8-465A-A5E4-78E599318DD0}" type="datetimeFigureOut">
              <a:rPr lang="zh-TW" altLang="en-US" smtClean="0"/>
              <a:t>2014/4/28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65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491" y="533400"/>
            <a:ext cx="8689063" cy="2286000"/>
          </a:xfrm>
        </p:spPr>
        <p:txBody>
          <a:bodyPr anchor="b">
            <a:normAutofit/>
          </a:bodyPr>
          <a:lstStyle>
            <a:lvl1pPr algn="l" latinLnBrk="0">
              <a:defRPr lang="zh-TW" sz="54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5491" y="3124200"/>
            <a:ext cx="8689063" cy="13716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600"/>
              </a:spcBef>
              <a:buNone/>
              <a:defRPr lang="zh-TW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39DA-48C8-465A-A5E4-78E599318DD0}" type="datetimeFigureOut">
              <a:rPr lang="zh-TW" altLang="en-US" smtClean="0"/>
              <a:t>2014/4/28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6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65489" y="1828800"/>
            <a:ext cx="4253068" cy="4191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66021" y="1828800"/>
            <a:ext cx="4253068" cy="4191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39DA-48C8-465A-A5E4-78E599318DD0}" type="datetimeFigureOut">
              <a:rPr lang="zh-TW" altLang="en-US" smtClean="0"/>
              <a:t>2014/4/28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87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488" y="533400"/>
            <a:ext cx="8689065" cy="1066800"/>
          </a:xfrm>
        </p:spPr>
        <p:txBody>
          <a:bodyPr/>
          <a:lstStyle>
            <a:lvl1pPr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5490" y="1828800"/>
            <a:ext cx="4253068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65490" y="2590800"/>
            <a:ext cx="4253068" cy="3429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501485" y="1828800"/>
            <a:ext cx="4253068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501485" y="2590800"/>
            <a:ext cx="4253068" cy="3429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39DA-48C8-465A-A5E4-78E599318DD0}" type="datetimeFigureOut">
              <a:rPr lang="zh-TW" altLang="en-US" smtClean="0"/>
              <a:t>2014/4/28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32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39DA-48C8-465A-A5E4-78E599318DD0}" type="datetimeFigureOut">
              <a:rPr lang="zh-TW" altLang="en-US" smtClean="0"/>
              <a:t>2014/4/28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2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39DA-48C8-465A-A5E4-78E599318DD0}" type="datetimeFigureOut">
              <a:rPr lang="zh-TW" altLang="en-US" smtClean="0"/>
              <a:t>2014/4/28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82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490" y="533400"/>
            <a:ext cx="4115872" cy="1524000"/>
          </a:xfrm>
        </p:spPr>
        <p:txBody>
          <a:bodyPr anchor="b">
            <a:normAutofit/>
          </a:bodyPr>
          <a:lstStyle>
            <a:lvl1pPr algn="l" latinLnBrk="0">
              <a:defRPr lang="zh-TW" sz="36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67341" y="533400"/>
            <a:ext cx="5868928" cy="54864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65490" y="2209800"/>
            <a:ext cx="4115872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10000"/>
              </a:lnSpc>
              <a:spcBef>
                <a:spcPts val="600"/>
              </a:spcBef>
              <a:buNone/>
              <a:defRPr lang="zh-TW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39DA-48C8-465A-A5E4-78E599318DD0}" type="datetimeFigureOut">
              <a:rPr lang="zh-TW" altLang="en-US" smtClean="0"/>
              <a:t>2014/4/28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20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490" y="533400"/>
            <a:ext cx="4115872" cy="1524000"/>
          </a:xfrm>
        </p:spPr>
        <p:txBody>
          <a:bodyPr anchor="b">
            <a:noAutofit/>
          </a:bodyPr>
          <a:lstStyle>
            <a:lvl1pPr algn="l" latinLnBrk="0">
              <a:defRPr lang="zh-TW" sz="36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867340" y="533400"/>
            <a:ext cx="578167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 latinLnBrk="0">
              <a:buNone/>
              <a:defRPr lang="zh-TW" sz="24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65490" y="2209800"/>
            <a:ext cx="4115872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10000"/>
              </a:lnSpc>
              <a:spcBef>
                <a:spcPts val="600"/>
              </a:spcBef>
              <a:buNone/>
              <a:defRPr lang="zh-TW" sz="18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6220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65490" y="533400"/>
            <a:ext cx="8689064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5490" y="1828800"/>
            <a:ext cx="8689064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934418" y="6155268"/>
            <a:ext cx="137195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A5639DA-48C8-465A-A5E4-78E599318DD0}" type="datetimeFigureOut">
              <a:rPr lang="zh-TW" altLang="en-US" smtClean="0"/>
              <a:t>2014/4/28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65491" y="6155268"/>
            <a:ext cx="565456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10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535035" y="6155268"/>
            <a:ext cx="121951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11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zh-TW" sz="3600" b="1" kern="1200">
          <a:solidFill>
            <a:schemeClr val="accent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zh-TW" sz="2000" kern="1200">
          <a:solidFill>
            <a:schemeClr val="tx1">
              <a:lumMod val="65000"/>
              <a:lumOff val="3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zh-TW" sz="1800" kern="1200">
          <a:solidFill>
            <a:schemeClr val="tx1">
              <a:lumMod val="65000"/>
              <a:lumOff val="3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zh-TW" sz="1600" kern="1200">
          <a:solidFill>
            <a:schemeClr val="tx1">
              <a:lumMod val="65000"/>
              <a:lumOff val="3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zh-TW" sz="1400" kern="1200">
          <a:solidFill>
            <a:schemeClr val="tx1">
              <a:lumMod val="65000"/>
              <a:lumOff val="3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zh-TW" sz="1400" kern="1200">
          <a:solidFill>
            <a:schemeClr val="tx1">
              <a:lumMod val="65000"/>
              <a:lumOff val="3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TW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TW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TW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TW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5050687" y="1253989"/>
            <a:ext cx="2440092" cy="47089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TW" sz="30000" b="0" cap="none" spc="0" dirty="0" smtClean="0">
                <a:ln w="0">
                  <a:noFill/>
                </a:ln>
                <a:solidFill>
                  <a:schemeClr val="accent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zh-TW" altLang="en-US" sz="30000" b="0" cap="none" spc="0" dirty="0">
              <a:ln w="0">
                <a:noFill/>
              </a:ln>
              <a:solidFill>
                <a:schemeClr val="accent1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2" name="群組 51"/>
          <p:cNvGrpSpPr/>
          <p:nvPr/>
        </p:nvGrpSpPr>
        <p:grpSpPr>
          <a:xfrm>
            <a:off x="7585323" y="813414"/>
            <a:ext cx="881150" cy="881150"/>
            <a:chOff x="4618491" y="5655339"/>
            <a:chExt cx="881150" cy="881150"/>
          </a:xfrm>
        </p:grpSpPr>
        <p:sp>
          <p:nvSpPr>
            <p:cNvPr id="3" name="橢圓 2"/>
            <p:cNvSpPr>
              <a:spLocks noChangeAspect="1"/>
            </p:cNvSpPr>
            <p:nvPr/>
          </p:nvSpPr>
          <p:spPr>
            <a:xfrm>
              <a:off x="4618491" y="5655339"/>
              <a:ext cx="881150" cy="881150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橢圓 1"/>
            <p:cNvSpPr>
              <a:spLocks noChangeAspect="1"/>
            </p:cNvSpPr>
            <p:nvPr/>
          </p:nvSpPr>
          <p:spPr>
            <a:xfrm>
              <a:off x="4840316" y="5889969"/>
              <a:ext cx="468000" cy="468000"/>
            </a:xfrm>
            <a:prstGeom prst="ellipse">
              <a:avLst/>
            </a:prstGeom>
            <a:solidFill>
              <a:schemeClr val="accent3">
                <a:alpha val="7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8976975" y="3421697"/>
            <a:ext cx="881150" cy="881150"/>
            <a:chOff x="10639624" y="5439779"/>
            <a:chExt cx="881150" cy="881150"/>
          </a:xfrm>
        </p:grpSpPr>
        <p:sp>
          <p:nvSpPr>
            <p:cNvPr id="12" name="橢圓 11"/>
            <p:cNvSpPr>
              <a:spLocks noChangeAspect="1"/>
            </p:cNvSpPr>
            <p:nvPr/>
          </p:nvSpPr>
          <p:spPr>
            <a:xfrm>
              <a:off x="10639624" y="5439779"/>
              <a:ext cx="881150" cy="881150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>
              <a:spLocks noChangeAspect="1"/>
            </p:cNvSpPr>
            <p:nvPr/>
          </p:nvSpPr>
          <p:spPr>
            <a:xfrm>
              <a:off x="10846199" y="5646354"/>
              <a:ext cx="468000" cy="468000"/>
            </a:xfrm>
            <a:prstGeom prst="ellipse">
              <a:avLst/>
            </a:prstGeom>
            <a:solidFill>
              <a:schemeClr val="accent3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2540105" y="3420980"/>
            <a:ext cx="881150" cy="881150"/>
            <a:chOff x="3369938" y="4999204"/>
            <a:chExt cx="881150" cy="881150"/>
          </a:xfrm>
        </p:grpSpPr>
        <p:sp>
          <p:nvSpPr>
            <p:cNvPr id="16" name="橢圓 15"/>
            <p:cNvSpPr>
              <a:spLocks noChangeAspect="1"/>
            </p:cNvSpPr>
            <p:nvPr/>
          </p:nvSpPr>
          <p:spPr>
            <a:xfrm>
              <a:off x="3369938" y="4999204"/>
              <a:ext cx="881150" cy="881150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>
              <a:spLocks noChangeAspect="1"/>
            </p:cNvSpPr>
            <p:nvPr/>
          </p:nvSpPr>
          <p:spPr>
            <a:xfrm>
              <a:off x="3576513" y="5205779"/>
              <a:ext cx="468000" cy="468000"/>
            </a:xfrm>
            <a:prstGeom prst="ellipse">
              <a:avLst/>
            </a:prstGeom>
            <a:solidFill>
              <a:schemeClr val="accent3">
                <a:alpha val="64000"/>
              </a:schemeClr>
            </a:solidFill>
            <a:ln>
              <a:solidFill>
                <a:schemeClr val="accent1">
                  <a:shade val="50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3897752" y="813414"/>
            <a:ext cx="881150" cy="881150"/>
            <a:chOff x="2151048" y="5585762"/>
            <a:chExt cx="881150" cy="881150"/>
          </a:xfrm>
        </p:grpSpPr>
        <p:sp>
          <p:nvSpPr>
            <p:cNvPr id="22" name="橢圓 21"/>
            <p:cNvSpPr>
              <a:spLocks noChangeAspect="1"/>
            </p:cNvSpPr>
            <p:nvPr/>
          </p:nvSpPr>
          <p:spPr>
            <a:xfrm>
              <a:off x="2151048" y="5585762"/>
              <a:ext cx="881150" cy="881150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>
              <a:solidFill>
                <a:schemeClr val="accent1">
                  <a:shade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>
              <a:spLocks noChangeAspect="1"/>
            </p:cNvSpPr>
            <p:nvPr/>
          </p:nvSpPr>
          <p:spPr>
            <a:xfrm>
              <a:off x="2357623" y="5792337"/>
              <a:ext cx="468000" cy="468000"/>
            </a:xfrm>
            <a:prstGeom prst="ellipse">
              <a:avLst/>
            </a:prstGeom>
            <a:solidFill>
              <a:schemeClr val="accent3">
                <a:alpha val="56000"/>
              </a:schemeClr>
            </a:solidFill>
            <a:ln>
              <a:solidFill>
                <a:schemeClr val="accent1">
                  <a:shade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7525450" y="5686361"/>
            <a:ext cx="881150" cy="881150"/>
            <a:chOff x="8837186" y="5145187"/>
            <a:chExt cx="881150" cy="881150"/>
          </a:xfrm>
        </p:grpSpPr>
        <p:sp>
          <p:nvSpPr>
            <p:cNvPr id="25" name="橢圓 24"/>
            <p:cNvSpPr>
              <a:spLocks noChangeAspect="1"/>
            </p:cNvSpPr>
            <p:nvPr/>
          </p:nvSpPr>
          <p:spPr>
            <a:xfrm>
              <a:off x="8837186" y="5145187"/>
              <a:ext cx="881150" cy="881150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>
              <a:spLocks noChangeAspect="1"/>
            </p:cNvSpPr>
            <p:nvPr/>
          </p:nvSpPr>
          <p:spPr>
            <a:xfrm>
              <a:off x="9043761" y="5351762"/>
              <a:ext cx="468000" cy="468000"/>
            </a:xfrm>
            <a:prstGeom prst="ellipse">
              <a:avLst/>
            </a:prstGeom>
            <a:solidFill>
              <a:schemeClr val="accent3">
                <a:alpha val="6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4066250" y="5756395"/>
            <a:ext cx="881150" cy="881150"/>
            <a:chOff x="3369938" y="4999204"/>
            <a:chExt cx="881150" cy="881150"/>
          </a:xfrm>
        </p:grpSpPr>
        <p:sp>
          <p:nvSpPr>
            <p:cNvPr id="56" name="橢圓 55"/>
            <p:cNvSpPr>
              <a:spLocks noChangeAspect="1"/>
            </p:cNvSpPr>
            <p:nvPr/>
          </p:nvSpPr>
          <p:spPr>
            <a:xfrm>
              <a:off x="3369938" y="4999204"/>
              <a:ext cx="881150" cy="881150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/>
            <p:cNvSpPr>
              <a:spLocks noChangeAspect="1"/>
            </p:cNvSpPr>
            <p:nvPr/>
          </p:nvSpPr>
          <p:spPr>
            <a:xfrm>
              <a:off x="3576513" y="5205779"/>
              <a:ext cx="468000" cy="468000"/>
            </a:xfrm>
            <a:prstGeom prst="ellipse">
              <a:avLst/>
            </a:prstGeom>
            <a:solidFill>
              <a:schemeClr val="accent3">
                <a:alpha val="7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8" name="矩形 57"/>
          <p:cNvSpPr/>
          <p:nvPr/>
        </p:nvSpPr>
        <p:spPr>
          <a:xfrm>
            <a:off x="5019074" y="994780"/>
            <a:ext cx="2440092" cy="47089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TW" sz="30000" b="0" cap="none" spc="0" dirty="0" smtClean="0">
                <a:ln w="0">
                  <a:noFill/>
                </a:ln>
                <a:solidFill>
                  <a:schemeClr val="accent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zh-TW" altLang="en-US" sz="30000" b="0" cap="none" spc="0" dirty="0">
              <a:ln w="0">
                <a:noFill/>
              </a:ln>
              <a:solidFill>
                <a:schemeClr val="accent1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035028" y="1047414"/>
            <a:ext cx="2440092" cy="47089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TW" sz="30000" b="0" cap="none" spc="0" dirty="0" smtClean="0">
                <a:ln w="0">
                  <a:noFill/>
                </a:ln>
                <a:solidFill>
                  <a:schemeClr val="accent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TW" altLang="en-US" sz="30000" b="0" cap="none" spc="0" dirty="0">
              <a:ln w="0">
                <a:noFill/>
              </a:ln>
              <a:solidFill>
                <a:schemeClr val="accent1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29572" y="1435355"/>
            <a:ext cx="2440092" cy="47089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TW" sz="30000" b="0" cap="none" spc="0" dirty="0" smtClean="0">
                <a:ln w="0">
                  <a:noFill/>
                </a:ln>
                <a:solidFill>
                  <a:schemeClr val="accent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TW" altLang="en-US" sz="30000" b="0" cap="none" spc="0" dirty="0">
              <a:ln w="0">
                <a:noFill/>
              </a:ln>
              <a:solidFill>
                <a:schemeClr val="accent1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019074" y="1396597"/>
            <a:ext cx="2440092" cy="47089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TW" sz="30000" b="0" cap="none" spc="0" dirty="0" smtClean="0">
                <a:ln w="0">
                  <a:noFill/>
                </a:ln>
                <a:solidFill>
                  <a:schemeClr val="accent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TW" altLang="en-US" sz="30000" b="0" cap="none" spc="0" dirty="0">
              <a:ln w="0">
                <a:noFill/>
              </a:ln>
              <a:solidFill>
                <a:schemeClr val="accent1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221128" y="1401447"/>
            <a:ext cx="3749744" cy="43704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zh-TW" altLang="en-US" sz="13900" dirty="0" smtClean="0">
                <a:ln w="0">
                  <a:noFill/>
                </a:ln>
                <a:solidFill>
                  <a:schemeClr val="accent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會議</a:t>
            </a:r>
            <a:endParaRPr lang="en-US" altLang="zh-TW" sz="13900" dirty="0" smtClean="0">
              <a:ln w="0">
                <a:noFill/>
              </a:ln>
              <a:solidFill>
                <a:schemeClr val="accent1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TW" altLang="en-US" sz="13900" dirty="0" smtClean="0">
                <a:ln w="0">
                  <a:noFill/>
                </a:ln>
                <a:solidFill>
                  <a:schemeClr val="accent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開始</a:t>
            </a:r>
            <a:endParaRPr lang="zh-TW" altLang="en-US" sz="13900" b="0" cap="none" spc="0" dirty="0">
              <a:ln w="0">
                <a:noFill/>
              </a:ln>
              <a:solidFill>
                <a:schemeClr val="accent1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7595829" y="823920"/>
            <a:ext cx="881150" cy="881150"/>
            <a:chOff x="4618491" y="5655339"/>
            <a:chExt cx="881150" cy="881150"/>
          </a:xfrm>
          <a:solidFill>
            <a:srgbClr val="FFFF00">
              <a:alpha val="85000"/>
            </a:srgbClr>
          </a:solidFill>
        </p:grpSpPr>
        <p:sp>
          <p:nvSpPr>
            <p:cNvPr id="28" name="橢圓 27"/>
            <p:cNvSpPr>
              <a:spLocks noChangeAspect="1"/>
            </p:cNvSpPr>
            <p:nvPr/>
          </p:nvSpPr>
          <p:spPr>
            <a:xfrm>
              <a:off x="4618491" y="5655339"/>
              <a:ext cx="881150" cy="881150"/>
            </a:xfrm>
            <a:prstGeom prst="ellipse">
              <a:avLst/>
            </a:prstGeom>
            <a:solidFill>
              <a:srgbClr val="FFFF00">
                <a:alpha val="8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>
              <a:spLocks noChangeAspect="1"/>
            </p:cNvSpPr>
            <p:nvPr/>
          </p:nvSpPr>
          <p:spPr>
            <a:xfrm>
              <a:off x="4840316" y="5889969"/>
              <a:ext cx="468000" cy="468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8987481" y="3432203"/>
            <a:ext cx="881150" cy="881150"/>
            <a:chOff x="10639624" y="5439779"/>
            <a:chExt cx="881150" cy="881150"/>
          </a:xfrm>
          <a:solidFill>
            <a:srgbClr val="FFFF00"/>
          </a:solidFill>
        </p:grpSpPr>
        <p:sp>
          <p:nvSpPr>
            <p:cNvPr id="31" name="橢圓 30"/>
            <p:cNvSpPr>
              <a:spLocks noChangeAspect="1"/>
            </p:cNvSpPr>
            <p:nvPr/>
          </p:nvSpPr>
          <p:spPr>
            <a:xfrm>
              <a:off x="10639624" y="5439779"/>
              <a:ext cx="881150" cy="881150"/>
            </a:xfrm>
            <a:prstGeom prst="ellipse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>
              <a:spLocks noChangeAspect="1"/>
            </p:cNvSpPr>
            <p:nvPr/>
          </p:nvSpPr>
          <p:spPr>
            <a:xfrm>
              <a:off x="10846199" y="5646354"/>
              <a:ext cx="468000" cy="468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2550611" y="3431486"/>
            <a:ext cx="881150" cy="881150"/>
            <a:chOff x="3369938" y="4999204"/>
            <a:chExt cx="881150" cy="881150"/>
          </a:xfrm>
          <a:solidFill>
            <a:srgbClr val="FFFF00"/>
          </a:solidFill>
        </p:grpSpPr>
        <p:sp>
          <p:nvSpPr>
            <p:cNvPr id="34" name="橢圓 33"/>
            <p:cNvSpPr>
              <a:spLocks noChangeAspect="1"/>
            </p:cNvSpPr>
            <p:nvPr/>
          </p:nvSpPr>
          <p:spPr>
            <a:xfrm>
              <a:off x="3369938" y="4999204"/>
              <a:ext cx="881150" cy="881150"/>
            </a:xfrm>
            <a:prstGeom prst="ellipse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>
              <a:spLocks noChangeAspect="1"/>
            </p:cNvSpPr>
            <p:nvPr/>
          </p:nvSpPr>
          <p:spPr>
            <a:xfrm>
              <a:off x="3576513" y="5205779"/>
              <a:ext cx="468000" cy="46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3908258" y="823920"/>
            <a:ext cx="881150" cy="881150"/>
            <a:chOff x="2151048" y="5585762"/>
            <a:chExt cx="881150" cy="881150"/>
          </a:xfrm>
          <a:solidFill>
            <a:srgbClr val="FFFF00">
              <a:alpha val="73000"/>
            </a:srgbClr>
          </a:solidFill>
        </p:grpSpPr>
        <p:sp>
          <p:nvSpPr>
            <p:cNvPr id="37" name="橢圓 36"/>
            <p:cNvSpPr>
              <a:spLocks noChangeAspect="1"/>
            </p:cNvSpPr>
            <p:nvPr/>
          </p:nvSpPr>
          <p:spPr>
            <a:xfrm>
              <a:off x="2151048" y="5585762"/>
              <a:ext cx="881150" cy="881150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>
              <a:spLocks noChangeAspect="1"/>
            </p:cNvSpPr>
            <p:nvPr/>
          </p:nvSpPr>
          <p:spPr>
            <a:xfrm>
              <a:off x="2357623" y="5792337"/>
              <a:ext cx="468000" cy="46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7535956" y="5696867"/>
            <a:ext cx="881150" cy="881150"/>
            <a:chOff x="8837186" y="5145187"/>
            <a:chExt cx="881150" cy="881150"/>
          </a:xfrm>
          <a:solidFill>
            <a:srgbClr val="FFFF00"/>
          </a:solidFill>
        </p:grpSpPr>
        <p:sp>
          <p:nvSpPr>
            <p:cNvPr id="40" name="橢圓 39"/>
            <p:cNvSpPr>
              <a:spLocks noChangeAspect="1"/>
            </p:cNvSpPr>
            <p:nvPr/>
          </p:nvSpPr>
          <p:spPr>
            <a:xfrm>
              <a:off x="8837186" y="5145187"/>
              <a:ext cx="881150" cy="881150"/>
            </a:xfrm>
            <a:prstGeom prst="ellipse">
              <a:avLst/>
            </a:prstGeom>
            <a:solidFill>
              <a:srgbClr val="FFFF00">
                <a:alpha val="7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>
              <a:spLocks noChangeAspect="1"/>
            </p:cNvSpPr>
            <p:nvPr/>
          </p:nvSpPr>
          <p:spPr>
            <a:xfrm>
              <a:off x="9043761" y="5351762"/>
              <a:ext cx="468000" cy="468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4076756" y="5766901"/>
            <a:ext cx="881150" cy="881150"/>
            <a:chOff x="3369938" y="4999204"/>
            <a:chExt cx="881150" cy="881150"/>
          </a:xfrm>
          <a:solidFill>
            <a:srgbClr val="FFFF00"/>
          </a:solidFill>
        </p:grpSpPr>
        <p:sp>
          <p:nvSpPr>
            <p:cNvPr id="43" name="橢圓 42"/>
            <p:cNvSpPr>
              <a:spLocks noChangeAspect="1"/>
            </p:cNvSpPr>
            <p:nvPr/>
          </p:nvSpPr>
          <p:spPr>
            <a:xfrm>
              <a:off x="3369938" y="4999204"/>
              <a:ext cx="881150" cy="881150"/>
            </a:xfrm>
            <a:prstGeom prst="ellipse">
              <a:avLst/>
            </a:prstGeom>
            <a:solidFill>
              <a:srgbClr val="FFFF00">
                <a:alpha val="7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>
              <a:spLocks noChangeAspect="1"/>
            </p:cNvSpPr>
            <p:nvPr/>
          </p:nvSpPr>
          <p:spPr>
            <a:xfrm>
              <a:off x="3576513" y="5205779"/>
              <a:ext cx="468000" cy="468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200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000"/>
                            </p:stCondLst>
                            <p:childTnLst>
                              <p:par>
                                <p:cTn id="52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500"/>
                            </p:stCondLst>
                            <p:childTnLst>
                              <p:par>
                                <p:cTn id="56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500"/>
                            </p:stCondLst>
                            <p:childTnLst>
                              <p:par>
                                <p:cTn id="62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500"/>
                            </p:stCondLst>
                            <p:childTnLst>
                              <p:par>
                                <p:cTn id="68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3500"/>
                            </p:stCondLst>
                            <p:childTnLst>
                              <p:par>
                                <p:cTn id="8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500"/>
                            </p:stCondLst>
                            <p:childTnLst>
                              <p:par>
                                <p:cTn id="8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5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會議流</a:t>
            </a:r>
            <a:r>
              <a:rPr lang="zh-TW" altLang="en-US" dirty="0"/>
              <a:t>程</a:t>
            </a:r>
            <a:r>
              <a:rPr lang="zh-TW" altLang="en-US" dirty="0" smtClean="0"/>
              <a:t>說</a:t>
            </a:r>
            <a:r>
              <a:rPr lang="zh-TW" altLang="en-US" dirty="0"/>
              <a:t>明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管理</a:t>
            </a:r>
            <a:r>
              <a:rPr lang="zh-TW" altLang="en-US" dirty="0"/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241919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會前籌備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會議和活動舉辦前的準備工作，準備工作是會議成敗的關鍵因素，會前籌備包括：</a:t>
            </a:r>
          </a:p>
          <a:p>
            <a:pPr lvl="1"/>
            <a:r>
              <a:rPr lang="zh-TW" altLang="en-US" dirty="0" smtClean="0"/>
              <a:t>    一、會議時間的確定</a:t>
            </a:r>
          </a:p>
          <a:p>
            <a:pPr lvl="1"/>
            <a:r>
              <a:rPr lang="zh-TW" altLang="en-US" dirty="0" smtClean="0"/>
              <a:t>    二、會議議程的安排</a:t>
            </a:r>
          </a:p>
          <a:p>
            <a:pPr lvl="1"/>
            <a:r>
              <a:rPr lang="zh-TW" altLang="en-US" dirty="0" smtClean="0"/>
              <a:t>    三、會議的三類相關人員</a:t>
            </a:r>
          </a:p>
          <a:p>
            <a:pPr lvl="1"/>
            <a:r>
              <a:rPr lang="zh-TW" altLang="en-US" dirty="0" smtClean="0"/>
              <a:t>    四、會議日程範文</a:t>
            </a:r>
          </a:p>
          <a:p>
            <a:pPr lvl="1"/>
            <a:r>
              <a:rPr lang="zh-TW" altLang="en-US" dirty="0" smtClean="0"/>
              <a:t>    五、會議管理</a:t>
            </a:r>
            <a:r>
              <a:rPr lang="en-US" altLang="zh-TW" dirty="0" smtClean="0"/>
              <a:t>_</a:t>
            </a:r>
            <a:r>
              <a:rPr lang="zh-TW" altLang="en-US" dirty="0" smtClean="0"/>
              <a:t>會議預算的</a:t>
            </a:r>
            <a:r>
              <a:rPr lang="en-US" altLang="zh-TW" dirty="0" smtClean="0"/>
              <a:t>5</a:t>
            </a:r>
            <a:r>
              <a:rPr lang="zh-TW" altLang="en-US" dirty="0" smtClean="0"/>
              <a:t>項內容</a:t>
            </a:r>
          </a:p>
          <a:p>
            <a:pPr lvl="1"/>
            <a:r>
              <a:rPr lang="zh-TW" altLang="en-US" dirty="0" smtClean="0"/>
              <a:t>    六、會議物品采購清單與采購人員安排</a:t>
            </a:r>
          </a:p>
          <a:p>
            <a:pPr lvl="1"/>
            <a:r>
              <a:rPr lang="zh-TW" altLang="en-US" dirty="0" smtClean="0"/>
              <a:t>    七、請柬</a:t>
            </a:r>
            <a:r>
              <a:rPr lang="en-US" altLang="zh-TW" dirty="0" smtClean="0"/>
              <a:t>/</a:t>
            </a:r>
            <a:r>
              <a:rPr lang="zh-TW" altLang="en-US" dirty="0" smtClean="0"/>
              <a:t>邀請函的</a:t>
            </a:r>
            <a:r>
              <a:rPr lang="en-US" altLang="zh-TW" dirty="0" smtClean="0"/>
              <a:t>7</a:t>
            </a:r>
            <a:r>
              <a:rPr lang="zh-TW" altLang="en-US" dirty="0" smtClean="0"/>
              <a:t>項信息與範文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719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</a:t>
            </a:r>
            <a:r>
              <a:rPr lang="zh-TW" altLang="en-US" dirty="0" smtClean="0"/>
              <a:t>會議地點的選擇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會議地點的選擇是屬於會前籌備的一部分，但單獨作為一節來講，是因為會議地點選擇的非常重要，甚至是影響會議成敗的關鍵因素，參會人員對會議感受、會議預算都與會議地點的選擇關系密切。</a:t>
            </a:r>
          </a:p>
          <a:p>
            <a:pPr lvl="1"/>
            <a:r>
              <a:rPr lang="zh-TW" altLang="en-US" dirty="0" smtClean="0"/>
              <a:t>    一、會議地點評估的</a:t>
            </a:r>
            <a:r>
              <a:rPr lang="en-US" altLang="zh-TW" dirty="0" smtClean="0"/>
              <a:t>20</a:t>
            </a:r>
            <a:r>
              <a:rPr lang="zh-TW" altLang="en-US" dirty="0" smtClean="0"/>
              <a:t>個項目</a:t>
            </a:r>
          </a:p>
          <a:p>
            <a:pPr lvl="1"/>
            <a:r>
              <a:rPr lang="zh-TW" altLang="en-US" dirty="0" smtClean="0"/>
              <a:t>    二、會議室座位安排的五種方式</a:t>
            </a:r>
          </a:p>
          <a:p>
            <a:pPr lvl="1"/>
            <a:r>
              <a:rPr lang="zh-TW" altLang="en-US" dirty="0" smtClean="0"/>
              <a:t>    三、會議的食品飲料安排</a:t>
            </a:r>
          </a:p>
          <a:p>
            <a:pPr lvl="1"/>
            <a:r>
              <a:rPr lang="zh-TW" altLang="en-US" dirty="0" smtClean="0"/>
              <a:t>    四、音像輔助設備</a:t>
            </a:r>
          </a:p>
          <a:p>
            <a:pPr lvl="1"/>
            <a:r>
              <a:rPr lang="zh-TW" altLang="en-US" dirty="0" smtClean="0"/>
              <a:t>    五、會場布置要註意的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個細節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40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</a:t>
            </a:r>
            <a:r>
              <a:rPr lang="zh-TW" altLang="en-US" dirty="0" smtClean="0"/>
              <a:t>會議過程控制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    一、會議接待的</a:t>
            </a:r>
            <a:r>
              <a:rPr lang="en-US" altLang="zh-TW" dirty="0" smtClean="0"/>
              <a:t>2</a:t>
            </a:r>
            <a:r>
              <a:rPr lang="zh-TW" altLang="en-US" dirty="0" smtClean="0"/>
              <a:t>點註意事項</a:t>
            </a:r>
          </a:p>
          <a:p>
            <a:pPr lvl="0"/>
            <a:r>
              <a:rPr lang="zh-TW" altLang="en-US" dirty="0" smtClean="0"/>
              <a:t>    二、會議意外事件處理</a:t>
            </a:r>
            <a:r>
              <a:rPr lang="en-US" altLang="zh-TW" dirty="0" smtClean="0"/>
              <a:t>_</a:t>
            </a:r>
            <a:r>
              <a:rPr lang="zh-TW" altLang="en-US" dirty="0" smtClean="0"/>
              <a:t>意外事件處理預案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142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</a:t>
            </a:r>
            <a:r>
              <a:rPr lang="zh-TW" altLang="en-US" dirty="0" smtClean="0"/>
              <a:t>會議總結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    會議記錄與會議紀要，同樣作為會議情況的記錄方式，會議紀要與會議記錄有什</a:t>
            </a:r>
            <a:r>
              <a:rPr lang="en-US" altLang="zh-TW" dirty="0" smtClean="0"/>
              <a:t>?</a:t>
            </a:r>
            <a:r>
              <a:rPr lang="zh-TW" altLang="en-US" dirty="0" smtClean="0"/>
              <a:t>不同呢？</a:t>
            </a:r>
          </a:p>
          <a:p>
            <a:pPr lvl="1"/>
            <a:r>
              <a:rPr lang="zh-TW" altLang="en-US" dirty="0" smtClean="0"/>
              <a:t>    一、會議記錄格式的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個部分</a:t>
            </a:r>
          </a:p>
          <a:p>
            <a:pPr lvl="1"/>
            <a:r>
              <a:rPr lang="zh-TW" altLang="en-US" dirty="0" smtClean="0"/>
              <a:t>    二、會議記錄範文</a:t>
            </a:r>
          </a:p>
          <a:p>
            <a:pPr lvl="1"/>
            <a:r>
              <a:rPr lang="zh-TW" altLang="en-US" dirty="0" smtClean="0"/>
              <a:t>    三、會議紀要範文</a:t>
            </a:r>
            <a:r>
              <a:rPr lang="en-US" altLang="zh-TW" dirty="0" smtClean="0"/>
              <a:t>_</a:t>
            </a:r>
            <a:r>
              <a:rPr lang="zh-TW" altLang="en-US" dirty="0" smtClean="0"/>
              <a:t>會議紀要與會議記錄的區別</a:t>
            </a:r>
          </a:p>
          <a:p>
            <a:pPr lvl="1"/>
            <a:r>
              <a:rPr lang="zh-TW" altLang="en-US" dirty="0" smtClean="0"/>
              <a:t>    四、年會感受範文</a:t>
            </a:r>
            <a:r>
              <a:rPr lang="en-US" altLang="zh-TW" dirty="0" smtClean="0"/>
              <a:t>_</a:t>
            </a:r>
            <a:r>
              <a:rPr lang="zh-TW" altLang="en-US" dirty="0" smtClean="0"/>
              <a:t>企業精神宣揚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464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會議2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格線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會議2" id="{97D163FE-280C-43A2-A007-EB341AAA4C29}" vid="{E037FE14-B16C-464C-BB68-188EA45508C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會議2</Template>
  <TotalTime>190</TotalTime>
  <Words>303</Words>
  <Application>Microsoft Office PowerPoint</Application>
  <PresentationFormat>寬螢幕</PresentationFormat>
  <Paragraphs>34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微軟正黑體</vt:lpstr>
      <vt:lpstr>Arial</vt:lpstr>
      <vt:lpstr>Franklin Gothic Medium</vt:lpstr>
      <vt:lpstr>會議2</vt:lpstr>
      <vt:lpstr>PowerPoint 簡報</vt:lpstr>
      <vt:lpstr>會議流程說明</vt:lpstr>
      <vt:lpstr>會前籌備</vt:lpstr>
      <vt:lpstr>    會議地點的選擇</vt:lpstr>
      <vt:lpstr>    會議過程控制</vt:lpstr>
      <vt:lpstr>    會議總結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會前籌備</dc:title>
  <dc:creator>lily chu</dc:creator>
  <cp:lastModifiedBy>lily chu</cp:lastModifiedBy>
  <cp:revision>16</cp:revision>
  <dcterms:created xsi:type="dcterms:W3CDTF">2014-02-18T18:52:35Z</dcterms:created>
  <dcterms:modified xsi:type="dcterms:W3CDTF">2014-04-28T00:54:47Z</dcterms:modified>
</cp:coreProperties>
</file>