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856" autoAdjust="0"/>
  </p:normalViewPr>
  <p:slideViewPr>
    <p:cSldViewPr snapToGrid="0">
      <p:cViewPr varScale="1">
        <p:scale>
          <a:sx n="75" d="100"/>
          <a:sy n="75" d="100"/>
        </p:scale>
        <p:origin x="84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ple\Documents\21%20Days%20book\ppt&#36039;&#26009;&#22846;\&#26696;&#20363;&#20108;\&#26989;&#3231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ple\Documents\21%20Days%20book\ppt&#36039;&#26009;&#22846;\&#26696;&#20363;&#20108;\&#26989;&#3231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ple\Documents\21%20Days%20book\ppt&#36039;&#26009;&#22846;\&#26696;&#20363;&#20108;\&#26989;&#3231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ple\Documents\21%20Days%20book\ppt&#36039;&#26009;&#22846;\&#26696;&#20363;&#20108;\&#26989;&#3231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[業績.xlsx]台北業績圖!樞紐分析表1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台北業績圖!$B$3</c:f>
              <c:strCache>
                <c:ptCount val="1"/>
                <c:pt idx="0">
                  <c:v>加總 - 達成業績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台北業績圖!$A$4:$A$8</c:f>
              <c:strCache>
                <c:ptCount val="4"/>
                <c:pt idx="0">
                  <c:v>冷氣機</c:v>
                </c:pt>
                <c:pt idx="1">
                  <c:v>洗衣機</c:v>
                </c:pt>
                <c:pt idx="2">
                  <c:v>電冰箱</c:v>
                </c:pt>
                <c:pt idx="3">
                  <c:v>電視機</c:v>
                </c:pt>
              </c:strCache>
            </c:strRef>
          </c:cat>
          <c:val>
            <c:numRef>
              <c:f>台北業績圖!$B$4:$B$8</c:f>
              <c:numCache>
                <c:formatCode>_-* #,##0_-;\-* #,##0_-;_-* "-"??_-;_-@_-</c:formatCode>
                <c:ptCount val="4"/>
                <c:pt idx="0">
                  <c:v>38081820</c:v>
                </c:pt>
                <c:pt idx="1">
                  <c:v>38583900</c:v>
                </c:pt>
                <c:pt idx="2">
                  <c:v>130804890</c:v>
                </c:pt>
                <c:pt idx="3">
                  <c:v>40396780</c:v>
                </c:pt>
              </c:numCache>
            </c:numRef>
          </c:val>
        </c:ser>
        <c:ser>
          <c:idx val="1"/>
          <c:order val="1"/>
          <c:tx>
            <c:strRef>
              <c:f>台北業績圖!$C$3</c:f>
              <c:strCache>
                <c:ptCount val="1"/>
                <c:pt idx="0">
                  <c:v>加總 - 毛利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台北業績圖!$A$4:$A$8</c:f>
              <c:strCache>
                <c:ptCount val="4"/>
                <c:pt idx="0">
                  <c:v>冷氣機</c:v>
                </c:pt>
                <c:pt idx="1">
                  <c:v>洗衣機</c:v>
                </c:pt>
                <c:pt idx="2">
                  <c:v>電冰箱</c:v>
                </c:pt>
                <c:pt idx="3">
                  <c:v>電視機</c:v>
                </c:pt>
              </c:strCache>
            </c:strRef>
          </c:cat>
          <c:val>
            <c:numRef>
              <c:f>台北業績圖!$C$4:$C$8</c:f>
              <c:numCache>
                <c:formatCode>_-* #,##0_-;\-* #,##0_-;_-* "-"??_-;_-@_-</c:formatCode>
                <c:ptCount val="4"/>
                <c:pt idx="0">
                  <c:v>16376480</c:v>
                </c:pt>
                <c:pt idx="1">
                  <c:v>16595850</c:v>
                </c:pt>
                <c:pt idx="2">
                  <c:v>56249100</c:v>
                </c:pt>
                <c:pt idx="3">
                  <c:v>17371920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221456"/>
        <c:axId val="259680520"/>
      </c:barChart>
      <c:catAx>
        <c:axId val="26522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9680520"/>
        <c:crosses val="autoZero"/>
        <c:auto val="1"/>
        <c:lblAlgn val="ctr"/>
        <c:lblOffset val="100"/>
        <c:noMultiLvlLbl val="0"/>
      </c:catAx>
      <c:valAx>
        <c:axId val="259680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522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[業績.xlsx]台中業績圖!樞紐分析表3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台中業績圖!$B$3</c:f>
              <c:strCache>
                <c:ptCount val="1"/>
                <c:pt idx="0">
                  <c:v>加總 - 達成業績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台中業績圖!$A$4:$A$8</c:f>
              <c:strCache>
                <c:ptCount val="4"/>
                <c:pt idx="0">
                  <c:v>冷氣機</c:v>
                </c:pt>
                <c:pt idx="1">
                  <c:v>洗衣機</c:v>
                </c:pt>
                <c:pt idx="2">
                  <c:v>電冰箱</c:v>
                </c:pt>
                <c:pt idx="3">
                  <c:v>電視機</c:v>
                </c:pt>
              </c:strCache>
            </c:strRef>
          </c:cat>
          <c:val>
            <c:numRef>
              <c:f>台中業績圖!$B$4:$B$8</c:f>
              <c:numCache>
                <c:formatCode>_-* #,##0_-;\-* #,##0_-;_-* "-"??_-;_-@_-</c:formatCode>
                <c:ptCount val="4"/>
                <c:pt idx="0">
                  <c:v>126061430</c:v>
                </c:pt>
                <c:pt idx="1">
                  <c:v>44472020</c:v>
                </c:pt>
                <c:pt idx="2">
                  <c:v>28472240</c:v>
                </c:pt>
                <c:pt idx="3">
                  <c:v>110323650</c:v>
                </c:pt>
              </c:numCache>
            </c:numRef>
          </c:val>
        </c:ser>
        <c:ser>
          <c:idx val="1"/>
          <c:order val="1"/>
          <c:tx>
            <c:strRef>
              <c:f>台中業績圖!$C$3</c:f>
              <c:strCache>
                <c:ptCount val="1"/>
                <c:pt idx="0">
                  <c:v>加總 - 毛利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台中業績圖!$A$4:$A$8</c:f>
              <c:strCache>
                <c:ptCount val="4"/>
                <c:pt idx="0">
                  <c:v>冷氣機</c:v>
                </c:pt>
                <c:pt idx="1">
                  <c:v>洗衣機</c:v>
                </c:pt>
                <c:pt idx="2">
                  <c:v>電冰箱</c:v>
                </c:pt>
                <c:pt idx="3">
                  <c:v>電視機</c:v>
                </c:pt>
              </c:strCache>
            </c:strRef>
          </c:cat>
          <c:val>
            <c:numRef>
              <c:f>台中業績圖!$C$4:$C$8</c:f>
              <c:numCache>
                <c:formatCode>_-* #,##0_-;\-* #,##0_-;_-* "-"??_-;_-@_-</c:formatCode>
                <c:ptCount val="4"/>
                <c:pt idx="0">
                  <c:v>54217250</c:v>
                </c:pt>
                <c:pt idx="1">
                  <c:v>19124120</c:v>
                </c:pt>
                <c:pt idx="2">
                  <c:v>12245010</c:v>
                </c:pt>
                <c:pt idx="3">
                  <c:v>47441800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4160592"/>
        <c:axId val="304162552"/>
      </c:barChart>
      <c:catAx>
        <c:axId val="30416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4162552"/>
        <c:crosses val="autoZero"/>
        <c:auto val="1"/>
        <c:lblAlgn val="ctr"/>
        <c:lblOffset val="100"/>
        <c:noMultiLvlLbl val="0"/>
      </c:catAx>
      <c:valAx>
        <c:axId val="304162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416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[業績.xlsx]台南業績圖!樞紐分析表4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台南業績圖!$B$3</c:f>
              <c:strCache>
                <c:ptCount val="1"/>
                <c:pt idx="0">
                  <c:v>加總 - 達成業績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台南業績圖!$A$4:$A$8</c:f>
              <c:strCache>
                <c:ptCount val="4"/>
                <c:pt idx="0">
                  <c:v>冷氣機</c:v>
                </c:pt>
                <c:pt idx="1">
                  <c:v>洗衣機</c:v>
                </c:pt>
                <c:pt idx="2">
                  <c:v>電冰箱</c:v>
                </c:pt>
                <c:pt idx="3">
                  <c:v>電視機</c:v>
                </c:pt>
              </c:strCache>
            </c:strRef>
          </c:cat>
          <c:val>
            <c:numRef>
              <c:f>台南業績圖!$B$4:$B$8</c:f>
              <c:numCache>
                <c:formatCode>_-* #,##0_-;\-* #,##0_-;_-* "-"??_-;_-@_-</c:formatCode>
                <c:ptCount val="4"/>
                <c:pt idx="0">
                  <c:v>60880090</c:v>
                </c:pt>
                <c:pt idx="1">
                  <c:v>61167270</c:v>
                </c:pt>
                <c:pt idx="2">
                  <c:v>89427360</c:v>
                </c:pt>
                <c:pt idx="3">
                  <c:v>76970170</c:v>
                </c:pt>
              </c:numCache>
            </c:numRef>
          </c:val>
        </c:ser>
        <c:ser>
          <c:idx val="1"/>
          <c:order val="1"/>
          <c:tx>
            <c:strRef>
              <c:f>台南業績圖!$C$3</c:f>
              <c:strCache>
                <c:ptCount val="1"/>
                <c:pt idx="0">
                  <c:v>加總 - 毛利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台南業績圖!$A$4:$A$8</c:f>
              <c:strCache>
                <c:ptCount val="4"/>
                <c:pt idx="0">
                  <c:v>冷氣機</c:v>
                </c:pt>
                <c:pt idx="1">
                  <c:v>洗衣機</c:v>
                </c:pt>
                <c:pt idx="2">
                  <c:v>電冰箱</c:v>
                </c:pt>
                <c:pt idx="3">
                  <c:v>電視機</c:v>
                </c:pt>
              </c:strCache>
            </c:strRef>
          </c:cat>
          <c:val>
            <c:numRef>
              <c:f>台南業績圖!$C$4:$C$8</c:f>
              <c:numCache>
                <c:formatCode>_-* #,##0_-;\-* #,##0_-;_-* "-"??_-;_-@_-</c:formatCode>
                <c:ptCount val="4"/>
                <c:pt idx="0">
                  <c:v>26182380</c:v>
                </c:pt>
                <c:pt idx="1">
                  <c:v>26305080</c:v>
                </c:pt>
                <c:pt idx="2">
                  <c:v>38462950</c:v>
                </c:pt>
                <c:pt idx="3">
                  <c:v>33100100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4132312"/>
        <c:axId val="304130744"/>
      </c:barChart>
      <c:catAx>
        <c:axId val="30413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4130744"/>
        <c:crosses val="autoZero"/>
        <c:auto val="1"/>
        <c:lblAlgn val="ctr"/>
        <c:lblOffset val="100"/>
        <c:noMultiLvlLbl val="0"/>
      </c:catAx>
      <c:valAx>
        <c:axId val="30413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413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[業績.xlsx]新竹業績圖!樞紐分析表5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新竹業績圖!$B$3</c:f>
              <c:strCache>
                <c:ptCount val="1"/>
                <c:pt idx="0">
                  <c:v>加總 - 達成業績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新竹業績圖!$A$4:$A$8</c:f>
              <c:strCache>
                <c:ptCount val="4"/>
                <c:pt idx="0">
                  <c:v>冷氣機</c:v>
                </c:pt>
                <c:pt idx="1">
                  <c:v>洗衣機</c:v>
                </c:pt>
                <c:pt idx="2">
                  <c:v>電冰箱</c:v>
                </c:pt>
                <c:pt idx="3">
                  <c:v>電視機</c:v>
                </c:pt>
              </c:strCache>
            </c:strRef>
          </c:cat>
          <c:val>
            <c:numRef>
              <c:f>新竹業績圖!$B$4:$B$8</c:f>
              <c:numCache>
                <c:formatCode>_-* #,##0_-;\-* #,##0_-;_-* "-"??_-;_-@_-</c:formatCode>
                <c:ptCount val="4"/>
                <c:pt idx="0">
                  <c:v>30893120</c:v>
                </c:pt>
                <c:pt idx="1">
                  <c:v>69259022</c:v>
                </c:pt>
                <c:pt idx="2">
                  <c:v>100987090</c:v>
                </c:pt>
                <c:pt idx="3">
                  <c:v>18630500</c:v>
                </c:pt>
              </c:numCache>
            </c:numRef>
          </c:val>
        </c:ser>
        <c:ser>
          <c:idx val="1"/>
          <c:order val="1"/>
          <c:tx>
            <c:strRef>
              <c:f>新竹業績圖!$C$3</c:f>
              <c:strCache>
                <c:ptCount val="1"/>
                <c:pt idx="0">
                  <c:v>加總 - 毛利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新竹業績圖!$A$4:$A$8</c:f>
              <c:strCache>
                <c:ptCount val="4"/>
                <c:pt idx="0">
                  <c:v>冷氣機</c:v>
                </c:pt>
                <c:pt idx="1">
                  <c:v>洗衣機</c:v>
                </c:pt>
                <c:pt idx="2">
                  <c:v>電冰箱</c:v>
                </c:pt>
                <c:pt idx="3">
                  <c:v>電視機</c:v>
                </c:pt>
              </c:strCache>
            </c:strRef>
          </c:cat>
          <c:val>
            <c:numRef>
              <c:f>新竹業績圖!$C$4:$C$8</c:f>
              <c:numCache>
                <c:formatCode>_-* #,##0_-;\-* #,##0_-;_-* "-"??_-;_-@_-</c:formatCode>
                <c:ptCount val="4"/>
                <c:pt idx="0">
                  <c:v>13285870</c:v>
                </c:pt>
                <c:pt idx="1">
                  <c:v>29783610</c:v>
                </c:pt>
                <c:pt idx="2">
                  <c:v>43426340</c:v>
                </c:pt>
                <c:pt idx="3">
                  <c:v>8011800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372160"/>
        <c:axId val="301370200"/>
      </c:barChart>
      <c:catAx>
        <c:axId val="30137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1370200"/>
        <c:crosses val="autoZero"/>
        <c:auto val="1"/>
        <c:lblAlgn val="ctr"/>
        <c:lblOffset val="100"/>
        <c:noMultiLvlLbl val="0"/>
      </c:catAx>
      <c:valAx>
        <c:axId val="30137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137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4038600"/>
            <a:ext cx="9144000" cy="19304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0" y="4111627"/>
            <a:ext cx="1371600" cy="17764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371600" y="4111627"/>
            <a:ext cx="7772400" cy="177641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>
            <a:normAutofit/>
          </a:bodyPr>
          <a:lstStyle>
            <a:lvl1pPr>
              <a:defRPr sz="3300" cap="none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>
                    <a:lumMod val="60000"/>
                    <a:lumOff val="4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50">
                <a:solidFill>
                  <a:schemeClr val="bg2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7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211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823326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7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224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/>
          <a:lstStyle>
            <a:lvl1pPr algn="l">
              <a:buNone/>
              <a:defRPr sz="3300" b="0" cap="none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1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1500" b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1500" b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292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89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43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65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0" y="4572002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0" y="4659315"/>
            <a:ext cx="1371600" cy="71278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371600" y="4659315"/>
            <a:ext cx="7772400" cy="712787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275">
                <a:solidFill>
                  <a:schemeClr val="tx2"/>
                </a:solidFill>
              </a:defRPr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8"/>
            <a:ext cx="7543800" cy="658483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0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762000" y="381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ko-KR" alt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765175" y="1600202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2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2527"/>
            <a:ext cx="1752600" cy="3206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bg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fld id="{5586B75A-687E-405C-8A0B-8D00578BA2C3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401" y="6232527"/>
            <a:ext cx="4752975" cy="3206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bg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2527"/>
            <a:ext cx="838200" cy="3206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bg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9pPr>
    </p:titleStyle>
    <p:bodyStyle>
      <a:lvl1pPr marL="239316" indent="-239316" algn="l" rtl="0" eaLnBrk="1" fontAlgn="base" latinLnBrk="1" hangingPunct="1">
        <a:spcBef>
          <a:spcPts val="525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"/>
        <a:defRPr sz="2175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1pPr>
      <a:lvl2pPr marL="479822" indent="-204788" algn="l" rtl="0" eaLnBrk="1" fontAlgn="base" latinLnBrk="1" hangingPunct="1">
        <a:spcBef>
          <a:spcPts val="413"/>
        </a:spcBef>
        <a:spcAft>
          <a:spcPct val="0"/>
        </a:spcAft>
        <a:buClr>
          <a:schemeClr val="tx2"/>
        </a:buClr>
        <a:buSzPct val="70000"/>
        <a:buFont typeface="Wingdings 2" pitchFamily="18" charset="2"/>
        <a:buChar char=""/>
        <a:defRPr sz="1950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2pPr>
      <a:lvl3pPr marL="685800" indent="-171450" algn="l" rtl="0" eaLnBrk="1" fontAlgn="base" latinLnBrk="1" hangingPunct="1">
        <a:spcBef>
          <a:spcPts val="375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"/>
        <a:defRPr sz="1725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3pPr>
      <a:lvl4pPr marL="1028700" indent="-171450" algn="l" rtl="0" eaLnBrk="1" fontAlgn="base" latinLnBrk="1" hangingPunct="1">
        <a:spcBef>
          <a:spcPts val="3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"/>
        <a:defRPr sz="1500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4pPr>
      <a:lvl5pPr marL="1371600" indent="-171450" algn="l" rtl="0" eaLnBrk="1" fontAlgn="base" latinLnBrk="1" hangingPunct="1">
        <a:spcBef>
          <a:spcPts val="3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"/>
        <a:defRPr sz="1500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5pPr>
      <a:lvl6pPr marL="1577340" indent="-17145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昱光家電實業</a:t>
            </a:r>
            <a:r>
              <a:rPr lang="en-US" altLang="zh-TW" dirty="0" smtClean="0"/>
              <a:t>─</a:t>
            </a:r>
            <a:r>
              <a:rPr lang="zh-TW" altLang="en-US" dirty="0" smtClean="0"/>
              <a:t>業績勵進會議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財務部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99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36745437"/>
              </p:ext>
            </p:extLst>
          </p:nvPr>
        </p:nvGraphicFramePr>
        <p:xfrm>
          <a:off x="1018164" y="2034020"/>
          <a:ext cx="7003618" cy="3192606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496436"/>
                <a:gridCol w="2753591"/>
                <a:gridCol w="2753591"/>
              </a:tblGrid>
              <a:tr h="5321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　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達成業績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毛利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冷氣機</a:t>
                      </a:r>
                      <a:endParaRPr lang="zh-TW" altLang="en-US" sz="18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255,916,460 </a:t>
                      </a:r>
                      <a:endParaRPr lang="en-US" altLang="zh-TW" sz="18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</a:t>
                      </a:r>
                      <a:r>
                        <a:rPr lang="en-US" altLang="zh-TW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110,061,980 </a:t>
                      </a:r>
                      <a:endParaRPr lang="en-US" altLang="zh-TW" sz="18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</a:rPr>
                        <a:t>洗衣機</a:t>
                      </a:r>
                      <a:endParaRPr lang="zh-TW" altLang="en-US" sz="18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</a:t>
                      </a:r>
                      <a:r>
                        <a:rPr lang="en-US" altLang="zh-TW" sz="18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213,482,212 </a:t>
                      </a:r>
                      <a:endParaRPr lang="en-US" altLang="zh-TW" sz="18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</a:t>
                      </a:r>
                      <a:r>
                        <a:rPr lang="en-US" altLang="zh-TW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91,808,660 </a:t>
                      </a:r>
                      <a:endParaRPr lang="en-US" altLang="zh-TW" sz="18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</a:rPr>
                        <a:t>電冰箱</a:t>
                      </a:r>
                      <a:endParaRPr lang="zh-TW" altLang="en-US" sz="18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</a:t>
                      </a:r>
                      <a:r>
                        <a:rPr lang="en-US" altLang="zh-TW" sz="18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349,691,580 </a:t>
                      </a:r>
                      <a:endParaRPr lang="en-US" altLang="zh-TW" sz="18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</a:t>
                      </a:r>
                      <a:r>
                        <a:rPr lang="en-US" altLang="zh-TW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150,383,400 </a:t>
                      </a:r>
                      <a:endParaRPr lang="en-US" altLang="zh-TW" sz="18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</a:rPr>
                        <a:t>電視機</a:t>
                      </a:r>
                      <a:endParaRPr lang="zh-TW" altLang="en-US" sz="18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</a:t>
                      </a:r>
                      <a:r>
                        <a:rPr lang="en-US" altLang="zh-TW" sz="18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246,321,100 </a:t>
                      </a:r>
                      <a:endParaRPr lang="en-US" altLang="zh-TW" sz="18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</a:t>
                      </a:r>
                      <a:r>
                        <a:rPr lang="en-US" altLang="zh-TW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105,925,620 </a:t>
                      </a:r>
                      <a:endParaRPr lang="en-US" altLang="zh-TW" sz="18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總計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　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r" fontAlgn="ctr"/>
                      <a:r>
                        <a:rPr lang="zh-TW" alt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458,179,660 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108000" marT="9525" marB="0"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2013</a:t>
            </a:r>
            <a:r>
              <a:rPr lang="zh-TW" altLang="en-US" dirty="0" smtClean="0"/>
              <a:t>年度第四季業績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1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84429848"/>
              </p:ext>
            </p:extLst>
          </p:nvPr>
        </p:nvGraphicFramePr>
        <p:xfrm>
          <a:off x="648000" y="3106880"/>
          <a:ext cx="3903519" cy="2206483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656151"/>
                <a:gridCol w="1623684"/>
                <a:gridCol w="1623684"/>
              </a:tblGrid>
              <a:tr h="230678">
                <a:tc>
                  <a:txBody>
                    <a:bodyPr/>
                    <a:lstStyle/>
                    <a:p>
                      <a:pPr marL="0" algn="ctr" fontAlgn="ctr"/>
                      <a:r>
                        <a:rPr kumimoji="0" lang="zh-TW" altLang="en-US" sz="1200" u="none" strike="noStrike" kern="1200" dirty="0">
                          <a:effectLst/>
                        </a:rPr>
                        <a:t>台北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TW" altLang="en-US" sz="1200" u="none" strike="noStrike" dirty="0">
                          <a:effectLst/>
                        </a:rPr>
                        <a:t>加總 </a:t>
                      </a:r>
                      <a:r>
                        <a:rPr lang="en-US" altLang="zh-TW" sz="1200" u="none" strike="noStrike" dirty="0">
                          <a:effectLst/>
                        </a:rPr>
                        <a:t>- </a:t>
                      </a:r>
                      <a:r>
                        <a:rPr lang="zh-TW" altLang="en-US" sz="1200" u="none" strike="noStrike" dirty="0">
                          <a:effectLst/>
                        </a:rPr>
                        <a:t>達成業績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TW" altLang="en-US" sz="1200" u="none" strike="noStrike" dirty="0">
                          <a:effectLst/>
                        </a:rPr>
                        <a:t>加總 </a:t>
                      </a:r>
                      <a:r>
                        <a:rPr lang="en-US" altLang="zh-TW" sz="1200" u="none" strike="noStrike" dirty="0">
                          <a:effectLst/>
                        </a:rPr>
                        <a:t>- </a:t>
                      </a:r>
                      <a:r>
                        <a:rPr lang="zh-TW" altLang="en-US" sz="1200" u="none" strike="noStrike" dirty="0">
                          <a:effectLst/>
                        </a:rPr>
                        <a:t>毛利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161">
                <a:tc>
                  <a:txBody>
                    <a:bodyPr/>
                    <a:lstStyle/>
                    <a:p>
                      <a:pPr marL="0" algn="r" fontAlgn="ctr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38,081,820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16,376,480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161">
                <a:tc>
                  <a:txBody>
                    <a:bodyPr/>
                    <a:lstStyle/>
                    <a:p>
                      <a:pPr marL="0" algn="r" fontAlgn="ctr"/>
                      <a:r>
                        <a:rPr lang="zh-TW" altLang="en-US" sz="1200" u="none" strike="noStrike">
                          <a:effectLst/>
                        </a:rPr>
                        <a:t>洗衣機</a:t>
                      </a:r>
                      <a:endParaRPr lang="zh-TW" altLang="en-US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38,583,900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16,595,850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161">
                <a:tc>
                  <a:txBody>
                    <a:bodyPr/>
                    <a:lstStyle/>
                    <a:p>
                      <a:pPr marL="0" algn="r" fontAlgn="ctr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130,804,890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56,249,100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161">
                <a:tc>
                  <a:txBody>
                    <a:bodyPr/>
                    <a:lstStyle/>
                    <a:p>
                      <a:pPr marL="0" algn="r" fontAlgn="ctr"/>
                      <a:r>
                        <a:rPr lang="zh-TW" altLang="en-US" sz="1200" u="none" strike="noStrike">
                          <a:effectLst/>
                        </a:rPr>
                        <a:t>電視機</a:t>
                      </a:r>
                      <a:endParaRPr lang="zh-TW" altLang="en-US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</a:t>
                      </a:r>
                      <a:r>
                        <a:rPr kumimoji="0" lang="en-US" altLang="zh-TW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40,396,780 </a:t>
                      </a:r>
                      <a:endParaRPr kumimoji="0" lang="en-US" altLang="zh-TW" sz="1200" u="none" strike="noStrike" kern="120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17,371,920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161">
                <a:tc>
                  <a:txBody>
                    <a:bodyPr/>
                    <a:lstStyle/>
                    <a:p>
                      <a:pPr marL="0" algn="r" fontAlgn="ctr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247,867,390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106,593,350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台北分公司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57443469"/>
              </p:ext>
            </p:extLst>
          </p:nvPr>
        </p:nvGraphicFramePr>
        <p:xfrm>
          <a:off x="4876800" y="1589088"/>
          <a:ext cx="410210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61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146322"/>
              </p:ext>
            </p:extLst>
          </p:nvPr>
        </p:nvGraphicFramePr>
        <p:xfrm>
          <a:off x="648000" y="3106880"/>
          <a:ext cx="4025600" cy="244302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676672"/>
                <a:gridCol w="1674464"/>
                <a:gridCol w="1674464"/>
              </a:tblGrid>
              <a:tr h="25540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台中</a:t>
                      </a:r>
                      <a:endParaRPr lang="zh-TW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加總 </a:t>
                      </a:r>
                      <a:r>
                        <a:rPr lang="en-US" altLang="zh-TW" sz="1200" u="none" strike="noStrike" dirty="0">
                          <a:effectLst/>
                        </a:rPr>
                        <a:t>- </a:t>
                      </a:r>
                      <a:r>
                        <a:rPr lang="zh-TW" altLang="en-US" sz="1200" u="none" strike="noStrike" dirty="0">
                          <a:effectLst/>
                        </a:rPr>
                        <a:t>達成業績</a:t>
                      </a:r>
                      <a:endParaRPr lang="zh-TW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加總 </a:t>
                      </a:r>
                      <a:r>
                        <a:rPr lang="en-US" altLang="zh-TW" sz="1200" u="none" strike="noStrike" dirty="0">
                          <a:effectLst/>
                        </a:rPr>
                        <a:t>- </a:t>
                      </a:r>
                      <a:r>
                        <a:rPr lang="zh-TW" altLang="en-US" sz="1200" u="none" strike="noStrike" dirty="0">
                          <a:effectLst/>
                        </a:rPr>
                        <a:t>毛利</a:t>
                      </a:r>
                      <a:endParaRPr lang="zh-TW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375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126,061,430 </a:t>
                      </a:r>
                      <a:endParaRPr lang="en-US" altLang="zh-TW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54,217,250 </a:t>
                      </a:r>
                      <a:endParaRPr lang="en-US" altLang="zh-TW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375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洗衣機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44,472,020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19,124,120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375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電冰箱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28,472,240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12,245,010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375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電視機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110,323,650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47,441,800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375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總計</a:t>
                      </a:r>
                      <a:endParaRPr lang="zh-TW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309,329,340 </a:t>
                      </a:r>
                      <a:endParaRPr lang="en-US" altLang="zh-TW" sz="1200" b="0" i="0" u="none" strike="noStrike">
                        <a:solidFill>
                          <a:schemeClr val="bg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133,028,180 </a:t>
                      </a:r>
                      <a:endParaRPr lang="en-US" altLang="zh-TW" sz="1200" b="0" i="0" u="none" strike="noStrike" dirty="0">
                        <a:solidFill>
                          <a:schemeClr val="bg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台中分公司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47858926"/>
              </p:ext>
            </p:extLst>
          </p:nvPr>
        </p:nvGraphicFramePr>
        <p:xfrm>
          <a:off x="4876800" y="1589088"/>
          <a:ext cx="3886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431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台南分公司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8911505"/>
              </p:ext>
            </p:extLst>
          </p:nvPr>
        </p:nvGraphicFramePr>
        <p:xfrm>
          <a:off x="920750" y="3217859"/>
          <a:ext cx="3803649" cy="21923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5703"/>
                <a:gridCol w="1488973"/>
                <a:gridCol w="1488973"/>
              </a:tblGrid>
              <a:tr h="3653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台南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加總 </a:t>
                      </a:r>
                      <a:r>
                        <a:rPr lang="en-US" altLang="zh-TW" sz="1200" u="none" strike="noStrike" dirty="0">
                          <a:effectLst/>
                        </a:rPr>
                        <a:t>- </a:t>
                      </a:r>
                      <a:r>
                        <a:rPr lang="zh-TW" altLang="en-US" sz="1200" u="none" strike="noStrike" dirty="0">
                          <a:effectLst/>
                        </a:rPr>
                        <a:t>達成業績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加總 </a:t>
                      </a:r>
                      <a:r>
                        <a:rPr lang="en-US" altLang="zh-TW" sz="1200" u="none" strike="noStrike" dirty="0">
                          <a:effectLst/>
                        </a:rPr>
                        <a:t>- </a:t>
                      </a:r>
                      <a:r>
                        <a:rPr lang="zh-TW" altLang="en-US" sz="1200" u="none" strike="noStrike" dirty="0">
                          <a:effectLst/>
                        </a:rPr>
                        <a:t>毛利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3653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冷氣機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60,880,090 </a:t>
                      </a:r>
                      <a:endParaRPr lang="en-US" altLang="zh-TW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26,182,380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3653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洗衣機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61,167,270 </a:t>
                      </a:r>
                      <a:endParaRPr lang="en-US" altLang="zh-TW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26,305,080 </a:t>
                      </a:r>
                      <a:endParaRPr lang="en-US" altLang="zh-TW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3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電冰箱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89,427,360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38,462,950 </a:t>
                      </a:r>
                      <a:endParaRPr lang="en-US" altLang="zh-TW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3653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電視機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76,970,170 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33,100,100 </a:t>
                      </a:r>
                      <a:endParaRPr lang="en-US" altLang="zh-TW" sz="1200" b="0" i="0" u="none" strike="noStrike" dirty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3653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總計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288,444,890 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</a:t>
                      </a:r>
                      <a:r>
                        <a:rPr lang="en-US" altLang="zh-TW" sz="12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124,050,510 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內容版面配置區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64134840"/>
              </p:ext>
            </p:extLst>
          </p:nvPr>
        </p:nvGraphicFramePr>
        <p:xfrm>
          <a:off x="4876800" y="1589088"/>
          <a:ext cx="3886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72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</a:t>
            </a:r>
            <a:r>
              <a:rPr lang="zh-TW" altLang="en-US" dirty="0"/>
              <a:t>竹</a:t>
            </a:r>
            <a:r>
              <a:rPr lang="zh-TW" altLang="en-US" dirty="0" smtClean="0"/>
              <a:t>分公司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9256857"/>
              </p:ext>
            </p:extLst>
          </p:nvPr>
        </p:nvGraphicFramePr>
        <p:xfrm>
          <a:off x="762001" y="2743201"/>
          <a:ext cx="4025900" cy="280669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52708"/>
                <a:gridCol w="1635522"/>
                <a:gridCol w="1537670"/>
              </a:tblGrid>
              <a:tr h="467783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</a:rPr>
                        <a:t>新竹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</a:rPr>
                        <a:t>加總 </a:t>
                      </a:r>
                      <a:r>
                        <a:rPr kumimoji="0" lang="en-US" altLang="zh-TW" sz="1200" u="none" strike="noStrike" kern="1200" dirty="0">
                          <a:effectLst/>
                        </a:rPr>
                        <a:t>- </a:t>
                      </a:r>
                      <a:r>
                        <a:rPr kumimoji="0" lang="zh-TW" altLang="en-US" sz="1200" u="none" strike="noStrike" kern="1200" dirty="0">
                          <a:effectLst/>
                        </a:rPr>
                        <a:t>達成業績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</a:rPr>
                        <a:t>加總 </a:t>
                      </a:r>
                      <a:r>
                        <a:rPr kumimoji="0" lang="en-US" altLang="zh-TW" sz="1200" u="none" strike="noStrike" kern="1200" dirty="0">
                          <a:effectLst/>
                        </a:rPr>
                        <a:t>- </a:t>
                      </a:r>
                      <a:r>
                        <a:rPr kumimoji="0" lang="zh-TW" altLang="en-US" sz="1200" u="none" strike="noStrike" kern="1200" dirty="0">
                          <a:effectLst/>
                        </a:rPr>
                        <a:t>毛利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3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</a:rPr>
                        <a:t>冷氣機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30,893,120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kumimoji="0" lang="en-US" altLang="zh-TW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13,285,870 </a:t>
                      </a:r>
                      <a:endParaRPr kumimoji="0" lang="en-US" altLang="zh-TW" sz="1200" u="none" strike="noStrike" kern="120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3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</a:rPr>
                        <a:t>洗衣機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69,259,022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29,783,610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3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</a:rPr>
                        <a:t>電冰箱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 </a:t>
                      </a:r>
                      <a:r>
                        <a:rPr kumimoji="0" lang="en-US" altLang="zh-TW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100,987,090 </a:t>
                      </a:r>
                      <a:endParaRPr kumimoji="0" lang="en-US" altLang="zh-TW" sz="1200" u="none" strike="noStrike" kern="120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43,426,340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3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</a:rPr>
                        <a:t>電視機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   </a:t>
                      </a:r>
                      <a:r>
                        <a:rPr kumimoji="0" lang="en-US" altLang="zh-TW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18,630,500 </a:t>
                      </a:r>
                      <a:endParaRPr kumimoji="0" lang="en-US" altLang="zh-TW" sz="1200" u="none" strike="noStrike" kern="120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8,011,800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3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</a:rPr>
                        <a:t>總計</a:t>
                      </a:r>
                      <a:endParaRPr kumimoji="0" lang="zh-TW" altLang="en-US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 </a:t>
                      </a:r>
                      <a:r>
                        <a:rPr kumimoji="0" lang="en-US" altLang="zh-TW" sz="1200" u="none" strike="noStrike" kern="12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219,769,732 </a:t>
                      </a:r>
                      <a:endParaRPr kumimoji="0" lang="en-US" altLang="zh-TW" sz="1200" u="none" strike="noStrike" kern="120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kumimoji="0" lang="zh-TW" altLang="en-US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            </a:t>
                      </a:r>
                      <a:r>
                        <a:rPr kumimoji="0" lang="en-US" altLang="zh-TW" sz="12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94,507,620 </a:t>
                      </a:r>
                      <a:endParaRPr kumimoji="0" lang="en-US" altLang="zh-TW" sz="1200" u="none" strike="noStrike" kern="1200" dirty="0">
                        <a:solidFill>
                          <a:schemeClr val="lt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內容版面配置區 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5928424"/>
              </p:ext>
            </p:extLst>
          </p:nvPr>
        </p:nvGraphicFramePr>
        <p:xfrm>
          <a:off x="4876800" y="1589088"/>
          <a:ext cx="3886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191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會議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會議" id="{ADA22D07-37A3-4E63-BFFA-821DD0A085C7}" vid="{228F78E1-7D12-4005-8270-531E168CBA17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會議</Template>
  <TotalTime>73</TotalTime>
  <Words>190</Words>
  <Application>Microsoft Office PowerPoint</Application>
  <PresentationFormat>如螢幕大小 (4:3)</PresentationFormat>
  <Paragraphs>97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Arial Unicode MS</vt:lpstr>
      <vt:lpstr>Batang</vt:lpstr>
      <vt:lpstr>돋움</vt:lpstr>
      <vt:lpstr>微軟正黑體</vt:lpstr>
      <vt:lpstr>新細明體</vt:lpstr>
      <vt:lpstr>Arial</vt:lpstr>
      <vt:lpstr>Georgia</vt:lpstr>
      <vt:lpstr>Wingdings</vt:lpstr>
      <vt:lpstr>Wingdings 2</vt:lpstr>
      <vt:lpstr>會議</vt:lpstr>
      <vt:lpstr>昱光家電實業─業績勵進會議</vt:lpstr>
      <vt:lpstr>2013年度第四季業績</vt:lpstr>
      <vt:lpstr>台北分公司</vt:lpstr>
      <vt:lpstr>台中分公司</vt:lpstr>
      <vt:lpstr>台南分公司</vt:lpstr>
      <vt:lpstr>新竹分公司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連成</dc:title>
  <dc:creator>lily chu</dc:creator>
  <cp:lastModifiedBy>lily chu</cp:lastModifiedBy>
  <cp:revision>11</cp:revision>
  <dcterms:created xsi:type="dcterms:W3CDTF">2014-02-18T06:34:09Z</dcterms:created>
  <dcterms:modified xsi:type="dcterms:W3CDTF">2014-02-18T07:48:43Z</dcterms:modified>
</cp:coreProperties>
</file>