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4"/>
  </p:notesMasterIdLst>
  <p:sldIdLst>
    <p:sldId id="257" r:id="rId2"/>
    <p:sldId id="268" r:id="rId3"/>
    <p:sldId id="267" r:id="rId4"/>
    <p:sldId id="266" r:id="rId5"/>
    <p:sldId id="265" r:id="rId6"/>
    <p:sldId id="264" r:id="rId7"/>
    <p:sldId id="263" r:id="rId8"/>
    <p:sldId id="270" r:id="rId9"/>
    <p:sldId id="261" r:id="rId10"/>
    <p:sldId id="260" r:id="rId11"/>
    <p:sldId id="259" r:id="rId12"/>
    <p:sldId id="25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3" autoAdjust="0"/>
    <p:restoredTop sz="95813" autoAdjust="0"/>
  </p:normalViewPr>
  <p:slideViewPr>
    <p:cSldViewPr snapToGrid="0">
      <p:cViewPr varScale="1">
        <p:scale>
          <a:sx n="88" d="100"/>
          <a:sy n="88" d="100"/>
        </p:scale>
        <p:origin x="138" y="486"/>
      </p:cViewPr>
      <p:guideLst/>
    </p:cSldViewPr>
  </p:slideViewPr>
  <p:outlineViewPr>
    <p:cViewPr>
      <p:scale>
        <a:sx n="33" d="100"/>
        <a:sy n="33" d="100"/>
      </p:scale>
      <p:origin x="0" y="-7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885BC-AA73-4E79-895D-C7A32DE08B3F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43B6-7F70-45E0-AEBC-C47D7E02B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5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18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92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2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45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43B6-7F70-45E0-AEBC-C47D7E02B5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8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4000">
              <a:schemeClr val="accent3">
                <a:lumMod val="0"/>
                <a:lumOff val="100000"/>
                <a:alpha val="98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EEB1F8-8E01-4003-B62E-40F30ACF1718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3" name="5-Point Star 32"/>
          <p:cNvSpPr/>
          <p:nvPr userDrawn="1"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58" y="-4959"/>
            <a:ext cx="1065004" cy="10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8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9959-AE84-47B7-AFB7-C6CB31504E0C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83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2EB-1E23-4A0F-B2BD-A8D319737FC4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3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29-D738-40E9-9E31-766BE8B59839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4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F0EC-7700-425A-8134-0E1BB1F45A41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99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D33-590F-4554-973A-6090CE6847CE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39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1FB6-276D-42BC-A44C-047409C5D779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42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827F-8FE5-4332-A023-34CEF2F6F75F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0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2E2D-33BA-4B6A-861D-4E12AE937579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1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>
            <a:lvl1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F533-0E4B-4AF4-89EA-553042A2789B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3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2C79-9AC4-4D8F-89F1-92FF541780C3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2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349-7EBC-4B23-BCA0-0B6CA41422CE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9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3C9B-19BB-417F-BA76-4FB71E0C153C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28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DB7D-B9A0-4032-A58A-FD88423CD597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7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BC49-FA86-4B8F-913B-21C508367B40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0EE8-201C-43FE-B291-0D3D3826789F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53F0-3F62-4DE8-89A4-D19B20C13E23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5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3477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 userDrawn="1"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9628F-8062-438D-A9DE-104ED188BA24}" type="datetime1">
              <a:rPr lang="en-US" altLang="zh-TW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TW" altLang="en-US" sz="2000" i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defRPr>
            </a:lvl1pPr>
          </a:lstStyle>
          <a:p>
            <a:r>
              <a:rPr 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Everyday is a good day !</a:t>
            </a:r>
            <a:endParaRPr lang="en-US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52" name="圖片 1051"/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" y="4288088"/>
            <a:ext cx="1094230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0" y="98853"/>
            <a:ext cx="1065004" cy="10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600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Wingdings" panose="05000000000000000000" pitchFamily="2" charset="2"/>
        <a:buChar char="Ø"/>
        <a:defRPr sz="2000" b="0" kern="1200" cap="all" spc="100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員工教育訓練─趨勢線</a:t>
            </a: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管理部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mtClean="0"/>
              <a:t>指數趨勢線是一種曲線，最適合驟增或驟減的資料值，但若資料值中有零或負數，就不能使用指數趨勢線。</a:t>
            </a:r>
          </a:p>
          <a:p>
            <a:r>
              <a:rPr lang="zh-TW" altLang="en-US" smtClean="0"/>
              <a:t>在下面範例中，指數趨勢線用於說明物體中碳</a:t>
            </a:r>
            <a:r>
              <a:rPr lang="en-US" altLang="zh-TW" smtClean="0"/>
              <a:t>14</a:t>
            </a:r>
            <a:r>
              <a:rPr lang="zh-TW" altLang="en-US" smtClean="0"/>
              <a:t>含量隨時間而衰減的情況。要注意的是，此時</a:t>
            </a:r>
            <a:r>
              <a:rPr lang="en-US" altLang="zh-TW" smtClean="0"/>
              <a:t>R</a:t>
            </a:r>
            <a:r>
              <a:rPr lang="zh-TW" altLang="en-US" smtClean="0"/>
              <a:t>平方值為</a:t>
            </a:r>
            <a:r>
              <a:rPr lang="en-US" altLang="zh-TW" smtClean="0"/>
              <a:t>0.990</a:t>
            </a:r>
            <a:r>
              <a:rPr lang="zh-TW" altLang="en-US" smtClean="0"/>
              <a:t>，表示趨勢線與資料完全相符。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4" y="2547937"/>
            <a:ext cx="3228975" cy="2343150"/>
          </a:xfr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移動平均趨勢線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mtClean="0"/>
              <a:t>移動平均趨勢線可將資料中的微小波動平滑化，以便清楚顯示資料的模式和趨勢。移動平均趨勢線使用特定數目的資料點</a:t>
            </a:r>
            <a:r>
              <a:rPr lang="en-US" altLang="zh-TW" smtClean="0"/>
              <a:t>(</a:t>
            </a:r>
            <a:r>
              <a:rPr lang="zh-TW" altLang="en-US" smtClean="0"/>
              <a:t>由</a:t>
            </a:r>
            <a:r>
              <a:rPr lang="en-US" altLang="zh-TW" smtClean="0"/>
              <a:t>[</a:t>
            </a:r>
            <a:r>
              <a:rPr lang="zh-TW" altLang="en-US" smtClean="0"/>
              <a:t>週期</a:t>
            </a:r>
            <a:r>
              <a:rPr lang="en-US" altLang="zh-TW" smtClean="0"/>
              <a:t>]</a:t>
            </a:r>
            <a:r>
              <a:rPr lang="zh-TW" altLang="en-US" smtClean="0"/>
              <a:t>選項設定</a:t>
            </a:r>
            <a:r>
              <a:rPr lang="en-US" altLang="zh-TW" smtClean="0"/>
              <a:t>)</a:t>
            </a:r>
            <a:r>
              <a:rPr lang="zh-TW" altLang="en-US" smtClean="0"/>
              <a:t>，取其平均值，然後以該平均值做為趨勢線中的一個點。</a:t>
            </a:r>
            <a:endParaRPr lang="en-US" altLang="zh-TW" smtClean="0"/>
          </a:p>
          <a:p>
            <a:r>
              <a:rPr lang="zh-TW" altLang="en-US" smtClean="0"/>
              <a:t>例如，如果</a:t>
            </a:r>
            <a:r>
              <a:rPr lang="en-US" altLang="zh-TW" smtClean="0"/>
              <a:t>[</a:t>
            </a:r>
            <a:r>
              <a:rPr lang="zh-TW" altLang="en-US" smtClean="0"/>
              <a:t>週期</a:t>
            </a:r>
            <a:r>
              <a:rPr lang="en-US" altLang="zh-TW" smtClean="0"/>
              <a:t>]</a:t>
            </a:r>
            <a:r>
              <a:rPr lang="zh-TW" altLang="en-US" smtClean="0"/>
              <a:t>設定為</a:t>
            </a:r>
            <a:r>
              <a:rPr lang="en-US" altLang="zh-TW" smtClean="0"/>
              <a:t>2</a:t>
            </a:r>
            <a:r>
              <a:rPr lang="zh-TW" altLang="en-US" smtClean="0"/>
              <a:t>，則前兩個資料點的平均值就是移動平均趨勢線中的第一個點。第二個和第三個資料點的平均值就是趨勢線的第二個點，依此類推。</a:t>
            </a:r>
            <a:endParaRPr lang="zh-TW" altLang="en-US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6" y="2386012"/>
            <a:ext cx="3790950" cy="2667000"/>
          </a:xfr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加上趨勢線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mtClean="0"/>
              <a:t>在未堆疊、平面、區域、橫條、直條、折線、股票、</a:t>
            </a:r>
            <a:r>
              <a:rPr lang="en-US" altLang="zh-TW" smtClean="0"/>
              <a:t>XY</a:t>
            </a:r>
            <a:r>
              <a:rPr lang="zh-TW" altLang="en-US" smtClean="0"/>
              <a:t>散佈或泡泡圖上，按一下您想要為其加上趨勢線或移動平均的資料數列，或進行下列操作，從圖表項目清單選取資料數列：</a:t>
            </a:r>
          </a:p>
          <a:p>
            <a:r>
              <a:rPr lang="zh-TW" altLang="en-US" smtClean="0"/>
              <a:t>在圖表中的任一個地方按一下。</a:t>
            </a:r>
          </a:p>
          <a:p>
            <a:r>
              <a:rPr lang="zh-TW" altLang="en-US" smtClean="0"/>
              <a:t>這樣會顯示</a:t>
            </a:r>
            <a:r>
              <a:rPr lang="en-US" altLang="zh-TW" smtClean="0"/>
              <a:t>[</a:t>
            </a:r>
            <a:r>
              <a:rPr lang="zh-TW" altLang="en-US" smtClean="0"/>
              <a:t>圖表工具</a:t>
            </a:r>
            <a:r>
              <a:rPr lang="en-US" altLang="zh-TW" smtClean="0"/>
              <a:t>]</a:t>
            </a:r>
            <a:r>
              <a:rPr lang="zh-TW" altLang="en-US" smtClean="0"/>
              <a:t>，並加入</a:t>
            </a:r>
            <a:r>
              <a:rPr lang="en-US" altLang="zh-TW" smtClean="0"/>
              <a:t>[</a:t>
            </a:r>
            <a:r>
              <a:rPr lang="zh-TW" altLang="en-US" smtClean="0"/>
              <a:t>設計</a:t>
            </a:r>
            <a:r>
              <a:rPr lang="en-US" altLang="zh-TW" smtClean="0"/>
              <a:t>]</a:t>
            </a:r>
            <a:r>
              <a:rPr lang="zh-TW" altLang="en-US" smtClean="0"/>
              <a:t>、</a:t>
            </a:r>
            <a:r>
              <a:rPr lang="en-US" altLang="zh-TW" smtClean="0"/>
              <a:t>[</a:t>
            </a:r>
            <a:r>
              <a:rPr lang="zh-TW" altLang="en-US" smtClean="0"/>
              <a:t>版面配置</a:t>
            </a:r>
            <a:r>
              <a:rPr lang="en-US" altLang="zh-TW" smtClean="0"/>
              <a:t>]</a:t>
            </a:r>
            <a:r>
              <a:rPr lang="zh-TW" altLang="en-US" smtClean="0"/>
              <a:t>和</a:t>
            </a:r>
            <a:r>
              <a:rPr lang="en-US" altLang="zh-TW" smtClean="0"/>
              <a:t>[</a:t>
            </a:r>
            <a:r>
              <a:rPr lang="zh-TW" altLang="en-US" smtClean="0"/>
              <a:t>格式</a:t>
            </a:r>
            <a:r>
              <a:rPr lang="en-US" altLang="zh-TW" smtClean="0"/>
              <a:t>]</a:t>
            </a:r>
            <a:r>
              <a:rPr lang="zh-TW" altLang="en-US" smtClean="0"/>
              <a:t>索引標籤。</a:t>
            </a:r>
          </a:p>
          <a:p>
            <a:r>
              <a:rPr lang="zh-TW" altLang="en-US" smtClean="0"/>
              <a:t>在</a:t>
            </a:r>
            <a:r>
              <a:rPr lang="en-US" altLang="zh-TW" smtClean="0"/>
              <a:t>[</a:t>
            </a:r>
            <a:r>
              <a:rPr lang="zh-TW" altLang="en-US" smtClean="0"/>
              <a:t>格式</a:t>
            </a:r>
            <a:r>
              <a:rPr lang="en-US" altLang="zh-TW" smtClean="0"/>
              <a:t>]</a:t>
            </a:r>
            <a:r>
              <a:rPr lang="zh-TW" altLang="en-US" smtClean="0"/>
              <a:t>索引標籤上的</a:t>
            </a:r>
            <a:r>
              <a:rPr lang="en-US" altLang="zh-TW" smtClean="0"/>
              <a:t>[</a:t>
            </a:r>
            <a:r>
              <a:rPr lang="zh-TW" altLang="en-US" smtClean="0"/>
              <a:t>目前的選取範圍</a:t>
            </a:r>
            <a:r>
              <a:rPr lang="en-US" altLang="zh-TW" smtClean="0"/>
              <a:t>]</a:t>
            </a:r>
            <a:r>
              <a:rPr lang="zh-TW" altLang="en-US" smtClean="0"/>
              <a:t>群組中，按一下</a:t>
            </a:r>
            <a:r>
              <a:rPr lang="en-US" altLang="zh-TW" smtClean="0"/>
              <a:t>[</a:t>
            </a:r>
            <a:r>
              <a:rPr lang="zh-TW" altLang="en-US" smtClean="0"/>
              <a:t>圖表項目</a:t>
            </a:r>
            <a:r>
              <a:rPr lang="en-US" altLang="zh-TW" smtClean="0"/>
              <a:t>]</a:t>
            </a:r>
            <a:r>
              <a:rPr lang="zh-TW" altLang="en-US" smtClean="0"/>
              <a:t>方塊旁的箭號，然後選取想要的圖表項目。</a:t>
            </a:r>
          </a:p>
          <a:p>
            <a:r>
              <a:rPr lang="zh-TW" altLang="en-US" smtClean="0"/>
              <a:t>在</a:t>
            </a:r>
            <a:r>
              <a:rPr lang="en-US" altLang="zh-TW" smtClean="0"/>
              <a:t>[</a:t>
            </a:r>
            <a:r>
              <a:rPr lang="zh-TW" altLang="en-US" smtClean="0"/>
              <a:t>版面配置</a:t>
            </a:r>
            <a:r>
              <a:rPr lang="en-US" altLang="zh-TW" smtClean="0"/>
              <a:t>]</a:t>
            </a:r>
            <a:r>
              <a:rPr lang="zh-TW" altLang="en-US" smtClean="0"/>
              <a:t>索引標籤的</a:t>
            </a:r>
            <a:r>
              <a:rPr lang="en-US" altLang="zh-TW" smtClean="0"/>
              <a:t>[</a:t>
            </a:r>
            <a:r>
              <a:rPr lang="zh-TW" altLang="en-US" smtClean="0"/>
              <a:t>分析</a:t>
            </a:r>
            <a:r>
              <a:rPr lang="en-US" altLang="zh-TW" smtClean="0"/>
              <a:t>]</a:t>
            </a:r>
            <a:r>
              <a:rPr lang="zh-TW" altLang="en-US" smtClean="0"/>
              <a:t>群組中，按一下</a:t>
            </a:r>
            <a:r>
              <a:rPr lang="en-US" altLang="zh-TW" smtClean="0"/>
              <a:t>[</a:t>
            </a:r>
            <a:r>
              <a:rPr lang="zh-TW" altLang="en-US" smtClean="0"/>
              <a:t>趨勢線</a:t>
            </a:r>
            <a:r>
              <a:rPr lang="en-US" altLang="zh-TW" smtClean="0"/>
              <a:t>]</a:t>
            </a:r>
            <a:r>
              <a:rPr lang="zh-TW" altLang="en-US" smtClean="0"/>
              <a:t>。</a:t>
            </a:r>
          </a:p>
          <a:p>
            <a:r>
              <a:rPr lang="zh-TW" altLang="en-US" smtClean="0"/>
              <a:t>按一下想要使用的預先定義趨勢線選項。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新增、變更或移除圖表中的趨勢線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mtClean="0"/>
              <a:t>您可以將趨勢線或移動平均新增至未堆疊、平面、區域、橫條、直條、折線、股票、</a:t>
            </a:r>
            <a:r>
              <a:rPr lang="en-US" altLang="zh-TW" smtClean="0"/>
              <a:t>XY</a:t>
            </a:r>
            <a:r>
              <a:rPr lang="zh-TW" altLang="en-US" smtClean="0"/>
              <a:t>散佈或泡泡圖中的任何資料數列。趨勢線一律會與資料數列產生關聯，但是趨勢線並不代表資料數列的資料。反之，趨勢線會用來描述您現有資料中的趨勢或未來資料的預測。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您想要做什麼？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mtClean="0"/>
              <a:t>了解如何預測與顯示圖表中的趨勢</a:t>
            </a:r>
          </a:p>
          <a:p>
            <a:r>
              <a:rPr lang="zh-TW" altLang="en-US" smtClean="0"/>
              <a:t>加上趨勢線</a:t>
            </a:r>
          </a:p>
          <a:p>
            <a:r>
              <a:rPr lang="zh-TW" altLang="en-US" smtClean="0"/>
              <a:t>變更趨勢線格式</a:t>
            </a:r>
          </a:p>
          <a:p>
            <a:r>
              <a:rPr lang="zh-TW" altLang="en-US" smtClean="0"/>
              <a:t>指定預測中包含的期數</a:t>
            </a:r>
          </a:p>
          <a:p>
            <a:r>
              <a:rPr lang="zh-TW" altLang="en-US" smtClean="0"/>
              <a:t>指定趨勢線與垂直</a:t>
            </a:r>
            <a:r>
              <a:rPr lang="en-US" altLang="zh-TW" smtClean="0"/>
              <a:t>(</a:t>
            </a:r>
            <a:r>
              <a:rPr lang="zh-TW" altLang="en-US" smtClean="0"/>
              <a:t>數值</a:t>
            </a:r>
            <a:r>
              <a:rPr lang="en-US" altLang="zh-TW" smtClean="0"/>
              <a:t>)</a:t>
            </a:r>
            <a:r>
              <a:rPr lang="zh-TW" altLang="en-US" smtClean="0"/>
              <a:t>座標軸交叉的點</a:t>
            </a:r>
          </a:p>
          <a:p>
            <a:r>
              <a:rPr lang="zh-TW" altLang="en-US" smtClean="0"/>
              <a:t>在圖表上顯示趨勢線公式</a:t>
            </a:r>
          </a:p>
          <a:p>
            <a:r>
              <a:rPr lang="zh-TW" altLang="en-US" smtClean="0"/>
              <a:t>顯示趨勢線的</a:t>
            </a:r>
            <a:r>
              <a:rPr lang="en-US" altLang="zh-TW" smtClean="0"/>
              <a:t>R</a:t>
            </a:r>
            <a:r>
              <a:rPr lang="zh-TW" altLang="en-US" smtClean="0"/>
              <a:t>平方值</a:t>
            </a:r>
          </a:p>
          <a:p>
            <a:r>
              <a:rPr lang="zh-TW" altLang="en-US" smtClean="0"/>
              <a:t>移除趨勢線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mtClean="0"/>
              <a:t>趨勢線會用圖形方式顯示資料的趨勢，以及用來預測分析中的問題。這種分析也稱為迴歸分析。使用迴歸分析，您可以延伸圖表中的趨勢線，根據實際資料預測未來資料。例如，下面的圖表運用簡單線性趨勢線來預測未來兩季的情況，以清楚顯示收益增加的趨勢：</a:t>
            </a:r>
            <a:endParaRPr lang="zh-TW" altLang="en-US" dirty="0" smtClean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為資料選取正確的趨勢線類型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要將趨勢線新增至</a:t>
            </a:r>
            <a:r>
              <a:rPr lang="en-US" altLang="zh-TW" smtClean="0"/>
              <a:t>MicrosoftOfficeExcel</a:t>
            </a:r>
            <a:r>
              <a:rPr lang="zh-TW" altLang="en-US" smtClean="0"/>
              <a:t>中的圖表時，您可以在六種不同趨勢或迴歸類型中選取任何一個類型：線性趨勢線、對數趨勢線、多項式趨勢線、乘冪趨勢線、指數趨勢線或移動平均趨勢線。您具備的資料類型會決定您應該使用的趨勢線類型。</a:t>
            </a:r>
          </a:p>
          <a:p>
            <a:r>
              <a:rPr lang="zh-TW" altLang="en-US" smtClean="0"/>
              <a:t>趨勢線的</a:t>
            </a:r>
            <a:r>
              <a:rPr lang="en-US" altLang="zh-TW" smtClean="0"/>
              <a:t>R</a:t>
            </a:r>
            <a:r>
              <a:rPr lang="zh-TW" altLang="en-US" smtClean="0"/>
              <a:t>平方值是</a:t>
            </a:r>
            <a:r>
              <a:rPr lang="en-US" altLang="zh-TW" smtClean="0"/>
              <a:t>1</a:t>
            </a:r>
            <a:r>
              <a:rPr lang="zh-TW" altLang="en-US" smtClean="0"/>
              <a:t>或接近</a:t>
            </a:r>
            <a:r>
              <a:rPr lang="en-US" altLang="zh-TW" smtClean="0"/>
              <a:t>1</a:t>
            </a:r>
            <a:r>
              <a:rPr lang="zh-TW" altLang="en-US" smtClean="0"/>
              <a:t>時，最為準確。當您為資料選取合適的趨勢線時，</a:t>
            </a:r>
            <a:r>
              <a:rPr lang="en-US" altLang="zh-TW" smtClean="0"/>
              <a:t>Excel</a:t>
            </a:r>
            <a:r>
              <a:rPr lang="zh-TW" altLang="en-US" smtClean="0"/>
              <a:t>會自動計算其</a:t>
            </a:r>
            <a:r>
              <a:rPr lang="en-US" altLang="zh-TW" smtClean="0"/>
              <a:t>R</a:t>
            </a:r>
            <a:r>
              <a:rPr lang="zh-TW" altLang="en-US" smtClean="0"/>
              <a:t>平方值。想要的話，您也可以將此值顯示在您的圖表上。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線性趨勢線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mtClean="0"/>
              <a:t>線性趨勢線是適用於簡單線性資料集的擬合直線。如果資料點的散佈形狀近似直線，則資料為線性。線性趨勢線通常表示事物以穩定的速度增加或減少。</a:t>
            </a:r>
          </a:p>
          <a:p>
            <a:r>
              <a:rPr lang="zh-TW" altLang="en-US" smtClean="0"/>
              <a:t>在下面範例中，線性趨勢線清楚地顯示了</a:t>
            </a:r>
            <a:r>
              <a:rPr lang="en-US" altLang="zh-TW" smtClean="0"/>
              <a:t>13</a:t>
            </a:r>
            <a:r>
              <a:rPr lang="zh-TW" altLang="en-US" smtClean="0"/>
              <a:t>年間冰箱銷售量一直穩定成長。要注意的是，若</a:t>
            </a:r>
            <a:r>
              <a:rPr lang="en-US" altLang="zh-TW" smtClean="0"/>
              <a:t>R</a:t>
            </a:r>
            <a:r>
              <a:rPr lang="zh-TW" altLang="en-US" smtClean="0"/>
              <a:t>平方值為</a:t>
            </a:r>
            <a:r>
              <a:rPr lang="en-US" altLang="zh-TW" smtClean="0"/>
              <a:t>0.979</a:t>
            </a:r>
            <a:r>
              <a:rPr lang="zh-TW" altLang="en-US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9" y="2466975"/>
            <a:ext cx="3476625" cy="2505075"/>
          </a:xfr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對數趨勢線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mtClean="0"/>
              <a:t>如果資料的增減速率一開始非常快，後來又趨於平緩，這種資料最適合使用針對曲線擬合的對數趨勢線。對數趨勢線可以使用正值和負值。</a:t>
            </a:r>
          </a:p>
          <a:p>
            <a:r>
              <a:rPr lang="zh-TW" altLang="en-US" smtClean="0"/>
              <a:t>下面範例使用對數趨勢線說明固定區域內動物數量增長的預測情況，當動物生活地區相對減少時，動物數量將趨於平穩。要注意的是，此時</a:t>
            </a:r>
            <a:r>
              <a:rPr lang="en-US" altLang="zh-TW" smtClean="0"/>
              <a:t>R</a:t>
            </a:r>
            <a:r>
              <a:rPr lang="zh-TW" altLang="en-US" smtClean="0"/>
              <a:t>平方值是</a:t>
            </a:r>
            <a:r>
              <a:rPr lang="en-US" altLang="zh-TW" smtClean="0"/>
              <a:t>0.933</a:t>
            </a:r>
            <a:r>
              <a:rPr lang="zh-TW" altLang="en-US" smtClean="0"/>
              <a:t>，表示趨勢線與資料極為符合。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6" y="2562225"/>
            <a:ext cx="3676650" cy="2314575"/>
          </a:xfrm>
        </p:spPr>
      </p:pic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mtClean="0"/>
              <a:t>下面範例顯示的二階多項式趨勢線</a:t>
            </a:r>
            <a:r>
              <a:rPr lang="en-US" altLang="zh-TW" smtClean="0"/>
              <a:t>(</a:t>
            </a:r>
            <a:r>
              <a:rPr lang="zh-TW" altLang="en-US" smtClean="0"/>
              <a:t>一個波峰</a:t>
            </a:r>
            <a:r>
              <a:rPr lang="en-US" altLang="zh-TW" smtClean="0"/>
              <a:t>)</a:t>
            </a:r>
            <a:r>
              <a:rPr lang="zh-TW" altLang="en-US" smtClean="0"/>
              <a:t>說明了車速和耗油量之間的關聯。要注意的是，若</a:t>
            </a:r>
            <a:r>
              <a:rPr lang="en-US" altLang="zh-TW" smtClean="0"/>
              <a:t>R</a:t>
            </a:r>
            <a:r>
              <a:rPr lang="zh-TW" altLang="en-US" smtClean="0"/>
              <a:t>平方值為</a:t>
            </a:r>
            <a:r>
              <a:rPr lang="en-US" altLang="zh-TW" smtClean="0"/>
              <a:t>0.979</a:t>
            </a:r>
            <a:r>
              <a:rPr lang="zh-TW" altLang="en-US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6" y="2371725"/>
            <a:ext cx="3676650" cy="2695575"/>
          </a:xfr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乘冪趨勢線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mtClean="0"/>
              <a:t>乘冪趨勢線是一條曲線，最適合表示以特定比率增加的比較測量值所組成的資料集</a:t>
            </a:r>
            <a:r>
              <a:rPr lang="en-US" altLang="zh-TW" smtClean="0"/>
              <a:t>(</a:t>
            </a:r>
            <a:r>
              <a:rPr lang="zh-TW" altLang="en-US" smtClean="0"/>
              <a:t>例如，賽車一秒內的加速度</a:t>
            </a:r>
            <a:r>
              <a:rPr lang="en-US" altLang="zh-TW" smtClean="0"/>
              <a:t>)</a:t>
            </a:r>
            <a:r>
              <a:rPr lang="zh-TW" altLang="en-US" smtClean="0"/>
              <a:t>。如果資料中包含零或負數值，就無法建立乘冪趨勢線。</a:t>
            </a:r>
          </a:p>
          <a:p>
            <a:r>
              <a:rPr lang="zh-TW" altLang="en-US" smtClean="0"/>
              <a:t>在下列範例中，會以公尺</a:t>
            </a:r>
            <a:r>
              <a:rPr lang="en-US" altLang="zh-TW" smtClean="0"/>
              <a:t>/</a:t>
            </a:r>
            <a:r>
              <a:rPr lang="zh-TW" altLang="en-US" smtClean="0"/>
              <a:t>秒為單位藉由繪製距離來顯示加速資料。乘冪趨勢線可以清楚地顯示加速的增加。要注意的是，其</a:t>
            </a:r>
            <a:r>
              <a:rPr lang="en-US" altLang="zh-TW" smtClean="0"/>
              <a:t>R</a:t>
            </a:r>
            <a:r>
              <a:rPr lang="zh-TW" altLang="en-US" smtClean="0"/>
              <a:t>平方值為</a:t>
            </a:r>
            <a:r>
              <a:rPr lang="en-US" altLang="zh-TW" smtClean="0"/>
              <a:t>0.986</a:t>
            </a:r>
            <a:r>
              <a:rPr lang="zh-TW" altLang="en-US" smtClean="0"/>
              <a:t>，表示趨勢線與資料幾乎完全相符。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6" y="2424112"/>
            <a:ext cx="3790950" cy="2590800"/>
          </a:xfr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Everyday is a good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gjun</Template>
  <TotalTime>235</TotalTime>
  <Words>1102</Words>
  <Application>Microsoft Office PowerPoint</Application>
  <PresentationFormat>如螢幕大小 (4:3)</PresentationFormat>
  <Paragraphs>60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微軟正黑體</vt:lpstr>
      <vt:lpstr>新細明體</vt:lpstr>
      <vt:lpstr>Arial</vt:lpstr>
      <vt:lpstr>Calibri</vt:lpstr>
      <vt:lpstr>Impact</vt:lpstr>
      <vt:lpstr>Wingdings</vt:lpstr>
      <vt:lpstr>主要賽事</vt:lpstr>
      <vt:lpstr>員工教育訓練─趨勢線</vt:lpstr>
      <vt:lpstr>新增、變更或移除圖表中的趨勢線</vt:lpstr>
      <vt:lpstr>您想要做什麼？</vt:lpstr>
      <vt:lpstr>了解如何預測與顯示圖表中的趨勢</vt:lpstr>
      <vt:lpstr>為資料選取正確的趨勢線類型</vt:lpstr>
      <vt:lpstr>線性趨勢線</vt:lpstr>
      <vt:lpstr>對數趨勢線</vt:lpstr>
      <vt:lpstr>多項式趨勢線</vt:lpstr>
      <vt:lpstr>乘冪趨勢線</vt:lpstr>
      <vt:lpstr>指數趨勢線</vt:lpstr>
      <vt:lpstr>移動平均趨勢線</vt:lpstr>
      <vt:lpstr>加上趨勢線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員工教育訓練─趨勢線</dc:title>
  <dc:creator>lily chu</dc:creator>
  <cp:lastModifiedBy>lily chu</cp:lastModifiedBy>
  <cp:revision>24</cp:revision>
  <dcterms:created xsi:type="dcterms:W3CDTF">2014-02-17T16:34:05Z</dcterms:created>
  <dcterms:modified xsi:type="dcterms:W3CDTF">2014-02-26T15:15:54Z</dcterms:modified>
</cp:coreProperties>
</file>