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1"/>
    <p:sldMasterId id="2147483925" r:id="rId2"/>
  </p:sldMasterIdLst>
  <p:sldIdLst>
    <p:sldId id="257" r:id="rId3"/>
    <p:sldId id="268" r:id="rId4"/>
    <p:sldId id="267" r:id="rId5"/>
    <p:sldId id="266" r:id="rId6"/>
    <p:sldId id="265" r:id="rId7"/>
    <p:sldId id="264" r:id="rId8"/>
    <p:sldId id="263" r:id="rId9"/>
    <p:sldId id="270" r:id="rId10"/>
    <p:sldId id="261" r:id="rId11"/>
    <p:sldId id="260" r:id="rId12"/>
    <p:sldId id="259" r:id="rId13"/>
    <p:sldId id="258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43" autoAdjust="0"/>
    <p:restoredTop sz="95813" autoAdjust="0"/>
  </p:normalViewPr>
  <p:slideViewPr>
    <p:cSldViewPr snapToGrid="0">
      <p:cViewPr varScale="1">
        <p:scale>
          <a:sx n="67" d="100"/>
          <a:sy n="67" d="100"/>
        </p:scale>
        <p:origin x="90" y="816"/>
      </p:cViewPr>
      <p:guideLst/>
    </p:cSldViewPr>
  </p:slideViewPr>
  <p:outlineViewPr>
    <p:cViewPr>
      <p:scale>
        <a:sx n="33" d="100"/>
        <a:sy n="33" d="100"/>
      </p:scale>
      <p:origin x="0" y="-73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53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8313" y="2060848"/>
            <a:ext cx="8229600" cy="34131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6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3050" y="692150"/>
            <a:ext cx="2074863" cy="492601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95288" y="692150"/>
            <a:ext cx="6075362" cy="492601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533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FFD4-5652-4767-AA22-C441E28A3072}" type="datetimeFigureOut">
              <a:rPr lang="en-US" smtClean="0"/>
              <a:t>2/27/2014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444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1D2F-C98D-461D-8520-60E71130446C}" type="datetimeFigureOut">
              <a:rPr lang="en-US" smtClean="0"/>
              <a:t>2/27/2014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827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187BB-EB42-4973-8108-1039EEE1ABEB}" type="datetimeFigureOut">
              <a:rPr lang="en-US" smtClean="0"/>
              <a:t>2/27/2014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3179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4EC1-07E7-46CE-BD4D-803A40CCC650}" type="datetimeFigureOut">
              <a:rPr lang="en-US" smtClean="0"/>
              <a:t>2/27/2014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755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1087-2093-46ED-80DD-B57925DA0BA6}" type="datetimeFigureOut">
              <a:rPr lang="en-US" smtClean="0"/>
              <a:t>2/27/2014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963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928F-6A83-4C93-A36D-60F2EFA718F5}" type="datetimeFigureOut">
              <a:rPr lang="en-US" smtClean="0"/>
              <a:t>2/27/2014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42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C038-2EBF-4E11-97BE-A953678E6045}" type="datetimeFigureOut">
              <a:rPr lang="en-US" smtClean="0"/>
              <a:t>2/27/2014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61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EE0F-C015-4081-928C-E8179E40D797}" type="datetimeFigureOut">
              <a:rPr lang="en-US" smtClean="0"/>
              <a:t>2/27/2014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33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4033" y="692150"/>
            <a:ext cx="8229600" cy="86464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4033" y="1844824"/>
            <a:ext cx="8229600" cy="34131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698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A358-440B-44C9-943B-EE88A5D6669F}" type="datetimeFigureOut">
              <a:rPr lang="en-US" smtClean="0"/>
              <a:t>2/27/2014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9265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0F79-BD4F-4F71-871C-DADDFBF0601E}" type="datetimeFigureOut">
              <a:rPr lang="en-US" smtClean="0"/>
              <a:t>2/27/2014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785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EE15-5B1D-4626-9E26-DE60EB9C79EE}" type="datetimeFigureOut">
              <a:rPr lang="en-US" smtClean="0"/>
              <a:t>2/27/2014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14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E303F7-3A78-4481-A515-650FA213CE3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242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288" y="2205038"/>
            <a:ext cx="4038600" cy="341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86288" y="2205038"/>
            <a:ext cx="4038600" cy="341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03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05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49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39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89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E303F7-3A78-4481-A515-650FA213CE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65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921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2205038"/>
            <a:ext cx="8229600" cy="341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9750" y="6308725"/>
            <a:ext cx="657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defRPr sz="1400" smtClean="0">
                <a:ea typeface="華康隸書體W3" pitchFamily="65" charset="-120"/>
              </a:defRPr>
            </a:lvl1pPr>
          </a:lstStyle>
          <a:p>
            <a:fld id="{26E303F7-3A78-4481-A515-650FA213CE3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5" name="頁尾版面配置區 8"/>
          <p:cNvSpPr>
            <a:spLocks noGrp="1"/>
          </p:cNvSpPr>
          <p:nvPr/>
        </p:nvSpPr>
        <p:spPr>
          <a:xfrm>
            <a:off x="6660232" y="0"/>
            <a:ext cx="2483768" cy="692150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TW" dirty="0" smtClean="0"/>
              <a:t>e-mail : fnlily2003@gmail.com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2175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Impact" pitchFamily="34" charset="0"/>
          <a:ea typeface="標楷體" pitchFamily="65" charset="-120"/>
          <a:cs typeface="華康儷黑 Std W7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Impact" pitchFamily="34" charset="0"/>
          <a:ea typeface="標楷體" pitchFamily="65" charset="-120"/>
          <a:cs typeface="華康儷黑 Std W7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Impact" pitchFamily="34" charset="0"/>
          <a:ea typeface="標楷體" pitchFamily="65" charset="-120"/>
          <a:cs typeface="華康儷黑 Std W7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Impact" pitchFamily="34" charset="0"/>
          <a:ea typeface="標楷體" pitchFamily="65" charset="-120"/>
          <a:cs typeface="華康儷黑 Std W7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Impact" pitchFamily="34" charset="0"/>
          <a:ea typeface="標楷體" pitchFamily="65" charset="-120"/>
          <a:cs typeface="華康儷黑 Std W7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Impact" pitchFamily="34" charset="0"/>
          <a:ea typeface="標楷體" pitchFamily="65" charset="-120"/>
          <a:cs typeface="華康儷黑 Std W7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Impact" pitchFamily="34" charset="0"/>
          <a:ea typeface="標楷體" pitchFamily="65" charset="-120"/>
          <a:cs typeface="華康儷黑 Std W7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Impact" pitchFamily="34" charset="0"/>
          <a:ea typeface="標楷體" pitchFamily="65" charset="-120"/>
          <a:cs typeface="華康儷黑 Std W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0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pitchFamily="34" charset="0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pitchFamily="34" charset="0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pitchFamily="34" charset="0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pitchFamily="34" charset="0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A83FE-7097-4944-B6D3-3F92E75E7977}" type="datetimeFigureOut">
              <a:rPr lang="zh-TW" altLang="en-US" smtClean="0"/>
              <a:t>2014/2/27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303F7-3A78-4481-A515-650FA213CE3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601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員工教育訓練─趨勢線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管理部</a:t>
            </a:r>
          </a:p>
        </p:txBody>
      </p:sp>
    </p:spTree>
    <p:extLst>
      <p:ext uri="{BB962C8B-B14F-4D97-AF65-F5344CB8AC3E}">
        <p14:creationId xmlns:p14="http://schemas.microsoft.com/office/powerpoint/2010/main" val="180123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指數趨勢線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指數趨勢線是一種曲線，最適合驟增或驟減的資料值，但若資料值中有零或負數，就不能使用指數趨勢線。</a:t>
            </a:r>
          </a:p>
          <a:p>
            <a:r>
              <a:rPr lang="zh-TW" altLang="en-US" dirty="0" smtClean="0"/>
              <a:t>在下面範例中，指數趨勢線用於說明物體中碳</a:t>
            </a:r>
            <a:r>
              <a:rPr lang="en-US" altLang="zh-TW" dirty="0" smtClean="0"/>
              <a:t>14</a:t>
            </a:r>
            <a:r>
              <a:rPr lang="zh-TW" altLang="en-US" dirty="0" smtClean="0"/>
              <a:t>含量隨時間而衰減的情況。要注意的是，此時</a:t>
            </a:r>
            <a:r>
              <a:rPr lang="en-US" altLang="zh-TW" dirty="0" smtClean="0"/>
              <a:t>R</a:t>
            </a:r>
            <a:r>
              <a:rPr lang="zh-TW" altLang="en-US" dirty="0" smtClean="0"/>
              <a:t>平方值為</a:t>
            </a:r>
            <a:r>
              <a:rPr lang="en-US" altLang="zh-TW" dirty="0" smtClean="0"/>
              <a:t>0.990</a:t>
            </a:r>
            <a:r>
              <a:rPr lang="zh-TW" altLang="en-US" dirty="0" smtClean="0"/>
              <a:t>，表示趨勢線與資料完全相符。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53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移動平均趨勢線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移動平均趨勢線可將資料中的微小波動平滑化，以便清楚顯示資料的模式和趨勢。移動平均趨勢線使用特定數目的資料點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由</a:t>
            </a:r>
            <a:r>
              <a:rPr lang="en-US" altLang="zh-TW" dirty="0" smtClean="0"/>
              <a:t>[</a:t>
            </a:r>
            <a:r>
              <a:rPr lang="zh-TW" altLang="en-US" dirty="0" smtClean="0"/>
              <a:t>週期</a:t>
            </a:r>
            <a:r>
              <a:rPr lang="en-US" altLang="zh-TW" dirty="0" smtClean="0"/>
              <a:t>]</a:t>
            </a:r>
            <a:r>
              <a:rPr lang="zh-TW" altLang="en-US" dirty="0" smtClean="0"/>
              <a:t>選項設定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，取其平均值，然後以該平均值做為趨勢線中的一個點。</a:t>
            </a:r>
            <a:endParaRPr lang="en-US" altLang="zh-TW" dirty="0" smtClean="0"/>
          </a:p>
          <a:p>
            <a:r>
              <a:rPr lang="zh-TW" altLang="en-US" dirty="0" smtClean="0"/>
              <a:t>例如，如果</a:t>
            </a:r>
            <a:r>
              <a:rPr lang="en-US" altLang="zh-TW" dirty="0" smtClean="0"/>
              <a:t>[</a:t>
            </a:r>
            <a:r>
              <a:rPr lang="zh-TW" altLang="en-US" dirty="0" smtClean="0"/>
              <a:t>週期</a:t>
            </a:r>
            <a:r>
              <a:rPr lang="en-US" altLang="zh-TW" dirty="0" smtClean="0"/>
              <a:t>]</a:t>
            </a:r>
            <a:r>
              <a:rPr lang="zh-TW" altLang="en-US" dirty="0" smtClean="0"/>
              <a:t>設定為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，則前兩個資料點的平均值就是移動平均趨勢線中的第一個點。第二個和第三個資料點的平均值就是趨勢線的第二個點，依此類推。</a:t>
            </a:r>
          </a:p>
        </p:txBody>
      </p:sp>
    </p:spTree>
    <p:extLst>
      <p:ext uri="{BB962C8B-B14F-4D97-AF65-F5344CB8AC3E}">
        <p14:creationId xmlns:p14="http://schemas.microsoft.com/office/powerpoint/2010/main" val="363136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加上趨勢線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 numCol="1" spcCol="180000">
            <a:normAutofit fontScale="92500"/>
          </a:bodyPr>
          <a:lstStyle/>
          <a:p>
            <a:pPr>
              <a:lnSpc>
                <a:spcPct val="140000"/>
              </a:lnSpc>
            </a:pPr>
            <a:r>
              <a:rPr lang="zh-TW" altLang="en-US" dirty="0" smtClean="0"/>
              <a:t>在未堆疊、平面、區域、橫條、直條、折線、股票、</a:t>
            </a:r>
            <a:r>
              <a:rPr lang="en-US" altLang="zh-TW" dirty="0" smtClean="0"/>
              <a:t>XY</a:t>
            </a:r>
            <a:r>
              <a:rPr lang="zh-TW" altLang="en-US" dirty="0" smtClean="0"/>
              <a:t>散佈或泡泡圖上，按一下您想要為其加上趨勢線或移動平均的資料數列，或進行下列操作，從圖表項目清單選取資料數列：</a:t>
            </a:r>
          </a:p>
          <a:p>
            <a:pPr>
              <a:lnSpc>
                <a:spcPct val="140000"/>
              </a:lnSpc>
            </a:pPr>
            <a:r>
              <a:rPr lang="zh-TW" altLang="en-US" dirty="0" smtClean="0"/>
              <a:t>在圖表中的任一個地方按一下。</a:t>
            </a:r>
          </a:p>
          <a:p>
            <a:pPr>
              <a:lnSpc>
                <a:spcPct val="140000"/>
              </a:lnSpc>
            </a:pPr>
            <a:r>
              <a:rPr lang="zh-TW" altLang="en-US" dirty="0" smtClean="0"/>
              <a:t>這樣會顯示</a:t>
            </a:r>
            <a:r>
              <a:rPr lang="en-US" altLang="zh-TW" dirty="0" smtClean="0"/>
              <a:t>[</a:t>
            </a:r>
            <a:r>
              <a:rPr lang="zh-TW" altLang="en-US" dirty="0" smtClean="0"/>
              <a:t>圖表工具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，並加入</a:t>
            </a:r>
            <a:r>
              <a:rPr lang="en-US" altLang="zh-TW" dirty="0" smtClean="0"/>
              <a:t>[</a:t>
            </a:r>
            <a:r>
              <a:rPr lang="zh-TW" altLang="en-US" dirty="0" smtClean="0"/>
              <a:t>設計</a:t>
            </a:r>
            <a:r>
              <a:rPr lang="en-US" altLang="zh-TW" dirty="0" smtClean="0"/>
              <a:t>]</a:t>
            </a:r>
            <a:r>
              <a:rPr lang="zh-TW" altLang="en-US" dirty="0" smtClean="0"/>
              <a:t>、</a:t>
            </a:r>
            <a:r>
              <a:rPr lang="en-US" altLang="zh-TW" dirty="0" smtClean="0"/>
              <a:t>[</a:t>
            </a:r>
            <a:r>
              <a:rPr lang="zh-TW" altLang="en-US" dirty="0" smtClean="0"/>
              <a:t>版面配置</a:t>
            </a:r>
            <a:r>
              <a:rPr lang="en-US" altLang="zh-TW" dirty="0" smtClean="0"/>
              <a:t>]</a:t>
            </a:r>
            <a:r>
              <a:rPr lang="zh-TW" altLang="en-US" dirty="0" smtClean="0"/>
              <a:t>和</a:t>
            </a:r>
            <a:r>
              <a:rPr lang="en-US" altLang="zh-TW" dirty="0" smtClean="0"/>
              <a:t>[</a:t>
            </a:r>
            <a:r>
              <a:rPr lang="zh-TW" altLang="en-US" dirty="0" smtClean="0"/>
              <a:t>格式</a:t>
            </a:r>
            <a:r>
              <a:rPr lang="en-US" altLang="zh-TW" dirty="0" smtClean="0"/>
              <a:t>]</a:t>
            </a:r>
            <a:r>
              <a:rPr lang="zh-TW" altLang="en-US" dirty="0" smtClean="0"/>
              <a:t>索引標籤。</a:t>
            </a:r>
          </a:p>
          <a:p>
            <a:pPr>
              <a:lnSpc>
                <a:spcPct val="140000"/>
              </a:lnSpc>
            </a:pPr>
            <a:r>
              <a:rPr lang="zh-TW" altLang="en-US" dirty="0" smtClean="0"/>
              <a:t>在</a:t>
            </a:r>
            <a:r>
              <a:rPr lang="en-US" altLang="zh-TW" dirty="0" smtClean="0"/>
              <a:t>[</a:t>
            </a:r>
            <a:r>
              <a:rPr lang="zh-TW" altLang="en-US" dirty="0" smtClean="0"/>
              <a:t>格式</a:t>
            </a:r>
            <a:r>
              <a:rPr lang="en-US" altLang="zh-TW" dirty="0" smtClean="0"/>
              <a:t>]</a:t>
            </a:r>
            <a:r>
              <a:rPr lang="zh-TW" altLang="en-US" dirty="0" smtClean="0"/>
              <a:t>索引標籤上的</a:t>
            </a:r>
            <a:r>
              <a:rPr lang="en-US" altLang="zh-TW" dirty="0" smtClean="0"/>
              <a:t>[</a:t>
            </a:r>
            <a:r>
              <a:rPr lang="zh-TW" altLang="en-US" dirty="0" smtClean="0"/>
              <a:t>目前的選取範圍</a:t>
            </a:r>
            <a:r>
              <a:rPr lang="en-US" altLang="zh-TW" dirty="0" smtClean="0"/>
              <a:t>]</a:t>
            </a:r>
            <a:r>
              <a:rPr lang="zh-TW" altLang="en-US" dirty="0" smtClean="0"/>
              <a:t>群組中，按一下</a:t>
            </a:r>
            <a:r>
              <a:rPr lang="en-US" altLang="zh-TW" dirty="0" smtClean="0"/>
              <a:t>[</a:t>
            </a:r>
            <a:r>
              <a:rPr lang="zh-TW" altLang="en-US" dirty="0" smtClean="0"/>
              <a:t>圖表項目</a:t>
            </a:r>
            <a:r>
              <a:rPr lang="en-US" altLang="zh-TW" dirty="0" smtClean="0"/>
              <a:t>]</a:t>
            </a:r>
            <a:r>
              <a:rPr lang="zh-TW" altLang="en-US" dirty="0" smtClean="0"/>
              <a:t>方塊旁的箭號，然後選取想要的圖表項目。</a:t>
            </a:r>
          </a:p>
          <a:p>
            <a:pPr>
              <a:lnSpc>
                <a:spcPct val="140000"/>
              </a:lnSpc>
            </a:pPr>
            <a:r>
              <a:rPr lang="zh-TW" altLang="en-US" dirty="0" smtClean="0"/>
              <a:t>在</a:t>
            </a:r>
            <a:r>
              <a:rPr lang="en-US" altLang="zh-TW" dirty="0" smtClean="0"/>
              <a:t>[</a:t>
            </a:r>
            <a:r>
              <a:rPr lang="zh-TW" altLang="en-US" dirty="0" smtClean="0"/>
              <a:t>版面配置</a:t>
            </a:r>
            <a:r>
              <a:rPr lang="en-US" altLang="zh-TW" dirty="0" smtClean="0"/>
              <a:t>]</a:t>
            </a:r>
            <a:r>
              <a:rPr lang="zh-TW" altLang="en-US" dirty="0" smtClean="0"/>
              <a:t>索引標籤的</a:t>
            </a:r>
            <a:r>
              <a:rPr lang="en-US" altLang="zh-TW" dirty="0" smtClean="0"/>
              <a:t>[</a:t>
            </a:r>
            <a:r>
              <a:rPr lang="zh-TW" altLang="en-US" dirty="0" smtClean="0"/>
              <a:t>分析</a:t>
            </a:r>
            <a:r>
              <a:rPr lang="en-US" altLang="zh-TW" dirty="0" smtClean="0"/>
              <a:t>]</a:t>
            </a:r>
            <a:r>
              <a:rPr lang="zh-TW" altLang="en-US" dirty="0" smtClean="0"/>
              <a:t>群組中，按一下</a:t>
            </a:r>
            <a:r>
              <a:rPr lang="en-US" altLang="zh-TW" dirty="0" smtClean="0"/>
              <a:t>[</a:t>
            </a:r>
            <a:r>
              <a:rPr lang="zh-TW" altLang="en-US" dirty="0" smtClean="0"/>
              <a:t>趨勢線</a:t>
            </a:r>
            <a:r>
              <a:rPr lang="en-US" altLang="zh-TW" dirty="0" smtClean="0"/>
              <a:t>]</a:t>
            </a:r>
            <a:r>
              <a:rPr lang="zh-TW" altLang="en-US" dirty="0" smtClean="0"/>
              <a:t>。</a:t>
            </a:r>
          </a:p>
          <a:p>
            <a:pPr>
              <a:lnSpc>
                <a:spcPct val="140000"/>
              </a:lnSpc>
            </a:pPr>
            <a:r>
              <a:rPr lang="zh-TW" altLang="en-US" dirty="0" smtClean="0"/>
              <a:t>按一下想要使用的預先定義趨勢線選項。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392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新增、變更或移除圖表中的趨勢線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TW" altLang="en-US" dirty="0" smtClean="0"/>
              <a:t>您可以將趨勢線或移動平均新增至未堆疊、平面、區域、橫條、直條、折線、股票、</a:t>
            </a:r>
            <a:r>
              <a:rPr lang="en-US" altLang="zh-TW" dirty="0" smtClean="0"/>
              <a:t>XY</a:t>
            </a:r>
            <a:r>
              <a:rPr lang="zh-TW" altLang="en-US" dirty="0" smtClean="0"/>
              <a:t>散佈或泡泡圖中的任何資料數列。趨勢線一律會與資料數列產生關聯，但是趨勢線並不代表資料數列的資料。反之，趨勢線會用來描述您現有資料中的趨勢或未來資料的預測。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002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您想要做什麼？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 numCol="1" spcCol="180000"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TW" altLang="en-US" dirty="0" smtClean="0"/>
              <a:t>了解如何預測與顯示圖表中的趨勢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TW" altLang="en-US" dirty="0" smtClean="0"/>
              <a:t>加上趨勢線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TW" altLang="en-US" dirty="0" smtClean="0"/>
              <a:t>變更趨勢線格式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TW" altLang="en-US" dirty="0" smtClean="0"/>
              <a:t>指定預測中包含的期數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TW" altLang="en-US" dirty="0" smtClean="0"/>
              <a:t>指定趨勢線與垂直</a:t>
            </a:r>
            <a:r>
              <a:rPr lang="en-US" altLang="zh-TW" dirty="0" smtClean="0"/>
              <a:t>(</a:t>
            </a:r>
            <a:r>
              <a:rPr lang="zh-TW" altLang="en-US" dirty="0" smtClean="0"/>
              <a:t>數值</a:t>
            </a:r>
            <a:r>
              <a:rPr lang="en-US" altLang="zh-TW" dirty="0" smtClean="0"/>
              <a:t>)</a:t>
            </a:r>
            <a:r>
              <a:rPr lang="zh-TW" altLang="en-US" dirty="0" smtClean="0"/>
              <a:t>座標軸交叉的點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TW" altLang="en-US" dirty="0" smtClean="0"/>
              <a:t>在圖表上顯示趨勢線公式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TW" altLang="en-US" dirty="0" smtClean="0"/>
              <a:t>顯示趨勢線的</a:t>
            </a:r>
            <a:r>
              <a:rPr lang="en-US" altLang="zh-TW" dirty="0" smtClean="0"/>
              <a:t>R</a:t>
            </a:r>
            <a:r>
              <a:rPr lang="zh-TW" altLang="en-US" dirty="0" smtClean="0"/>
              <a:t>平方值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TW" altLang="en-US" dirty="0" smtClean="0"/>
              <a:t>移除趨勢線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815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了解如何預測與顯示圖表中的趨勢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/>
              <a:t>趨勢線會用圖形方式顯示資料的趨勢，以及用來預測分析中的問題。這種分析也稱為迴歸分析。使用迴歸分析，您可以延伸圖表中的趨勢線，根據實際資料預測未來資料。例如，下面的圖表運用簡單線性趨勢線來預測未來兩季的情況，以清楚顯示收益增加的趨勢：</a:t>
            </a:r>
          </a:p>
        </p:txBody>
      </p:sp>
    </p:spTree>
    <p:extLst>
      <p:ext uri="{BB962C8B-B14F-4D97-AF65-F5344CB8AC3E}">
        <p14:creationId xmlns:p14="http://schemas.microsoft.com/office/powerpoint/2010/main" val="127913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為資料選取正確的趨勢線類型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要將趨勢線新增至</a:t>
            </a:r>
            <a:r>
              <a:rPr lang="en-US" altLang="zh-TW" dirty="0" err="1" smtClean="0"/>
              <a:t>MicrosoftOfficeExcel</a:t>
            </a:r>
            <a:r>
              <a:rPr lang="zh-TW" altLang="en-US" dirty="0" smtClean="0"/>
              <a:t>中的圖表時，您可以在六種不同趨勢或迴歸類型中選取任何一個類型：線性趨勢線、對數趨勢線、多項式趨勢線、乘冪趨勢線、指數趨勢線或移動平均趨勢線。您具備的資料類型會決定您應該使用的趨勢線類型。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/>
              <a:t>趨勢線的</a:t>
            </a:r>
            <a:r>
              <a:rPr lang="en-US" altLang="zh-TW" dirty="0" smtClean="0"/>
              <a:t>R</a:t>
            </a:r>
            <a:r>
              <a:rPr lang="zh-TW" altLang="en-US" dirty="0" smtClean="0"/>
              <a:t>平方值是</a:t>
            </a:r>
            <a:r>
              <a:rPr lang="en-US" altLang="zh-TW" dirty="0" smtClean="0"/>
              <a:t>1</a:t>
            </a:r>
            <a:r>
              <a:rPr lang="zh-TW" altLang="en-US" dirty="0" smtClean="0"/>
              <a:t>或接近</a:t>
            </a:r>
            <a:r>
              <a:rPr lang="en-US" altLang="zh-TW" dirty="0" smtClean="0"/>
              <a:t>1</a:t>
            </a:r>
            <a:r>
              <a:rPr lang="zh-TW" altLang="en-US" dirty="0" smtClean="0"/>
              <a:t>時，最為準確。當您為資料選取合適的趨勢線時，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會自動計算其</a:t>
            </a:r>
            <a:r>
              <a:rPr lang="en-US" altLang="zh-TW" dirty="0" smtClean="0"/>
              <a:t>R</a:t>
            </a:r>
            <a:r>
              <a:rPr lang="zh-TW" altLang="en-US" dirty="0" smtClean="0"/>
              <a:t>平方值。想要的話，您也可以將此值顯示在您的圖表上。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282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線性趨勢線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線性趨勢線是適用於簡單線性資料集的擬合直線。如果資料點的散佈形狀近似直線，則資料為線性。線性趨勢線通常表示事物以穩定的速度增加或減少。</a:t>
            </a:r>
          </a:p>
          <a:p>
            <a:r>
              <a:rPr lang="zh-TW" altLang="en-US" dirty="0" smtClean="0"/>
              <a:t>在下面範例中，線性趨勢線清楚地顯示了</a:t>
            </a:r>
            <a:r>
              <a:rPr lang="en-US" altLang="zh-TW" dirty="0" smtClean="0"/>
              <a:t>13</a:t>
            </a:r>
            <a:r>
              <a:rPr lang="zh-TW" altLang="en-US" dirty="0" smtClean="0"/>
              <a:t>年間冰箱銷售量一直穩定成長。要注意的是，若</a:t>
            </a:r>
            <a:r>
              <a:rPr lang="en-US" altLang="zh-TW" dirty="0" smtClean="0"/>
              <a:t>R</a:t>
            </a:r>
            <a:r>
              <a:rPr lang="zh-TW" altLang="en-US" dirty="0" smtClean="0"/>
              <a:t>平方值為</a:t>
            </a:r>
            <a:r>
              <a:rPr lang="en-US" altLang="zh-TW" dirty="0" smtClean="0"/>
              <a:t>0.979</a:t>
            </a:r>
            <a:r>
              <a:rPr lang="zh-TW" altLang="en-US" dirty="0" smtClean="0"/>
              <a:t>，表示趨勢線與資極為相符。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761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對數趨勢線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如果資料的增減速率一開始非常快，後來又趨於平緩，這種資料最適合使用針對曲線擬合的對數趨勢線。對數趨勢線可以使用正值和負值。</a:t>
            </a:r>
          </a:p>
          <a:p>
            <a:r>
              <a:rPr lang="zh-TW" altLang="en-US" dirty="0" smtClean="0"/>
              <a:t>下面範例使用對數趨勢線說明固定區域內動物數量增長的預測情況，當動物生活地區相對減少時，動物數量將趨於平穩。要注意的是，此時</a:t>
            </a:r>
            <a:r>
              <a:rPr lang="en-US" altLang="zh-TW" dirty="0" smtClean="0"/>
              <a:t>R</a:t>
            </a:r>
            <a:r>
              <a:rPr lang="zh-TW" altLang="en-US" dirty="0" smtClean="0"/>
              <a:t>平方值是</a:t>
            </a:r>
            <a:r>
              <a:rPr lang="en-US" altLang="zh-TW" dirty="0" smtClean="0"/>
              <a:t>0.933</a:t>
            </a:r>
            <a:r>
              <a:rPr lang="zh-TW" altLang="en-US" dirty="0" smtClean="0"/>
              <a:t>，表示趨勢線與資料極為符合。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507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多項式趨勢線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下面範例顯示的二階多項式趨勢線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一個波峰</a:t>
            </a:r>
            <a:r>
              <a:rPr lang="en-US" altLang="zh-TW" dirty="0" smtClean="0"/>
              <a:t>)</a:t>
            </a:r>
            <a:r>
              <a:rPr lang="zh-TW" altLang="en-US" dirty="0" smtClean="0"/>
              <a:t>說明了車速和耗油量之間的關聯。要注意的是，若</a:t>
            </a:r>
            <a:r>
              <a:rPr lang="en-US" altLang="zh-TW" dirty="0" smtClean="0"/>
              <a:t>R</a:t>
            </a:r>
            <a:r>
              <a:rPr lang="zh-TW" altLang="en-US" dirty="0" smtClean="0"/>
              <a:t>平方值為</a:t>
            </a:r>
            <a:r>
              <a:rPr lang="en-US" altLang="zh-TW" dirty="0" smtClean="0"/>
              <a:t>0.979</a:t>
            </a:r>
            <a:r>
              <a:rPr lang="zh-TW" altLang="en-US" dirty="0" smtClean="0"/>
              <a:t>，表示趨勢線與資極為相符。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320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乘冪趨勢線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乘冪趨勢線是一條曲線，最適合表示以特定比率增加的比較測量值所組成的資料集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例如，賽車一秒內的加速度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。如果資料中包含零或負數值，就無法建立乘冪趨勢線。</a:t>
            </a:r>
          </a:p>
          <a:p>
            <a:r>
              <a:rPr lang="zh-TW" altLang="en-US" dirty="0" smtClean="0"/>
              <a:t>在下列範例中，會以公尺</a:t>
            </a:r>
            <a:r>
              <a:rPr lang="en-US" altLang="zh-TW" dirty="0" smtClean="0"/>
              <a:t>/</a:t>
            </a:r>
            <a:r>
              <a:rPr lang="zh-TW" altLang="en-US" dirty="0" smtClean="0"/>
              <a:t>秒為單位藉由繪製距離來顯示加速資料。乘冪趨勢線可以清楚地顯示加速的增加。要注意的是，其</a:t>
            </a:r>
            <a:r>
              <a:rPr lang="en-US" altLang="zh-TW" dirty="0" smtClean="0"/>
              <a:t>R</a:t>
            </a:r>
            <a:r>
              <a:rPr lang="zh-TW" altLang="en-US" dirty="0" smtClean="0"/>
              <a:t>平方值為</a:t>
            </a:r>
            <a:r>
              <a:rPr lang="en-US" altLang="zh-TW" dirty="0" smtClean="0"/>
              <a:t>0.986</a:t>
            </a:r>
            <a:r>
              <a:rPr lang="zh-TW" altLang="en-US" dirty="0" smtClean="0"/>
              <a:t>，表示趨勢線與資料幾乎完全相符。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809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jun">
  <a:themeElements>
    <a:clrScheme name="1_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預設簡報設計">
      <a:majorFont>
        <a:latin typeface="Impact"/>
        <a:ea typeface="標楷體"/>
        <a:cs typeface="華康儷黑 Std W7"/>
      </a:majorFont>
      <a:minorFont>
        <a:latin typeface="Impact"/>
        <a:ea typeface="新細明體"/>
        <a:cs typeface="華康儷黑 Std W7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jun" id="{0DE4FF33-727B-4B1B-8392-EC54727842F0}" vid="{A7F9A2C4-48C3-4C92-9101-C8AA2376C12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gjun</Template>
  <TotalTime>46</TotalTime>
  <Words>1029</Words>
  <Application>Microsoft Office PowerPoint</Application>
  <PresentationFormat>如螢幕大小 (4:3)</PresentationFormat>
  <Paragraphs>42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3" baseType="lpstr">
      <vt:lpstr>華康隸書體W3</vt:lpstr>
      <vt:lpstr>華康儷黑 Std W7</vt:lpstr>
      <vt:lpstr>微軟正黑體</vt:lpstr>
      <vt:lpstr>新細明體</vt:lpstr>
      <vt:lpstr>標楷體</vt:lpstr>
      <vt:lpstr>Arial</vt:lpstr>
      <vt:lpstr>Calibri</vt:lpstr>
      <vt:lpstr>Calibri Light</vt:lpstr>
      <vt:lpstr>Impact</vt:lpstr>
      <vt:lpstr>gjun</vt:lpstr>
      <vt:lpstr>Office 佈景主題</vt:lpstr>
      <vt:lpstr>員工教育訓練─趨勢線</vt:lpstr>
      <vt:lpstr>新增、變更或移除圖表中的趨勢線</vt:lpstr>
      <vt:lpstr>您想要做什麼？</vt:lpstr>
      <vt:lpstr>了解如何預測與顯示圖表中的趨勢</vt:lpstr>
      <vt:lpstr>為資料選取正確的趨勢線類型</vt:lpstr>
      <vt:lpstr>線性趨勢線</vt:lpstr>
      <vt:lpstr>對數趨勢線</vt:lpstr>
      <vt:lpstr>多項式趨勢線</vt:lpstr>
      <vt:lpstr>乘冪趨勢線</vt:lpstr>
      <vt:lpstr>指數趨勢線</vt:lpstr>
      <vt:lpstr>移動平均趨勢線</vt:lpstr>
      <vt:lpstr>加上趨勢線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員工教育訓練─趨勢線</dc:title>
  <dc:creator>lily chu</dc:creator>
  <cp:lastModifiedBy>lily chu</cp:lastModifiedBy>
  <cp:revision>11</cp:revision>
  <dcterms:created xsi:type="dcterms:W3CDTF">2014-02-17T16:34:05Z</dcterms:created>
  <dcterms:modified xsi:type="dcterms:W3CDTF">2014-02-27T05:51:08Z</dcterms:modified>
</cp:coreProperties>
</file>