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66" r:id="rId3"/>
    <p:sldId id="278" r:id="rId4"/>
    <p:sldId id="280" r:id="rId5"/>
    <p:sldId id="279" r:id="rId6"/>
    <p:sldId id="281" r:id="rId7"/>
    <p:sldId id="282" r:id="rId8"/>
    <p:sldId id="283" r:id="rId9"/>
    <p:sldId id="284" r:id="rId10"/>
    <p:sldId id="285" r:id="rId11"/>
    <p:sldId id="256" r:id="rId12"/>
    <p:sldId id="276" r:id="rId13"/>
    <p:sldId id="257" r:id="rId14"/>
    <p:sldId id="258" r:id="rId15"/>
    <p:sldId id="259" r:id="rId16"/>
    <p:sldId id="286" r:id="rId17"/>
  </p:sldIdLst>
  <p:sldSz cx="9144000" cy="6858000" type="screen4x3"/>
  <p:notesSz cx="6858000" cy="9144000"/>
  <p:defaultTextStyle>
    <a:defPPr>
      <a:defRPr lang="zh-TW"/>
    </a:defPPr>
    <a:lvl1pPr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34615" autoAdjust="0"/>
    <p:restoredTop sz="86453" autoAdjust="0"/>
  </p:normalViewPr>
  <p:slideViewPr>
    <p:cSldViewPr>
      <p:cViewPr varScale="1">
        <p:scale>
          <a:sx n="80" d="100"/>
          <a:sy n="80" d="100"/>
        </p:scale>
        <p:origin x="60" y="29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94" d="100"/>
        <a:sy n="9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1"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A1F701-9E7D-4C47-A654-0419D4C981C4}" type="doc">
      <dgm:prSet loTypeId="urn:microsoft.com/office/officeart/2005/8/layout/orgChart1" loCatId="hierarchy" qsTypeId="urn:microsoft.com/office/officeart/2005/8/quickstyle/3d1" qsCatId="3D" csTypeId="urn:microsoft.com/office/officeart/2005/8/colors/accent1_2" csCatId="accent1" phldr="1"/>
      <dgm:spPr/>
    </dgm:pt>
    <dgm:pt modelId="{F4CD80D9-ED80-409C-B2EC-CB0F5D1CB07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b="1" i="0" u="none" strike="noStrike" cap="none" normalizeH="0" baseline="0" smtClean="0">
              <a:ln/>
              <a:effectLst/>
              <a:latin typeface="Arial" charset="0"/>
              <a:ea typeface="新細明體" charset="-120"/>
            </a:rPr>
            <a:t>薰衣草森林</a:t>
          </a:r>
          <a:endParaRPr kumimoji="1" lang="zh-TW" altLang="en-US" b="1" i="0" u="none" strike="noStrike" cap="none" normalizeH="0" baseline="0" dirty="0" smtClean="0">
            <a:ln/>
            <a:effectLst/>
            <a:latin typeface="Arial" charset="0"/>
            <a:ea typeface="新細明體" charset="-120"/>
          </a:endParaRPr>
        </a:p>
      </dgm:t>
    </dgm:pt>
    <dgm:pt modelId="{53E5A606-9D7E-4381-9C73-65E8C641DF2F}" type="parTrans" cxnId="{E8F1D38E-7341-4F50-87DA-8002A2B70823}">
      <dgm:prSet/>
      <dgm:spPr/>
    </dgm:pt>
    <dgm:pt modelId="{C8BD9B68-A515-467F-A88F-E0C59D5757B4}" type="sibTrans" cxnId="{E8F1D38E-7341-4F50-87DA-8002A2B70823}">
      <dgm:prSet/>
      <dgm:spPr/>
    </dgm:pt>
    <dgm:pt modelId="{3D486393-CDAC-4821-9209-A0CC2A8C9366}">
      <dgm:prSet custT="1"/>
      <dgm:spPr/>
      <dgm:t>
        <a:bodyPr anchor="t"/>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en-US" sz="1200" b="1" i="0" u="sng" strike="noStrike" cap="none" normalizeH="0" baseline="0" dirty="0" smtClean="0">
              <a:ln/>
              <a:effectLst/>
              <a:latin typeface="Arial" charset="0"/>
              <a:ea typeface="新細明體" charset="-120"/>
            </a:rPr>
            <a:t>優勢</a:t>
          </a:r>
          <a:r>
            <a:rPr kumimoji="1" lang="en-US" altLang="zh-TW" sz="1200" b="1" i="0" u="sng" strike="noStrike" cap="none" normalizeH="0" baseline="0" dirty="0" smtClean="0">
              <a:ln/>
              <a:effectLst/>
              <a:latin typeface="Arial" charset="0"/>
              <a:ea typeface="新細明體" charset="-120"/>
            </a:rPr>
            <a:t>:</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en-US" altLang="zh-TW" sz="1200" b="0" i="0" u="none" strike="noStrike" cap="none" normalizeH="0" baseline="0" dirty="0" smtClean="0">
              <a:ln/>
              <a:effectLst/>
              <a:latin typeface="Arial" charset="0"/>
              <a:ea typeface="新細明體" charset="-120"/>
            </a:rPr>
            <a:t> </a:t>
          </a:r>
          <a:r>
            <a:rPr kumimoji="1" lang="zh-TW" altLang="en-US" sz="1200" b="0" i="0" u="none" strike="noStrike" cap="none" normalizeH="0" baseline="0" dirty="0" smtClean="0">
              <a:ln/>
              <a:effectLst/>
              <a:latin typeface="Arial" charset="0"/>
              <a:ea typeface="新細明體" charset="-120"/>
            </a:rPr>
            <a:t>知名度</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cap="none" normalizeH="0" baseline="0" dirty="0" smtClean="0">
              <a:ln/>
              <a:effectLst/>
              <a:latin typeface="Arial" charset="0"/>
              <a:ea typeface="新細明體" charset="-120"/>
            </a:rPr>
            <a:t> 親切的服務</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cap="none" normalizeH="0" baseline="0" dirty="0" smtClean="0">
              <a:ln/>
              <a:effectLst/>
              <a:latin typeface="Arial" charset="0"/>
              <a:ea typeface="新細明體" charset="-120"/>
            </a:rPr>
            <a:t> 快樂的氣氛</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cap="none" normalizeH="0" baseline="0" dirty="0" smtClean="0">
              <a:ln/>
              <a:effectLst/>
              <a:latin typeface="Arial" charset="0"/>
              <a:ea typeface="新細明體" charset="-120"/>
            </a:rPr>
            <a:t> 創意</a:t>
          </a:r>
          <a:r>
            <a:rPr kumimoji="1" lang="en-US" altLang="zh-TW" sz="1200" b="0" i="0" u="none" strike="noStrike" cap="none" normalizeH="0" baseline="0" dirty="0" smtClean="0">
              <a:ln/>
              <a:effectLst/>
              <a:latin typeface="Arial" charset="0"/>
              <a:ea typeface="新細明體" charset="-120"/>
            </a:rPr>
            <a:t>(</a:t>
          </a:r>
          <a:r>
            <a:rPr kumimoji="1" lang="zh-TW" altLang="en-US" sz="1200" b="0" i="0" u="none" strike="noStrike" cap="none" normalizeH="0" baseline="0" dirty="0" smtClean="0">
              <a:ln/>
              <a:effectLst/>
              <a:latin typeface="Arial" charset="0"/>
              <a:ea typeface="新細明體" charset="-120"/>
            </a:rPr>
            <a:t>行銷</a:t>
          </a:r>
          <a:r>
            <a:rPr kumimoji="1" lang="en-US" altLang="zh-TW" sz="1200" b="0" i="0" u="none" strike="noStrike" cap="none" normalizeH="0" baseline="0" dirty="0" smtClean="0">
              <a:ln/>
              <a:effectLst/>
              <a:latin typeface="Arial" charset="0"/>
              <a:ea typeface="新細明體" charset="-120"/>
            </a:rPr>
            <a:t>)</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en-US" altLang="zh-TW" sz="1200" b="0" i="0" u="none" strike="noStrike" cap="none" normalizeH="0" baseline="0" dirty="0" smtClean="0">
              <a:ln/>
              <a:effectLst/>
              <a:latin typeface="Arial" charset="0"/>
              <a:ea typeface="新細明體" charset="-120"/>
            </a:rPr>
            <a:t> </a:t>
          </a:r>
          <a:r>
            <a:rPr kumimoji="1" lang="zh-TW" altLang="en-US" sz="1200" b="0" i="0" u="none" strike="noStrike" cap="none" normalizeH="0" baseline="0" dirty="0" smtClean="0">
              <a:ln/>
              <a:effectLst/>
              <a:latin typeface="Arial" charset="0"/>
              <a:ea typeface="新細明體" charset="-120"/>
            </a:rPr>
            <a:t>有主題，風格明顯</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cap="none" normalizeH="0" baseline="0" dirty="0" smtClean="0">
              <a:ln/>
              <a:effectLst/>
              <a:latin typeface="Arial" charset="0"/>
              <a:ea typeface="新細明體" charset="-120"/>
            </a:rPr>
            <a:t> 客戶滿意</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cap="none" normalizeH="0" baseline="0" dirty="0" smtClean="0">
              <a:ln/>
              <a:effectLst/>
              <a:latin typeface="Arial" charset="0"/>
              <a:ea typeface="新細明體" charset="-120"/>
            </a:rPr>
            <a:t> 環境美</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cap="none" normalizeH="0" baseline="0" dirty="0" smtClean="0">
              <a:ln/>
              <a:effectLst/>
              <a:latin typeface="Arial" charset="0"/>
              <a:ea typeface="新細明體" charset="-120"/>
            </a:rPr>
            <a:t> 客戶忠誠度高</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cap="none" normalizeH="0" baseline="0" dirty="0" smtClean="0">
              <a:ln/>
              <a:effectLst/>
              <a:latin typeface="Arial" charset="0"/>
              <a:ea typeface="新細明體" charset="-120"/>
            </a:rPr>
            <a:t> 媒體關係佳</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cap="none" normalizeH="0" baseline="0" dirty="0" smtClean="0">
              <a:ln/>
              <a:effectLst/>
              <a:latin typeface="Arial" charset="0"/>
              <a:ea typeface="新細明體" charset="-120"/>
            </a:rPr>
            <a:t> 傳奇故事</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cap="none" normalizeH="0" baseline="0" dirty="0" smtClean="0">
              <a:ln/>
              <a:effectLst/>
              <a:latin typeface="Arial" charset="0"/>
              <a:ea typeface="新細明體" charset="-120"/>
            </a:rPr>
            <a:t> 快樂的員工</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cap="none" normalizeH="0" baseline="0" dirty="0" smtClean="0">
              <a:ln/>
              <a:effectLst/>
              <a:latin typeface="Arial" charset="0"/>
              <a:ea typeface="新細明體" charset="-120"/>
            </a:rPr>
            <a:t> 香草專業</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cap="none" normalizeH="0" baseline="0" dirty="0" smtClean="0">
              <a:ln/>
              <a:effectLst/>
              <a:latin typeface="Arial" charset="0"/>
              <a:ea typeface="新細明體" charset="-120"/>
            </a:rPr>
            <a:t> 品牌認知度</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cap="none" normalizeH="0" baseline="0" dirty="0" smtClean="0">
              <a:ln/>
              <a:effectLst/>
              <a:latin typeface="Arial" charset="0"/>
              <a:ea typeface="新細明體" charset="-120"/>
            </a:rPr>
            <a:t> 景觀</a:t>
          </a:r>
          <a:r>
            <a:rPr kumimoji="1" lang="en-US" altLang="zh-TW" sz="1200" b="0" i="0" u="none" strike="noStrike" cap="none" normalizeH="0" baseline="0" dirty="0" smtClean="0">
              <a:ln/>
              <a:effectLst/>
              <a:latin typeface="Arial" charset="0"/>
              <a:ea typeface="新細明體" charset="-120"/>
            </a:rPr>
            <a:t>/</a:t>
          </a:r>
          <a:r>
            <a:rPr kumimoji="1" lang="zh-TW" altLang="en-US" sz="1200" b="0" i="0" u="none" strike="noStrike" cap="none" normalizeH="0" baseline="0" dirty="0" smtClean="0">
              <a:ln/>
              <a:effectLst/>
              <a:latin typeface="Arial" charset="0"/>
              <a:ea typeface="新細明體" charset="-120"/>
            </a:rPr>
            <a:t>設施佳</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cap="none" normalizeH="0" baseline="0" dirty="0" smtClean="0">
              <a:ln/>
              <a:effectLst/>
              <a:latin typeface="Arial" charset="0"/>
              <a:ea typeface="新細明體" charset="-120"/>
            </a:rPr>
            <a:t> 早進入休閒產業</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cap="none" normalizeH="0" baseline="0" dirty="0" smtClean="0">
              <a:ln/>
              <a:effectLst/>
              <a:latin typeface="Arial" charset="0"/>
              <a:ea typeface="新細明體" charset="-120"/>
            </a:rPr>
            <a:t> 創業的精神</a:t>
          </a:r>
        </a:p>
      </dgm:t>
    </dgm:pt>
    <dgm:pt modelId="{D087BCF3-BD8F-482B-94F0-93D3E47993E4}" type="parTrans" cxnId="{A537C200-DC9C-41BB-B08B-9CF0869AD4DD}">
      <dgm:prSet/>
      <dgm:spPr/>
    </dgm:pt>
    <dgm:pt modelId="{7F198BB6-A9D9-4C78-89BC-BB2EE5AF78DF}" type="sibTrans" cxnId="{A537C200-DC9C-41BB-B08B-9CF0869AD4DD}">
      <dgm:prSet/>
      <dgm:spPr/>
    </dgm:pt>
    <dgm:pt modelId="{FBF97843-6AF6-41EC-8144-9FABDAB217C6}">
      <dgm:prSet custT="1"/>
      <dgm:spPr/>
      <dgm:t>
        <a:bodyPr anchor="t"/>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en-US" sz="1200" b="1" i="0" u="sng" strike="noStrike" cap="none" normalizeH="0" baseline="0" dirty="0" smtClean="0">
              <a:ln/>
              <a:effectLst/>
              <a:latin typeface="Arial" charset="0"/>
              <a:ea typeface="新細明體" charset="-120"/>
            </a:rPr>
            <a:t>威脅點</a:t>
          </a:r>
          <a:r>
            <a:rPr kumimoji="1" lang="en-US" altLang="zh-TW" sz="1200" b="0" i="0" u="none" strike="noStrike" cap="none" normalizeH="0" baseline="0" dirty="0" smtClean="0">
              <a:ln/>
              <a:effectLst/>
              <a:latin typeface="Arial" charset="0"/>
              <a:ea typeface="新細明體" charset="-120"/>
            </a:rPr>
            <a:t>:</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en-US" altLang="zh-TW" sz="1200" b="0" i="0" u="none" strike="noStrike" cap="none" normalizeH="0" baseline="0" dirty="0" smtClean="0">
              <a:ln/>
              <a:effectLst/>
              <a:latin typeface="Arial" charset="0"/>
              <a:ea typeface="新細明體" charset="-120"/>
            </a:rPr>
            <a:t> </a:t>
          </a:r>
          <a:r>
            <a:rPr kumimoji="1" lang="zh-TW" altLang="en-US" sz="1200" b="0" i="0" u="none" strike="noStrike" cap="none" normalizeH="0" baseline="0" dirty="0" smtClean="0">
              <a:ln/>
              <a:effectLst/>
              <a:latin typeface="Arial" charset="0"/>
              <a:ea typeface="新細明體" charset="-120"/>
            </a:rPr>
            <a:t>同類型競爭者增加</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cap="none" normalizeH="0" baseline="0" dirty="0" smtClean="0">
              <a:ln/>
              <a:effectLst/>
              <a:latin typeface="Arial" charset="0"/>
              <a:ea typeface="新細明體" charset="-120"/>
            </a:rPr>
            <a:t> 財團投入，規格拉高</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cap="none" normalizeH="0" baseline="0" dirty="0" smtClean="0">
              <a:ln/>
              <a:effectLst/>
              <a:latin typeface="Arial" charset="0"/>
              <a:ea typeface="新細明體" charset="-120"/>
            </a:rPr>
            <a:t> 天災人禍不斷</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cap="none" normalizeH="0" baseline="0" dirty="0" smtClean="0">
              <a:ln/>
              <a:effectLst/>
              <a:latin typeface="Arial" charset="0"/>
              <a:ea typeface="新細明體" charset="-120"/>
            </a:rPr>
            <a:t> 土地開發的質疑</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cap="none" normalizeH="0" baseline="0" dirty="0" smtClean="0">
              <a:ln/>
              <a:effectLst/>
              <a:latin typeface="Arial" charset="0"/>
              <a:ea typeface="新細明體" charset="-120"/>
            </a:rPr>
            <a:t> 香草普及化</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cap="none" normalizeH="0" baseline="0" dirty="0" smtClean="0">
              <a:ln/>
              <a:effectLst/>
              <a:latin typeface="Arial" charset="0"/>
              <a:ea typeface="新細明體" charset="-120"/>
            </a:rPr>
            <a:t> 休閒產業進步速度加快</a:t>
          </a:r>
        </a:p>
      </dgm:t>
    </dgm:pt>
    <dgm:pt modelId="{1B0491B7-B540-48FF-94D0-732BC8DB21E8}" type="parTrans" cxnId="{0CE6A94C-C13F-4F9F-85AF-C608A7B41116}">
      <dgm:prSet/>
      <dgm:spPr/>
    </dgm:pt>
    <dgm:pt modelId="{FA9ED392-0B3F-4EA5-AA4C-38076E227E6C}" type="sibTrans" cxnId="{0CE6A94C-C13F-4F9F-85AF-C608A7B41116}">
      <dgm:prSet/>
      <dgm:spPr/>
    </dgm:pt>
    <dgm:pt modelId="{0763F172-A994-437D-9D39-B513F48865D7}">
      <dgm:prSet custT="1"/>
      <dgm:spPr/>
      <dgm:t>
        <a:bodyPr anchor="t"/>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en-US" sz="1200" b="1" i="0" u="sng" strike="noStrike" cap="none" normalizeH="0" baseline="0" dirty="0" smtClean="0">
              <a:ln/>
              <a:effectLst/>
              <a:latin typeface="Arial" charset="0"/>
              <a:ea typeface="新細明體" charset="-120"/>
            </a:rPr>
            <a:t>弱勢</a:t>
          </a:r>
          <a:r>
            <a:rPr kumimoji="1" lang="en-US" altLang="zh-TW" sz="1200" b="0" i="0" u="none" strike="noStrike" cap="none" normalizeH="0" baseline="0" dirty="0" smtClean="0">
              <a:ln/>
              <a:effectLst/>
              <a:latin typeface="Arial" charset="0"/>
              <a:ea typeface="新細明體" charset="-120"/>
            </a:rPr>
            <a:t>:</a:t>
          </a:r>
        </a:p>
        <a:p>
          <a:pPr marL="0" marR="0" lvl="0" indent="0" algn="l" defTabSz="914400" rtl="0" eaLnBrk="1" fontAlgn="base" latinLnBrk="0" hangingPunct="1">
            <a:lnSpc>
              <a:spcPct val="100000"/>
            </a:lnSpc>
            <a:spcBef>
              <a:spcPct val="0"/>
            </a:spcBef>
            <a:spcAft>
              <a:spcPct val="0"/>
            </a:spcAft>
            <a:buClrTx/>
            <a:buSzPct val="200000"/>
            <a:buFont typeface="Wingdings" pitchFamily="2" charset="2"/>
            <a:buChar char="§"/>
            <a:tabLst/>
          </a:pPr>
          <a:r>
            <a:rPr kumimoji="1" lang="zh-TW" altLang="en-US" sz="1200" b="0" i="0" u="none" strike="noStrike" cap="none" normalizeH="0" baseline="0" dirty="0" smtClean="0">
              <a:ln/>
              <a:effectLst/>
              <a:latin typeface="Arial" charset="0"/>
              <a:ea typeface="新細明體" charset="-120"/>
            </a:rPr>
            <a:t>企業精神認知不同</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cap="none" normalizeH="0" baseline="0" dirty="0" smtClean="0">
              <a:ln/>
              <a:effectLst/>
              <a:latin typeface="Arial" charset="0"/>
              <a:ea typeface="新細明體" charset="-120"/>
            </a:rPr>
            <a:t> 教育訓練不夠</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cap="none" normalizeH="0" baseline="0" dirty="0" smtClean="0">
              <a:ln/>
              <a:effectLst/>
              <a:latin typeface="Arial" charset="0"/>
              <a:ea typeface="新細明體" charset="-120"/>
            </a:rPr>
            <a:t>  人員流動率高</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cap="none" normalizeH="0" baseline="0" dirty="0" smtClean="0">
              <a:ln/>
              <a:effectLst/>
              <a:latin typeface="Arial" charset="0"/>
              <a:ea typeface="新細明體" charset="-120"/>
            </a:rPr>
            <a:t> 人員招募不易</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cap="none" normalizeH="0" baseline="0" dirty="0" smtClean="0">
              <a:ln/>
              <a:effectLst/>
              <a:latin typeface="Arial" charset="0"/>
              <a:ea typeface="新細明體" charset="-120"/>
            </a:rPr>
            <a:t> 現場執行力</a:t>
          </a:r>
          <a:r>
            <a:rPr kumimoji="1" lang="en-US" altLang="zh-TW" sz="1200" b="0" i="0" u="none" strike="noStrike" cap="none" normalizeH="0" baseline="0" dirty="0" smtClean="0">
              <a:ln/>
              <a:effectLst/>
              <a:latin typeface="Arial" charset="0"/>
              <a:ea typeface="新細明體" charset="-120"/>
            </a:rPr>
            <a:t>/</a:t>
          </a:r>
          <a:r>
            <a:rPr kumimoji="1" lang="zh-TW" altLang="en-US" sz="1200" b="0" i="0" u="none" strike="noStrike" cap="none" normalizeH="0" baseline="0" dirty="0" smtClean="0">
              <a:ln/>
              <a:effectLst/>
              <a:latin typeface="Arial" charset="0"/>
              <a:ea typeface="新細明體" charset="-120"/>
            </a:rPr>
            <a:t>反應速度不強</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cap="none" normalizeH="0" baseline="0" dirty="0" smtClean="0">
              <a:ln/>
              <a:effectLst/>
              <a:latin typeface="Arial" charset="0"/>
              <a:ea typeface="新細明體" charset="-120"/>
            </a:rPr>
            <a:t> 地點易受天災</a:t>
          </a:r>
          <a:r>
            <a:rPr kumimoji="1" lang="en-US" altLang="zh-TW" sz="1200" b="0" i="0" u="none" strike="noStrike" cap="none" normalizeH="0" baseline="0" dirty="0" smtClean="0">
              <a:ln/>
              <a:effectLst/>
              <a:latin typeface="Arial" charset="0"/>
              <a:ea typeface="新細明體" charset="-120"/>
            </a:rPr>
            <a:t>/</a:t>
          </a:r>
          <a:r>
            <a:rPr kumimoji="1" lang="zh-TW" altLang="en-US" sz="1200" b="0" i="0" u="none" strike="noStrike" cap="none" normalizeH="0" baseline="0" dirty="0" smtClean="0">
              <a:ln/>
              <a:effectLst/>
              <a:latin typeface="Arial" charset="0"/>
              <a:ea typeface="新細明體" charset="-120"/>
            </a:rPr>
            <a:t>天候影響</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cap="none" normalizeH="0" baseline="0" dirty="0" smtClean="0">
              <a:ln/>
              <a:effectLst/>
              <a:latin typeface="Arial" charset="0"/>
              <a:ea typeface="新細明體" charset="-120"/>
            </a:rPr>
            <a:t> 營業時間太短</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cap="none" normalizeH="0" baseline="0" dirty="0" smtClean="0">
              <a:ln/>
              <a:effectLst/>
              <a:latin typeface="Arial" charset="0"/>
              <a:ea typeface="新細明體" charset="-120"/>
            </a:rPr>
            <a:t> 產品價值不高</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cap="none" normalizeH="0" baseline="0" dirty="0" smtClean="0">
              <a:ln/>
              <a:effectLst/>
              <a:latin typeface="Arial" charset="0"/>
              <a:ea typeface="新細明體" charset="-120"/>
            </a:rPr>
            <a:t> 平日來客數下滑</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cap="none" normalizeH="0" baseline="0" dirty="0" smtClean="0">
              <a:ln/>
              <a:effectLst/>
              <a:latin typeface="Arial" charset="0"/>
              <a:ea typeface="新細明體" charset="-120"/>
            </a:rPr>
            <a:t> 假日品質不易掌控</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cap="none" normalizeH="0" baseline="0" dirty="0" smtClean="0">
              <a:ln/>
              <a:effectLst/>
              <a:latin typeface="Arial" charset="0"/>
              <a:ea typeface="新細明體" charset="-120"/>
            </a:rPr>
            <a:t>  現場動線規劃不良</a:t>
          </a:r>
        </a:p>
      </dgm:t>
    </dgm:pt>
    <dgm:pt modelId="{66E48632-99B6-4A70-98FB-F18E121FA961}" type="sibTrans" cxnId="{FBDB18AD-E9B0-4B6F-9119-BE0265A2687B}">
      <dgm:prSet/>
      <dgm:spPr/>
    </dgm:pt>
    <dgm:pt modelId="{E093D15B-7C43-43C1-9253-4FC3AD8B5C65}" type="parTrans" cxnId="{FBDB18AD-E9B0-4B6F-9119-BE0265A2687B}">
      <dgm:prSet/>
      <dgm:spPr/>
    </dgm:pt>
    <dgm:pt modelId="{6833902C-10AD-479D-99BE-8098AF164313}">
      <dgm:prSet custT="1"/>
      <dgm:spPr/>
      <dgm:t>
        <a:bodyPr anchor="t"/>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en-US" sz="1200" b="1" i="0" u="sng" strike="noStrike" cap="none" normalizeH="0" baseline="0" dirty="0" smtClean="0">
              <a:ln/>
              <a:effectLst/>
              <a:latin typeface="Arial" charset="0"/>
              <a:ea typeface="新細明體" charset="-120"/>
            </a:rPr>
            <a:t>機會點</a:t>
          </a:r>
          <a:r>
            <a:rPr kumimoji="1" lang="en-US" altLang="zh-TW" sz="1200" b="1" i="0" u="sng" strike="noStrike" cap="none" normalizeH="0" baseline="0" dirty="0" smtClean="0">
              <a:ln/>
              <a:effectLst/>
              <a:latin typeface="Arial" charset="0"/>
              <a:ea typeface="新細明體" charset="-120"/>
            </a:rPr>
            <a:t>:</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en-US" altLang="zh-TW" sz="1200" b="0" i="0" u="none" strike="noStrike" cap="none" normalizeH="0" baseline="0" dirty="0" smtClean="0">
              <a:ln/>
              <a:effectLst/>
              <a:latin typeface="Arial" charset="0"/>
              <a:ea typeface="新細明體" charset="-120"/>
            </a:rPr>
            <a:t> </a:t>
          </a:r>
          <a:r>
            <a:rPr kumimoji="1" lang="zh-TW" altLang="en-US" sz="1200" b="0" i="0" u="none" strike="noStrike" cap="none" normalizeH="0" baseline="0" dirty="0" smtClean="0">
              <a:ln/>
              <a:effectLst/>
              <a:latin typeface="Arial" charset="0"/>
              <a:ea typeface="新細明體" charset="-120"/>
            </a:rPr>
            <a:t>休閒產業蓬勃發展</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cap="none" normalizeH="0" baseline="0" dirty="0" smtClean="0">
              <a:ln/>
              <a:effectLst/>
              <a:latin typeface="Arial" charset="0"/>
              <a:ea typeface="新細明體" charset="-120"/>
            </a:rPr>
            <a:t> 政府輔導休閒</a:t>
          </a:r>
          <a:r>
            <a:rPr kumimoji="1" lang="en-US" altLang="zh-TW" sz="1200" b="0" i="0" u="none" strike="noStrike" cap="none" normalizeH="0" baseline="0" dirty="0" smtClean="0">
              <a:ln/>
              <a:effectLst/>
              <a:latin typeface="Arial" charset="0"/>
              <a:ea typeface="新細明體" charset="-120"/>
            </a:rPr>
            <a:t>/</a:t>
          </a:r>
          <a:r>
            <a:rPr kumimoji="1" lang="zh-TW" altLang="en-US" sz="1200" b="0" i="0" u="none" strike="noStrike" cap="none" normalizeH="0" baseline="0" dirty="0" smtClean="0">
              <a:ln/>
              <a:effectLst/>
              <a:latin typeface="Arial" charset="0"/>
              <a:ea typeface="新細明體" charset="-120"/>
            </a:rPr>
            <a:t>觀光</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cap="none" normalizeH="0" baseline="0" dirty="0" smtClean="0">
              <a:ln/>
              <a:effectLst/>
              <a:latin typeface="Arial" charset="0"/>
              <a:ea typeface="新細明體" charset="-120"/>
            </a:rPr>
            <a:t> 政府委外經營休閒</a:t>
          </a:r>
          <a:r>
            <a:rPr kumimoji="1" lang="en-US" altLang="zh-TW" sz="1200" b="0" i="0" u="none" strike="noStrike" cap="none" normalizeH="0" baseline="0" dirty="0" smtClean="0">
              <a:ln/>
              <a:effectLst/>
              <a:latin typeface="Arial" charset="0"/>
              <a:ea typeface="新細明體" charset="-120"/>
            </a:rPr>
            <a:t>/</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dirty="0" smtClean="0">
              <a:ln/>
              <a:effectLst/>
              <a:latin typeface="Arial" charset="0"/>
              <a:ea typeface="新細明體" charset="-120"/>
            </a:rPr>
            <a:t>    </a:t>
          </a:r>
          <a:r>
            <a:rPr kumimoji="1" lang="zh-TW" altLang="en-US" sz="1200" b="0" i="0" u="none" strike="noStrike" cap="none" normalizeH="0" baseline="0" dirty="0" smtClean="0">
              <a:ln/>
              <a:effectLst/>
              <a:latin typeface="Arial" charset="0"/>
              <a:ea typeface="新細明體" charset="-120"/>
            </a:rPr>
            <a:t>觀光產業</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cap="none" normalizeH="0" baseline="0" dirty="0" smtClean="0">
              <a:ln/>
              <a:effectLst/>
              <a:latin typeface="Arial" charset="0"/>
              <a:ea typeface="新細明體" charset="-120"/>
            </a:rPr>
            <a:t> 旅遊觀光轉向本地化</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cap="none" normalizeH="0" baseline="0" dirty="0" smtClean="0">
              <a:ln/>
              <a:effectLst/>
              <a:latin typeface="Arial" charset="0"/>
              <a:ea typeface="新細明體" charset="-120"/>
            </a:rPr>
            <a:t> 感覺性消費</a:t>
          </a:r>
        </a:p>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en-US" sz="1200" b="0" i="0" u="none" strike="noStrike" cap="none" normalizeH="0" baseline="0" dirty="0" smtClean="0">
              <a:ln/>
              <a:effectLst/>
              <a:latin typeface="Arial" charset="0"/>
              <a:ea typeface="新細明體" charset="-120"/>
            </a:rPr>
            <a:t>    </a:t>
          </a:r>
          <a:r>
            <a:rPr kumimoji="1" lang="en-US" altLang="zh-TW" sz="1200" b="0" i="0" u="none" strike="noStrike" cap="none" normalizeH="0" baseline="0" dirty="0" smtClean="0">
              <a:ln/>
              <a:effectLst/>
              <a:latin typeface="Arial" charset="0"/>
              <a:ea typeface="新細明體" charset="-120"/>
            </a:rPr>
            <a:t>(</a:t>
          </a:r>
          <a:r>
            <a:rPr kumimoji="1" lang="zh-TW" altLang="en-US" sz="1200" b="0" i="0" u="none" strike="noStrike" cap="none" normalizeH="0" baseline="0" dirty="0" smtClean="0">
              <a:ln/>
              <a:effectLst/>
              <a:latin typeface="Arial" charset="0"/>
              <a:ea typeface="新細明體" charset="-120"/>
            </a:rPr>
            <a:t>新奢華主義</a:t>
          </a:r>
          <a:r>
            <a:rPr kumimoji="1" lang="en-US" altLang="zh-TW" sz="1200" b="0" i="0" u="none" strike="noStrike" cap="none" normalizeH="0" baseline="0" dirty="0" smtClean="0">
              <a:ln/>
              <a:effectLst/>
              <a:latin typeface="Arial" charset="0"/>
              <a:ea typeface="新細明體" charset="-120"/>
            </a:rPr>
            <a:t>)</a:t>
          </a:r>
          <a:r>
            <a:rPr kumimoji="1" lang="zh-TW" altLang="en-US" sz="1200" b="0" i="0" u="none" strike="noStrike" cap="none" normalizeH="0" baseline="0" dirty="0" smtClean="0">
              <a:ln/>
              <a:effectLst/>
              <a:latin typeface="Arial" charset="0"/>
              <a:ea typeface="新細明體" charset="-120"/>
            </a:rPr>
            <a:t>抬頭</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cap="none" normalizeH="0" baseline="0" dirty="0" smtClean="0">
              <a:ln/>
              <a:effectLst/>
              <a:latin typeface="Arial" charset="0"/>
              <a:ea typeface="新細明體" charset="-120"/>
            </a:rPr>
            <a:t> 縮短城鄉距離，一日遊</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cap="none" normalizeH="0" baseline="0" dirty="0" smtClean="0">
              <a:ln/>
              <a:effectLst/>
              <a:latin typeface="Arial" charset="0"/>
              <a:ea typeface="新細明體" charset="-120"/>
            </a:rPr>
            <a:t> 旅遊資訊易取得</a:t>
          </a:r>
        </a:p>
      </dgm:t>
    </dgm:pt>
    <dgm:pt modelId="{54EABEE0-DF0B-407E-BDB3-4D98F92B11E6}" type="sibTrans" cxnId="{A6EAD44D-5B52-464D-9018-C21821E1A9C3}">
      <dgm:prSet/>
      <dgm:spPr/>
    </dgm:pt>
    <dgm:pt modelId="{0CFA92E0-F58B-4B2D-9488-5034595DBDFB}" type="parTrans" cxnId="{A6EAD44D-5B52-464D-9018-C21821E1A9C3}">
      <dgm:prSet/>
      <dgm:spPr/>
    </dgm:pt>
    <dgm:pt modelId="{4C4EC5A2-223E-4439-BB4D-1571746950DF}" type="pres">
      <dgm:prSet presAssocID="{ADA1F701-9E7D-4C47-A654-0419D4C981C4}" presName="hierChild1" presStyleCnt="0">
        <dgm:presLayoutVars>
          <dgm:orgChart val="1"/>
          <dgm:chPref val="1"/>
          <dgm:dir/>
          <dgm:animOne val="branch"/>
          <dgm:animLvl val="lvl"/>
          <dgm:resizeHandles/>
        </dgm:presLayoutVars>
      </dgm:prSet>
      <dgm:spPr/>
    </dgm:pt>
    <dgm:pt modelId="{52A9EB02-5207-4D29-BFA1-38C7BBE26171}" type="pres">
      <dgm:prSet presAssocID="{F4CD80D9-ED80-409C-B2EC-CB0F5D1CB07C}" presName="hierRoot1" presStyleCnt="0">
        <dgm:presLayoutVars>
          <dgm:hierBranch/>
        </dgm:presLayoutVars>
      </dgm:prSet>
      <dgm:spPr/>
    </dgm:pt>
    <dgm:pt modelId="{5665338F-2CA0-4C7A-B1A4-01AA2F16691D}" type="pres">
      <dgm:prSet presAssocID="{F4CD80D9-ED80-409C-B2EC-CB0F5D1CB07C}" presName="rootComposite1" presStyleCnt="0"/>
      <dgm:spPr/>
    </dgm:pt>
    <dgm:pt modelId="{687A7387-7457-4052-BCF3-61E08AE2B709}" type="pres">
      <dgm:prSet presAssocID="{F4CD80D9-ED80-409C-B2EC-CB0F5D1CB07C}" presName="rootText1" presStyleLbl="node0" presStyleIdx="0" presStyleCnt="1">
        <dgm:presLayoutVars>
          <dgm:chPref val="3"/>
        </dgm:presLayoutVars>
      </dgm:prSet>
      <dgm:spPr/>
      <dgm:t>
        <a:bodyPr/>
        <a:lstStyle/>
        <a:p>
          <a:endParaRPr lang="zh-TW" altLang="en-US"/>
        </a:p>
      </dgm:t>
    </dgm:pt>
    <dgm:pt modelId="{7A03C721-EADB-49D5-B9D0-62AC2FA2E504}" type="pres">
      <dgm:prSet presAssocID="{F4CD80D9-ED80-409C-B2EC-CB0F5D1CB07C}" presName="rootConnector1" presStyleLbl="node1" presStyleIdx="0" presStyleCnt="0"/>
      <dgm:spPr/>
      <dgm:t>
        <a:bodyPr/>
        <a:lstStyle/>
        <a:p>
          <a:endParaRPr lang="zh-TW" altLang="en-US"/>
        </a:p>
      </dgm:t>
    </dgm:pt>
    <dgm:pt modelId="{A38F1073-0904-4803-8996-8236EA091D3C}" type="pres">
      <dgm:prSet presAssocID="{F4CD80D9-ED80-409C-B2EC-CB0F5D1CB07C}" presName="hierChild2" presStyleCnt="0"/>
      <dgm:spPr/>
    </dgm:pt>
    <dgm:pt modelId="{1A7F3B54-970B-4EB1-9869-FB6460B39BF8}" type="pres">
      <dgm:prSet presAssocID="{D087BCF3-BD8F-482B-94F0-93D3E47993E4}" presName="Name35" presStyleLbl="parChTrans1D2" presStyleIdx="0" presStyleCnt="4"/>
      <dgm:spPr/>
    </dgm:pt>
    <dgm:pt modelId="{D887BA01-6B50-4A3D-814E-BFD972377BAC}" type="pres">
      <dgm:prSet presAssocID="{3D486393-CDAC-4821-9209-A0CC2A8C9366}" presName="hierRoot2" presStyleCnt="0">
        <dgm:presLayoutVars>
          <dgm:hierBranch/>
        </dgm:presLayoutVars>
      </dgm:prSet>
      <dgm:spPr/>
    </dgm:pt>
    <dgm:pt modelId="{F7F2A5A8-01B3-44BA-880E-39F03CB0B34E}" type="pres">
      <dgm:prSet presAssocID="{3D486393-CDAC-4821-9209-A0CC2A8C9366}" presName="rootComposite" presStyleCnt="0"/>
      <dgm:spPr/>
    </dgm:pt>
    <dgm:pt modelId="{8CDE34C0-07B3-4FE2-A1FE-736D760B3E65}" type="pres">
      <dgm:prSet presAssocID="{3D486393-CDAC-4821-9209-A0CC2A8C9366}" presName="rootText" presStyleLbl="node2" presStyleIdx="0" presStyleCnt="4" custScaleY="448715">
        <dgm:presLayoutVars>
          <dgm:chPref val="3"/>
        </dgm:presLayoutVars>
      </dgm:prSet>
      <dgm:spPr/>
      <dgm:t>
        <a:bodyPr/>
        <a:lstStyle/>
        <a:p>
          <a:endParaRPr lang="zh-TW" altLang="en-US"/>
        </a:p>
      </dgm:t>
    </dgm:pt>
    <dgm:pt modelId="{F667BDCB-F34E-4A48-8DE4-765480EBD1B4}" type="pres">
      <dgm:prSet presAssocID="{3D486393-CDAC-4821-9209-A0CC2A8C9366}" presName="rootConnector" presStyleLbl="node2" presStyleIdx="0" presStyleCnt="4"/>
      <dgm:spPr/>
      <dgm:t>
        <a:bodyPr/>
        <a:lstStyle/>
        <a:p>
          <a:endParaRPr lang="zh-TW" altLang="en-US"/>
        </a:p>
      </dgm:t>
    </dgm:pt>
    <dgm:pt modelId="{AC12EB1A-6630-4DC1-9E0F-9BC4B8746D74}" type="pres">
      <dgm:prSet presAssocID="{3D486393-CDAC-4821-9209-A0CC2A8C9366}" presName="hierChild4" presStyleCnt="0"/>
      <dgm:spPr/>
    </dgm:pt>
    <dgm:pt modelId="{E70A6C86-07BD-4532-BF22-B9811E3972F8}" type="pres">
      <dgm:prSet presAssocID="{3D486393-CDAC-4821-9209-A0CC2A8C9366}" presName="hierChild5" presStyleCnt="0"/>
      <dgm:spPr/>
    </dgm:pt>
    <dgm:pt modelId="{9CA60A3B-C29F-4C91-95DC-3F0990335197}" type="pres">
      <dgm:prSet presAssocID="{E093D15B-7C43-43C1-9253-4FC3AD8B5C65}" presName="Name35" presStyleLbl="parChTrans1D2" presStyleIdx="1" presStyleCnt="4"/>
      <dgm:spPr/>
    </dgm:pt>
    <dgm:pt modelId="{747E6148-24C6-44FD-BC63-020CC37F2925}" type="pres">
      <dgm:prSet presAssocID="{0763F172-A994-437D-9D39-B513F48865D7}" presName="hierRoot2" presStyleCnt="0">
        <dgm:presLayoutVars>
          <dgm:hierBranch/>
        </dgm:presLayoutVars>
      </dgm:prSet>
      <dgm:spPr/>
    </dgm:pt>
    <dgm:pt modelId="{37CBA139-7BD4-44B0-A422-5DD38D6ABC9E}" type="pres">
      <dgm:prSet presAssocID="{0763F172-A994-437D-9D39-B513F48865D7}" presName="rootComposite" presStyleCnt="0"/>
      <dgm:spPr/>
    </dgm:pt>
    <dgm:pt modelId="{DAA13BAD-EC83-43BD-BC40-99FB50902016}" type="pres">
      <dgm:prSet presAssocID="{0763F172-A994-437D-9D39-B513F48865D7}" presName="rootText" presStyleLbl="node2" presStyleIdx="1" presStyleCnt="4" custScaleY="448715">
        <dgm:presLayoutVars>
          <dgm:chPref val="3"/>
        </dgm:presLayoutVars>
      </dgm:prSet>
      <dgm:spPr/>
      <dgm:t>
        <a:bodyPr/>
        <a:lstStyle/>
        <a:p>
          <a:endParaRPr lang="zh-TW" altLang="en-US"/>
        </a:p>
      </dgm:t>
    </dgm:pt>
    <dgm:pt modelId="{A443BAA4-68EC-40AA-9521-D78DA3AC5B16}" type="pres">
      <dgm:prSet presAssocID="{0763F172-A994-437D-9D39-B513F48865D7}" presName="rootConnector" presStyleLbl="node2" presStyleIdx="1" presStyleCnt="4"/>
      <dgm:spPr/>
      <dgm:t>
        <a:bodyPr/>
        <a:lstStyle/>
        <a:p>
          <a:endParaRPr lang="zh-TW" altLang="en-US"/>
        </a:p>
      </dgm:t>
    </dgm:pt>
    <dgm:pt modelId="{B36EFC91-50D5-42B3-A525-54D55CC6B14B}" type="pres">
      <dgm:prSet presAssocID="{0763F172-A994-437D-9D39-B513F48865D7}" presName="hierChild4" presStyleCnt="0"/>
      <dgm:spPr/>
    </dgm:pt>
    <dgm:pt modelId="{72169EEA-37F6-4346-8462-4A46212725BA}" type="pres">
      <dgm:prSet presAssocID="{0763F172-A994-437D-9D39-B513F48865D7}" presName="hierChild5" presStyleCnt="0"/>
      <dgm:spPr/>
    </dgm:pt>
    <dgm:pt modelId="{EC1AD908-05E4-4041-885C-A76BC9E5F2FF}" type="pres">
      <dgm:prSet presAssocID="{0CFA92E0-F58B-4B2D-9488-5034595DBDFB}" presName="Name35" presStyleLbl="parChTrans1D2" presStyleIdx="2" presStyleCnt="4"/>
      <dgm:spPr/>
    </dgm:pt>
    <dgm:pt modelId="{5F7183AA-5B8C-4B54-B9FA-7F1719EC3C32}" type="pres">
      <dgm:prSet presAssocID="{6833902C-10AD-479D-99BE-8098AF164313}" presName="hierRoot2" presStyleCnt="0">
        <dgm:presLayoutVars>
          <dgm:hierBranch/>
        </dgm:presLayoutVars>
      </dgm:prSet>
      <dgm:spPr/>
    </dgm:pt>
    <dgm:pt modelId="{031C67A3-D869-42B0-A636-0A5A9793C4C4}" type="pres">
      <dgm:prSet presAssocID="{6833902C-10AD-479D-99BE-8098AF164313}" presName="rootComposite" presStyleCnt="0"/>
      <dgm:spPr/>
    </dgm:pt>
    <dgm:pt modelId="{3319971B-5B25-443F-8542-96751B77B7DF}" type="pres">
      <dgm:prSet presAssocID="{6833902C-10AD-479D-99BE-8098AF164313}" presName="rootText" presStyleLbl="node2" presStyleIdx="2" presStyleCnt="4" custScaleY="448715">
        <dgm:presLayoutVars>
          <dgm:chPref val="3"/>
        </dgm:presLayoutVars>
      </dgm:prSet>
      <dgm:spPr/>
      <dgm:t>
        <a:bodyPr/>
        <a:lstStyle/>
        <a:p>
          <a:endParaRPr lang="zh-TW" altLang="en-US"/>
        </a:p>
      </dgm:t>
    </dgm:pt>
    <dgm:pt modelId="{FFAF2C0E-BE24-4FF6-9E4C-EA7B04F09BBF}" type="pres">
      <dgm:prSet presAssocID="{6833902C-10AD-479D-99BE-8098AF164313}" presName="rootConnector" presStyleLbl="node2" presStyleIdx="2" presStyleCnt="4"/>
      <dgm:spPr/>
      <dgm:t>
        <a:bodyPr/>
        <a:lstStyle/>
        <a:p>
          <a:endParaRPr lang="zh-TW" altLang="en-US"/>
        </a:p>
      </dgm:t>
    </dgm:pt>
    <dgm:pt modelId="{2A1375FB-1F60-4317-A3FB-C7773A2D6D59}" type="pres">
      <dgm:prSet presAssocID="{6833902C-10AD-479D-99BE-8098AF164313}" presName="hierChild4" presStyleCnt="0"/>
      <dgm:spPr/>
    </dgm:pt>
    <dgm:pt modelId="{2C0BDD0E-82FA-4533-BEB4-567DAE912348}" type="pres">
      <dgm:prSet presAssocID="{6833902C-10AD-479D-99BE-8098AF164313}" presName="hierChild5" presStyleCnt="0"/>
      <dgm:spPr/>
    </dgm:pt>
    <dgm:pt modelId="{26E6A01E-B422-431D-BD96-DC951017315C}" type="pres">
      <dgm:prSet presAssocID="{1B0491B7-B540-48FF-94D0-732BC8DB21E8}" presName="Name35" presStyleLbl="parChTrans1D2" presStyleIdx="3" presStyleCnt="4"/>
      <dgm:spPr/>
    </dgm:pt>
    <dgm:pt modelId="{D60EDC6E-94C1-47B7-A5A0-1042B254CA18}" type="pres">
      <dgm:prSet presAssocID="{FBF97843-6AF6-41EC-8144-9FABDAB217C6}" presName="hierRoot2" presStyleCnt="0">
        <dgm:presLayoutVars>
          <dgm:hierBranch/>
        </dgm:presLayoutVars>
      </dgm:prSet>
      <dgm:spPr/>
    </dgm:pt>
    <dgm:pt modelId="{C56D26FD-F667-4DC7-BEF6-34B61A491CF9}" type="pres">
      <dgm:prSet presAssocID="{FBF97843-6AF6-41EC-8144-9FABDAB217C6}" presName="rootComposite" presStyleCnt="0"/>
      <dgm:spPr/>
    </dgm:pt>
    <dgm:pt modelId="{854D2A6D-3021-42CE-9AE3-B720287D3D1B}" type="pres">
      <dgm:prSet presAssocID="{FBF97843-6AF6-41EC-8144-9FABDAB217C6}" presName="rootText" presStyleLbl="node2" presStyleIdx="3" presStyleCnt="4" custScaleY="448715">
        <dgm:presLayoutVars>
          <dgm:chPref val="3"/>
        </dgm:presLayoutVars>
      </dgm:prSet>
      <dgm:spPr/>
      <dgm:t>
        <a:bodyPr/>
        <a:lstStyle/>
        <a:p>
          <a:endParaRPr lang="zh-TW" altLang="en-US"/>
        </a:p>
      </dgm:t>
    </dgm:pt>
    <dgm:pt modelId="{1A12CEDD-B9CB-428A-BCA7-ED4830E16965}" type="pres">
      <dgm:prSet presAssocID="{FBF97843-6AF6-41EC-8144-9FABDAB217C6}" presName="rootConnector" presStyleLbl="node2" presStyleIdx="3" presStyleCnt="4"/>
      <dgm:spPr/>
      <dgm:t>
        <a:bodyPr/>
        <a:lstStyle/>
        <a:p>
          <a:endParaRPr lang="zh-TW" altLang="en-US"/>
        </a:p>
      </dgm:t>
    </dgm:pt>
    <dgm:pt modelId="{ED1794A0-FEE5-41F0-A30C-8C4064387302}" type="pres">
      <dgm:prSet presAssocID="{FBF97843-6AF6-41EC-8144-9FABDAB217C6}" presName="hierChild4" presStyleCnt="0"/>
      <dgm:spPr/>
    </dgm:pt>
    <dgm:pt modelId="{711C1FAC-BA13-4A39-ADEE-38B143AF860E}" type="pres">
      <dgm:prSet presAssocID="{FBF97843-6AF6-41EC-8144-9FABDAB217C6}" presName="hierChild5" presStyleCnt="0"/>
      <dgm:spPr/>
    </dgm:pt>
    <dgm:pt modelId="{2AC7BE09-2D2E-46F0-8905-9A831A390B44}" type="pres">
      <dgm:prSet presAssocID="{F4CD80D9-ED80-409C-B2EC-CB0F5D1CB07C}" presName="hierChild3" presStyleCnt="0"/>
      <dgm:spPr/>
    </dgm:pt>
  </dgm:ptLst>
  <dgm:cxnLst>
    <dgm:cxn modelId="{21B753DA-2C12-435C-BAA2-83913323CB2C}" type="presOf" srcId="{6833902C-10AD-479D-99BE-8098AF164313}" destId="{FFAF2C0E-BE24-4FF6-9E4C-EA7B04F09BBF}" srcOrd="1" destOrd="0" presId="urn:microsoft.com/office/officeart/2005/8/layout/orgChart1"/>
    <dgm:cxn modelId="{69D7B6C7-713D-4959-B76A-3398BE2AC8BF}" type="presOf" srcId="{0CFA92E0-F58B-4B2D-9488-5034595DBDFB}" destId="{EC1AD908-05E4-4041-885C-A76BC9E5F2FF}" srcOrd="0" destOrd="0" presId="urn:microsoft.com/office/officeart/2005/8/layout/orgChart1"/>
    <dgm:cxn modelId="{0D2076E5-5657-459B-9069-EA017A5D2556}" type="presOf" srcId="{0763F172-A994-437D-9D39-B513F48865D7}" destId="{A443BAA4-68EC-40AA-9521-D78DA3AC5B16}" srcOrd="1" destOrd="0" presId="urn:microsoft.com/office/officeart/2005/8/layout/orgChart1"/>
    <dgm:cxn modelId="{FBDB18AD-E9B0-4B6F-9119-BE0265A2687B}" srcId="{F4CD80D9-ED80-409C-B2EC-CB0F5D1CB07C}" destId="{0763F172-A994-437D-9D39-B513F48865D7}" srcOrd="1" destOrd="0" parTransId="{E093D15B-7C43-43C1-9253-4FC3AD8B5C65}" sibTransId="{66E48632-99B6-4A70-98FB-F18E121FA961}"/>
    <dgm:cxn modelId="{CE17FB16-006E-466B-9EC1-8B0986917E86}" type="presOf" srcId="{6833902C-10AD-479D-99BE-8098AF164313}" destId="{3319971B-5B25-443F-8542-96751B77B7DF}" srcOrd="0" destOrd="0" presId="urn:microsoft.com/office/officeart/2005/8/layout/orgChart1"/>
    <dgm:cxn modelId="{96748590-A743-4D51-8BDA-B18410D6CD63}" type="presOf" srcId="{FBF97843-6AF6-41EC-8144-9FABDAB217C6}" destId="{1A12CEDD-B9CB-428A-BCA7-ED4830E16965}" srcOrd="1" destOrd="0" presId="urn:microsoft.com/office/officeart/2005/8/layout/orgChart1"/>
    <dgm:cxn modelId="{AAAD12CB-4E73-42E1-8C1C-709FB804304D}" type="presOf" srcId="{E093D15B-7C43-43C1-9253-4FC3AD8B5C65}" destId="{9CA60A3B-C29F-4C91-95DC-3F0990335197}" srcOrd="0" destOrd="0" presId="urn:microsoft.com/office/officeart/2005/8/layout/orgChart1"/>
    <dgm:cxn modelId="{B9A83F67-5CFB-42FD-8FF4-7482A142CBA2}" type="presOf" srcId="{FBF97843-6AF6-41EC-8144-9FABDAB217C6}" destId="{854D2A6D-3021-42CE-9AE3-B720287D3D1B}" srcOrd="0" destOrd="0" presId="urn:microsoft.com/office/officeart/2005/8/layout/orgChart1"/>
    <dgm:cxn modelId="{2A68B957-0A40-4F8A-AB94-188932A5DA4C}" type="presOf" srcId="{F4CD80D9-ED80-409C-B2EC-CB0F5D1CB07C}" destId="{7A03C721-EADB-49D5-B9D0-62AC2FA2E504}" srcOrd="1" destOrd="0" presId="urn:microsoft.com/office/officeart/2005/8/layout/orgChart1"/>
    <dgm:cxn modelId="{0CE6A94C-C13F-4F9F-85AF-C608A7B41116}" srcId="{F4CD80D9-ED80-409C-B2EC-CB0F5D1CB07C}" destId="{FBF97843-6AF6-41EC-8144-9FABDAB217C6}" srcOrd="3" destOrd="0" parTransId="{1B0491B7-B540-48FF-94D0-732BC8DB21E8}" sibTransId="{FA9ED392-0B3F-4EA5-AA4C-38076E227E6C}"/>
    <dgm:cxn modelId="{2B88A14D-2215-4C31-8AC7-245EA1BE71F5}" type="presOf" srcId="{F4CD80D9-ED80-409C-B2EC-CB0F5D1CB07C}" destId="{687A7387-7457-4052-BCF3-61E08AE2B709}" srcOrd="0" destOrd="0" presId="urn:microsoft.com/office/officeart/2005/8/layout/orgChart1"/>
    <dgm:cxn modelId="{89DD6C4D-AF59-4C35-87E4-BE48CB0BA0EB}" type="presOf" srcId="{1B0491B7-B540-48FF-94D0-732BC8DB21E8}" destId="{26E6A01E-B422-431D-BD96-DC951017315C}" srcOrd="0" destOrd="0" presId="urn:microsoft.com/office/officeart/2005/8/layout/orgChart1"/>
    <dgm:cxn modelId="{E8F1D38E-7341-4F50-87DA-8002A2B70823}" srcId="{ADA1F701-9E7D-4C47-A654-0419D4C981C4}" destId="{F4CD80D9-ED80-409C-B2EC-CB0F5D1CB07C}" srcOrd="0" destOrd="0" parTransId="{53E5A606-9D7E-4381-9C73-65E8C641DF2F}" sibTransId="{C8BD9B68-A515-467F-A88F-E0C59D5757B4}"/>
    <dgm:cxn modelId="{BCAFDA4A-2F53-46B1-9934-F4B7A5F1E4A6}" type="presOf" srcId="{3D486393-CDAC-4821-9209-A0CC2A8C9366}" destId="{F667BDCB-F34E-4A48-8DE4-765480EBD1B4}" srcOrd="1" destOrd="0" presId="urn:microsoft.com/office/officeart/2005/8/layout/orgChart1"/>
    <dgm:cxn modelId="{A537C200-DC9C-41BB-B08B-9CF0869AD4DD}" srcId="{F4CD80D9-ED80-409C-B2EC-CB0F5D1CB07C}" destId="{3D486393-CDAC-4821-9209-A0CC2A8C9366}" srcOrd="0" destOrd="0" parTransId="{D087BCF3-BD8F-482B-94F0-93D3E47993E4}" sibTransId="{7F198BB6-A9D9-4C78-89BC-BB2EE5AF78DF}"/>
    <dgm:cxn modelId="{712DB671-DCA9-409D-9394-9B75D566DDBB}" type="presOf" srcId="{3D486393-CDAC-4821-9209-A0CC2A8C9366}" destId="{8CDE34C0-07B3-4FE2-A1FE-736D760B3E65}" srcOrd="0" destOrd="0" presId="urn:microsoft.com/office/officeart/2005/8/layout/orgChart1"/>
    <dgm:cxn modelId="{F94DCB15-6ED9-4B0C-BBD0-A61C80D72370}" type="presOf" srcId="{0763F172-A994-437D-9D39-B513F48865D7}" destId="{DAA13BAD-EC83-43BD-BC40-99FB50902016}" srcOrd="0" destOrd="0" presId="urn:microsoft.com/office/officeart/2005/8/layout/orgChart1"/>
    <dgm:cxn modelId="{A6EAD44D-5B52-464D-9018-C21821E1A9C3}" srcId="{F4CD80D9-ED80-409C-B2EC-CB0F5D1CB07C}" destId="{6833902C-10AD-479D-99BE-8098AF164313}" srcOrd="2" destOrd="0" parTransId="{0CFA92E0-F58B-4B2D-9488-5034595DBDFB}" sibTransId="{54EABEE0-DF0B-407E-BDB3-4D98F92B11E6}"/>
    <dgm:cxn modelId="{36778D3C-EB6C-47C1-828B-A7402BD25C5C}" type="presOf" srcId="{ADA1F701-9E7D-4C47-A654-0419D4C981C4}" destId="{4C4EC5A2-223E-4439-BB4D-1571746950DF}" srcOrd="0" destOrd="0" presId="urn:microsoft.com/office/officeart/2005/8/layout/orgChart1"/>
    <dgm:cxn modelId="{A616C488-D6CC-4BE2-A690-D8110FD54FB1}" type="presOf" srcId="{D087BCF3-BD8F-482B-94F0-93D3E47993E4}" destId="{1A7F3B54-970B-4EB1-9869-FB6460B39BF8}" srcOrd="0" destOrd="0" presId="urn:microsoft.com/office/officeart/2005/8/layout/orgChart1"/>
    <dgm:cxn modelId="{3C2BD8DD-02A2-4496-942C-B85E254FD72F}" type="presParOf" srcId="{4C4EC5A2-223E-4439-BB4D-1571746950DF}" destId="{52A9EB02-5207-4D29-BFA1-38C7BBE26171}" srcOrd="0" destOrd="0" presId="urn:microsoft.com/office/officeart/2005/8/layout/orgChart1"/>
    <dgm:cxn modelId="{F9D91AB0-BCBA-42FA-87B4-321657995F87}" type="presParOf" srcId="{52A9EB02-5207-4D29-BFA1-38C7BBE26171}" destId="{5665338F-2CA0-4C7A-B1A4-01AA2F16691D}" srcOrd="0" destOrd="0" presId="urn:microsoft.com/office/officeart/2005/8/layout/orgChart1"/>
    <dgm:cxn modelId="{3179D4B4-F85C-4804-B523-379BB3745451}" type="presParOf" srcId="{5665338F-2CA0-4C7A-B1A4-01AA2F16691D}" destId="{687A7387-7457-4052-BCF3-61E08AE2B709}" srcOrd="0" destOrd="0" presId="urn:microsoft.com/office/officeart/2005/8/layout/orgChart1"/>
    <dgm:cxn modelId="{BAC2C089-65B6-433B-85B3-52FC240F81F4}" type="presParOf" srcId="{5665338F-2CA0-4C7A-B1A4-01AA2F16691D}" destId="{7A03C721-EADB-49D5-B9D0-62AC2FA2E504}" srcOrd="1" destOrd="0" presId="urn:microsoft.com/office/officeart/2005/8/layout/orgChart1"/>
    <dgm:cxn modelId="{90B41665-2963-4170-A887-EF9A844ECAF5}" type="presParOf" srcId="{52A9EB02-5207-4D29-BFA1-38C7BBE26171}" destId="{A38F1073-0904-4803-8996-8236EA091D3C}" srcOrd="1" destOrd="0" presId="urn:microsoft.com/office/officeart/2005/8/layout/orgChart1"/>
    <dgm:cxn modelId="{08824672-A49A-4671-8947-FC267D288D08}" type="presParOf" srcId="{A38F1073-0904-4803-8996-8236EA091D3C}" destId="{1A7F3B54-970B-4EB1-9869-FB6460B39BF8}" srcOrd="0" destOrd="0" presId="urn:microsoft.com/office/officeart/2005/8/layout/orgChart1"/>
    <dgm:cxn modelId="{978C650F-DF0B-45DA-B3FA-F7FAF4196873}" type="presParOf" srcId="{A38F1073-0904-4803-8996-8236EA091D3C}" destId="{D887BA01-6B50-4A3D-814E-BFD972377BAC}" srcOrd="1" destOrd="0" presId="urn:microsoft.com/office/officeart/2005/8/layout/orgChart1"/>
    <dgm:cxn modelId="{E8E3DD45-27D7-49CE-9799-B055AF456DAC}" type="presParOf" srcId="{D887BA01-6B50-4A3D-814E-BFD972377BAC}" destId="{F7F2A5A8-01B3-44BA-880E-39F03CB0B34E}" srcOrd="0" destOrd="0" presId="urn:microsoft.com/office/officeart/2005/8/layout/orgChart1"/>
    <dgm:cxn modelId="{A036AC0B-FA96-45A4-8E6B-ED0FF2BB6570}" type="presParOf" srcId="{F7F2A5A8-01B3-44BA-880E-39F03CB0B34E}" destId="{8CDE34C0-07B3-4FE2-A1FE-736D760B3E65}" srcOrd="0" destOrd="0" presId="urn:microsoft.com/office/officeart/2005/8/layout/orgChart1"/>
    <dgm:cxn modelId="{A6031547-3C1A-4F2B-9FC8-8DE4C81E4DBA}" type="presParOf" srcId="{F7F2A5A8-01B3-44BA-880E-39F03CB0B34E}" destId="{F667BDCB-F34E-4A48-8DE4-765480EBD1B4}" srcOrd="1" destOrd="0" presId="urn:microsoft.com/office/officeart/2005/8/layout/orgChart1"/>
    <dgm:cxn modelId="{623045E5-7C3E-45DE-9143-3D7E5652CCA3}" type="presParOf" srcId="{D887BA01-6B50-4A3D-814E-BFD972377BAC}" destId="{AC12EB1A-6630-4DC1-9E0F-9BC4B8746D74}" srcOrd="1" destOrd="0" presId="urn:microsoft.com/office/officeart/2005/8/layout/orgChart1"/>
    <dgm:cxn modelId="{F86EB17B-D6D6-452F-BBE2-0C8B6510C85D}" type="presParOf" srcId="{D887BA01-6B50-4A3D-814E-BFD972377BAC}" destId="{E70A6C86-07BD-4532-BF22-B9811E3972F8}" srcOrd="2" destOrd="0" presId="urn:microsoft.com/office/officeart/2005/8/layout/orgChart1"/>
    <dgm:cxn modelId="{C8023989-181B-4466-BD1A-C052847C4E3F}" type="presParOf" srcId="{A38F1073-0904-4803-8996-8236EA091D3C}" destId="{9CA60A3B-C29F-4C91-95DC-3F0990335197}" srcOrd="2" destOrd="0" presId="urn:microsoft.com/office/officeart/2005/8/layout/orgChart1"/>
    <dgm:cxn modelId="{1513B351-CD61-4BA4-92D9-9E66BEFD45C3}" type="presParOf" srcId="{A38F1073-0904-4803-8996-8236EA091D3C}" destId="{747E6148-24C6-44FD-BC63-020CC37F2925}" srcOrd="3" destOrd="0" presId="urn:microsoft.com/office/officeart/2005/8/layout/orgChart1"/>
    <dgm:cxn modelId="{CBA216C5-51EE-4692-9FD4-23482187501F}" type="presParOf" srcId="{747E6148-24C6-44FD-BC63-020CC37F2925}" destId="{37CBA139-7BD4-44B0-A422-5DD38D6ABC9E}" srcOrd="0" destOrd="0" presId="urn:microsoft.com/office/officeart/2005/8/layout/orgChart1"/>
    <dgm:cxn modelId="{1DF79831-0256-40E1-868B-4F78081A366F}" type="presParOf" srcId="{37CBA139-7BD4-44B0-A422-5DD38D6ABC9E}" destId="{DAA13BAD-EC83-43BD-BC40-99FB50902016}" srcOrd="0" destOrd="0" presId="urn:microsoft.com/office/officeart/2005/8/layout/orgChart1"/>
    <dgm:cxn modelId="{4331B20A-7D1C-4ED8-B139-AF9C4ACB6BFC}" type="presParOf" srcId="{37CBA139-7BD4-44B0-A422-5DD38D6ABC9E}" destId="{A443BAA4-68EC-40AA-9521-D78DA3AC5B16}" srcOrd="1" destOrd="0" presId="urn:microsoft.com/office/officeart/2005/8/layout/orgChart1"/>
    <dgm:cxn modelId="{C910A9F1-4F6D-4360-83FC-9818CF629075}" type="presParOf" srcId="{747E6148-24C6-44FD-BC63-020CC37F2925}" destId="{B36EFC91-50D5-42B3-A525-54D55CC6B14B}" srcOrd="1" destOrd="0" presId="urn:microsoft.com/office/officeart/2005/8/layout/orgChart1"/>
    <dgm:cxn modelId="{B8FC1F4D-6823-4A28-8F72-58693F8F274B}" type="presParOf" srcId="{747E6148-24C6-44FD-BC63-020CC37F2925}" destId="{72169EEA-37F6-4346-8462-4A46212725BA}" srcOrd="2" destOrd="0" presId="urn:microsoft.com/office/officeart/2005/8/layout/orgChart1"/>
    <dgm:cxn modelId="{8D93CD6E-27ED-438C-9A20-F68949B02650}" type="presParOf" srcId="{A38F1073-0904-4803-8996-8236EA091D3C}" destId="{EC1AD908-05E4-4041-885C-A76BC9E5F2FF}" srcOrd="4" destOrd="0" presId="urn:microsoft.com/office/officeart/2005/8/layout/orgChart1"/>
    <dgm:cxn modelId="{70EF46D9-73EB-4283-9763-90A4F402158F}" type="presParOf" srcId="{A38F1073-0904-4803-8996-8236EA091D3C}" destId="{5F7183AA-5B8C-4B54-B9FA-7F1719EC3C32}" srcOrd="5" destOrd="0" presId="urn:microsoft.com/office/officeart/2005/8/layout/orgChart1"/>
    <dgm:cxn modelId="{872E8480-3A81-474F-B4C7-CFF910C7C7B4}" type="presParOf" srcId="{5F7183AA-5B8C-4B54-B9FA-7F1719EC3C32}" destId="{031C67A3-D869-42B0-A636-0A5A9793C4C4}" srcOrd="0" destOrd="0" presId="urn:microsoft.com/office/officeart/2005/8/layout/orgChart1"/>
    <dgm:cxn modelId="{826EB1E3-F012-4095-90B0-B3AA3D5F0EF1}" type="presParOf" srcId="{031C67A3-D869-42B0-A636-0A5A9793C4C4}" destId="{3319971B-5B25-443F-8542-96751B77B7DF}" srcOrd="0" destOrd="0" presId="urn:microsoft.com/office/officeart/2005/8/layout/orgChart1"/>
    <dgm:cxn modelId="{A30FC6B5-F9B2-4EAF-99ED-BEF30A2CAA12}" type="presParOf" srcId="{031C67A3-D869-42B0-A636-0A5A9793C4C4}" destId="{FFAF2C0E-BE24-4FF6-9E4C-EA7B04F09BBF}" srcOrd="1" destOrd="0" presId="urn:microsoft.com/office/officeart/2005/8/layout/orgChart1"/>
    <dgm:cxn modelId="{F7182A6B-A555-4DA8-8686-780C251043E8}" type="presParOf" srcId="{5F7183AA-5B8C-4B54-B9FA-7F1719EC3C32}" destId="{2A1375FB-1F60-4317-A3FB-C7773A2D6D59}" srcOrd="1" destOrd="0" presId="urn:microsoft.com/office/officeart/2005/8/layout/orgChart1"/>
    <dgm:cxn modelId="{F0153133-9CE6-49B6-93B4-4DF42E4C25CB}" type="presParOf" srcId="{5F7183AA-5B8C-4B54-B9FA-7F1719EC3C32}" destId="{2C0BDD0E-82FA-4533-BEB4-567DAE912348}" srcOrd="2" destOrd="0" presId="urn:microsoft.com/office/officeart/2005/8/layout/orgChart1"/>
    <dgm:cxn modelId="{A6500B5A-955E-478D-BB33-B0EBE7AB8EC1}" type="presParOf" srcId="{A38F1073-0904-4803-8996-8236EA091D3C}" destId="{26E6A01E-B422-431D-BD96-DC951017315C}" srcOrd="6" destOrd="0" presId="urn:microsoft.com/office/officeart/2005/8/layout/orgChart1"/>
    <dgm:cxn modelId="{AB32EF5F-C429-4E1F-8A97-2CC4CD73AB43}" type="presParOf" srcId="{A38F1073-0904-4803-8996-8236EA091D3C}" destId="{D60EDC6E-94C1-47B7-A5A0-1042B254CA18}" srcOrd="7" destOrd="0" presId="urn:microsoft.com/office/officeart/2005/8/layout/orgChart1"/>
    <dgm:cxn modelId="{D2C6EDE8-7800-48B5-96B7-E8C7DF69069E}" type="presParOf" srcId="{D60EDC6E-94C1-47B7-A5A0-1042B254CA18}" destId="{C56D26FD-F667-4DC7-BEF6-34B61A491CF9}" srcOrd="0" destOrd="0" presId="urn:microsoft.com/office/officeart/2005/8/layout/orgChart1"/>
    <dgm:cxn modelId="{FDF1C734-BF6B-4D67-BE0C-93BF1C900E42}" type="presParOf" srcId="{C56D26FD-F667-4DC7-BEF6-34B61A491CF9}" destId="{854D2A6D-3021-42CE-9AE3-B720287D3D1B}" srcOrd="0" destOrd="0" presId="urn:microsoft.com/office/officeart/2005/8/layout/orgChart1"/>
    <dgm:cxn modelId="{33F3F8E7-7CA2-4FAD-AEF1-9446568DE56C}" type="presParOf" srcId="{C56D26FD-F667-4DC7-BEF6-34B61A491CF9}" destId="{1A12CEDD-B9CB-428A-BCA7-ED4830E16965}" srcOrd="1" destOrd="0" presId="urn:microsoft.com/office/officeart/2005/8/layout/orgChart1"/>
    <dgm:cxn modelId="{50181B86-FABD-4A7F-ABC6-D71BA2538C40}" type="presParOf" srcId="{D60EDC6E-94C1-47B7-A5A0-1042B254CA18}" destId="{ED1794A0-FEE5-41F0-A30C-8C4064387302}" srcOrd="1" destOrd="0" presId="urn:microsoft.com/office/officeart/2005/8/layout/orgChart1"/>
    <dgm:cxn modelId="{01FD0969-515D-40DF-935D-C023424C0B77}" type="presParOf" srcId="{D60EDC6E-94C1-47B7-A5A0-1042B254CA18}" destId="{711C1FAC-BA13-4A39-ADEE-38B143AF860E}" srcOrd="2" destOrd="0" presId="urn:microsoft.com/office/officeart/2005/8/layout/orgChart1"/>
    <dgm:cxn modelId="{9F00CF81-AA90-41CC-ABF4-E5ABED3692FD}" type="presParOf" srcId="{52A9EB02-5207-4D29-BFA1-38C7BBE26171}" destId="{2AC7BE09-2D2E-46F0-8905-9A831A390B4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6A01E-B422-431D-BD96-DC951017315C}">
      <dsp:nvSpPr>
        <dsp:cNvPr id="0" name=""/>
        <dsp:cNvSpPr/>
      </dsp:nvSpPr>
      <dsp:spPr>
        <a:xfrm>
          <a:off x="4177506" y="959354"/>
          <a:ext cx="3271848" cy="378561"/>
        </a:xfrm>
        <a:custGeom>
          <a:avLst/>
          <a:gdLst/>
          <a:ahLst/>
          <a:cxnLst/>
          <a:rect l="0" t="0" r="0" b="0"/>
          <a:pathLst>
            <a:path>
              <a:moveTo>
                <a:pt x="0" y="0"/>
              </a:moveTo>
              <a:lnTo>
                <a:pt x="0" y="189280"/>
              </a:lnTo>
              <a:lnTo>
                <a:pt x="3271848" y="189280"/>
              </a:lnTo>
              <a:lnTo>
                <a:pt x="3271848" y="378561"/>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C1AD908-05E4-4041-885C-A76BC9E5F2FF}">
      <dsp:nvSpPr>
        <dsp:cNvPr id="0" name=""/>
        <dsp:cNvSpPr/>
      </dsp:nvSpPr>
      <dsp:spPr>
        <a:xfrm>
          <a:off x="4177506" y="959354"/>
          <a:ext cx="1090616" cy="378561"/>
        </a:xfrm>
        <a:custGeom>
          <a:avLst/>
          <a:gdLst/>
          <a:ahLst/>
          <a:cxnLst/>
          <a:rect l="0" t="0" r="0" b="0"/>
          <a:pathLst>
            <a:path>
              <a:moveTo>
                <a:pt x="0" y="0"/>
              </a:moveTo>
              <a:lnTo>
                <a:pt x="0" y="189280"/>
              </a:lnTo>
              <a:lnTo>
                <a:pt x="1090616" y="189280"/>
              </a:lnTo>
              <a:lnTo>
                <a:pt x="1090616" y="378561"/>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CA60A3B-C29F-4C91-95DC-3F0990335197}">
      <dsp:nvSpPr>
        <dsp:cNvPr id="0" name=""/>
        <dsp:cNvSpPr/>
      </dsp:nvSpPr>
      <dsp:spPr>
        <a:xfrm>
          <a:off x="3086890" y="959354"/>
          <a:ext cx="1090616" cy="378561"/>
        </a:xfrm>
        <a:custGeom>
          <a:avLst/>
          <a:gdLst/>
          <a:ahLst/>
          <a:cxnLst/>
          <a:rect l="0" t="0" r="0" b="0"/>
          <a:pathLst>
            <a:path>
              <a:moveTo>
                <a:pt x="1090616" y="0"/>
              </a:moveTo>
              <a:lnTo>
                <a:pt x="1090616" y="189280"/>
              </a:lnTo>
              <a:lnTo>
                <a:pt x="0" y="189280"/>
              </a:lnTo>
              <a:lnTo>
                <a:pt x="0" y="378561"/>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A7F3B54-970B-4EB1-9869-FB6460B39BF8}">
      <dsp:nvSpPr>
        <dsp:cNvPr id="0" name=""/>
        <dsp:cNvSpPr/>
      </dsp:nvSpPr>
      <dsp:spPr>
        <a:xfrm>
          <a:off x="905657" y="959354"/>
          <a:ext cx="3271848" cy="378561"/>
        </a:xfrm>
        <a:custGeom>
          <a:avLst/>
          <a:gdLst/>
          <a:ahLst/>
          <a:cxnLst/>
          <a:rect l="0" t="0" r="0" b="0"/>
          <a:pathLst>
            <a:path>
              <a:moveTo>
                <a:pt x="3271848" y="0"/>
              </a:moveTo>
              <a:lnTo>
                <a:pt x="3271848" y="189280"/>
              </a:lnTo>
              <a:lnTo>
                <a:pt x="0" y="189280"/>
              </a:lnTo>
              <a:lnTo>
                <a:pt x="0" y="378561"/>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87A7387-7457-4052-BCF3-61E08AE2B709}">
      <dsp:nvSpPr>
        <dsp:cNvPr id="0" name=""/>
        <dsp:cNvSpPr/>
      </dsp:nvSpPr>
      <dsp:spPr>
        <a:xfrm>
          <a:off x="3276170" y="58018"/>
          <a:ext cx="1802671" cy="90133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2700" b="1" i="0" u="none" strike="noStrike" kern="1200" cap="none" normalizeH="0" baseline="0" smtClean="0">
              <a:ln/>
              <a:effectLst/>
              <a:latin typeface="Arial" charset="0"/>
              <a:ea typeface="新細明體" charset="-120"/>
            </a:rPr>
            <a:t>薰衣草森林</a:t>
          </a:r>
          <a:endParaRPr kumimoji="1" lang="zh-TW" altLang="en-US" sz="2700" b="1" i="0" u="none" strike="noStrike" kern="1200" cap="none" normalizeH="0" baseline="0" dirty="0" smtClean="0">
            <a:ln/>
            <a:effectLst/>
            <a:latin typeface="Arial" charset="0"/>
            <a:ea typeface="新細明體" charset="-120"/>
          </a:endParaRPr>
        </a:p>
      </dsp:txBody>
      <dsp:txXfrm>
        <a:off x="3276170" y="58018"/>
        <a:ext cx="1802671" cy="901335"/>
      </dsp:txXfrm>
    </dsp:sp>
    <dsp:sp modelId="{8CDE34C0-07B3-4FE2-A1FE-736D760B3E65}">
      <dsp:nvSpPr>
        <dsp:cNvPr id="0" name=""/>
        <dsp:cNvSpPr/>
      </dsp:nvSpPr>
      <dsp:spPr>
        <a:xfrm>
          <a:off x="4321" y="1337915"/>
          <a:ext cx="1802671" cy="404442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 tIns="7620" rIns="7620" bIns="7620" numCol="1" spcCol="1270" anchor="t"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en-US" sz="1200" b="1" i="0" u="sng" strike="noStrike" kern="1200" cap="none" normalizeH="0" baseline="0" dirty="0" smtClean="0">
              <a:ln/>
              <a:effectLst/>
              <a:latin typeface="Arial" charset="0"/>
              <a:ea typeface="新細明體" charset="-120"/>
            </a:rPr>
            <a:t>優勢</a:t>
          </a:r>
          <a:r>
            <a:rPr kumimoji="1" lang="en-US" altLang="zh-TW" sz="1200" b="1" i="0" u="sng" strike="noStrike" kern="1200" cap="none" normalizeH="0" baseline="0" dirty="0" smtClean="0">
              <a:ln/>
              <a:effectLst/>
              <a:latin typeface="Arial" charset="0"/>
              <a:ea typeface="新細明體" charset="-120"/>
            </a:rPr>
            <a:t>:</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en-US" altLang="zh-TW" sz="1200" b="0" i="0" u="none" strike="noStrike" kern="1200" cap="none" normalizeH="0" baseline="0" dirty="0" smtClean="0">
              <a:ln/>
              <a:effectLst/>
              <a:latin typeface="Arial" charset="0"/>
              <a:ea typeface="新細明體" charset="-120"/>
            </a:rPr>
            <a:t> </a:t>
          </a:r>
          <a:r>
            <a:rPr kumimoji="1" lang="zh-TW" altLang="en-US" sz="1200" b="0" i="0" u="none" strike="noStrike" kern="1200" cap="none" normalizeH="0" baseline="0" dirty="0" smtClean="0">
              <a:ln/>
              <a:effectLst/>
              <a:latin typeface="Arial" charset="0"/>
              <a:ea typeface="新細明體" charset="-120"/>
            </a:rPr>
            <a:t>知名度</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kern="1200" cap="none" normalizeH="0" baseline="0" dirty="0" smtClean="0">
              <a:ln/>
              <a:effectLst/>
              <a:latin typeface="Arial" charset="0"/>
              <a:ea typeface="新細明體" charset="-120"/>
            </a:rPr>
            <a:t> 親切的服務</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kern="1200" cap="none" normalizeH="0" baseline="0" dirty="0" smtClean="0">
              <a:ln/>
              <a:effectLst/>
              <a:latin typeface="Arial" charset="0"/>
              <a:ea typeface="新細明體" charset="-120"/>
            </a:rPr>
            <a:t> 快樂的氣氛</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kern="1200" cap="none" normalizeH="0" baseline="0" dirty="0" smtClean="0">
              <a:ln/>
              <a:effectLst/>
              <a:latin typeface="Arial" charset="0"/>
              <a:ea typeface="新細明體" charset="-120"/>
            </a:rPr>
            <a:t> 創意</a:t>
          </a:r>
          <a:r>
            <a:rPr kumimoji="1" lang="en-US" altLang="zh-TW" sz="1200" b="0" i="0" u="none" strike="noStrike" kern="1200" cap="none" normalizeH="0" baseline="0" dirty="0" smtClean="0">
              <a:ln/>
              <a:effectLst/>
              <a:latin typeface="Arial" charset="0"/>
              <a:ea typeface="新細明體" charset="-120"/>
            </a:rPr>
            <a:t>(</a:t>
          </a:r>
          <a:r>
            <a:rPr kumimoji="1" lang="zh-TW" altLang="en-US" sz="1200" b="0" i="0" u="none" strike="noStrike" kern="1200" cap="none" normalizeH="0" baseline="0" dirty="0" smtClean="0">
              <a:ln/>
              <a:effectLst/>
              <a:latin typeface="Arial" charset="0"/>
              <a:ea typeface="新細明體" charset="-120"/>
            </a:rPr>
            <a:t>行銷</a:t>
          </a:r>
          <a:r>
            <a:rPr kumimoji="1" lang="en-US" altLang="zh-TW" sz="1200" b="0" i="0" u="none" strike="noStrike" kern="1200" cap="none" normalizeH="0" baseline="0" dirty="0" smtClean="0">
              <a:ln/>
              <a:effectLst/>
              <a:latin typeface="Arial" charset="0"/>
              <a:ea typeface="新細明體" charset="-120"/>
            </a:rPr>
            <a:t>)</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en-US" altLang="zh-TW" sz="1200" b="0" i="0" u="none" strike="noStrike" kern="1200" cap="none" normalizeH="0" baseline="0" dirty="0" smtClean="0">
              <a:ln/>
              <a:effectLst/>
              <a:latin typeface="Arial" charset="0"/>
              <a:ea typeface="新細明體" charset="-120"/>
            </a:rPr>
            <a:t> </a:t>
          </a:r>
          <a:r>
            <a:rPr kumimoji="1" lang="zh-TW" altLang="en-US" sz="1200" b="0" i="0" u="none" strike="noStrike" kern="1200" cap="none" normalizeH="0" baseline="0" dirty="0" smtClean="0">
              <a:ln/>
              <a:effectLst/>
              <a:latin typeface="Arial" charset="0"/>
              <a:ea typeface="新細明體" charset="-120"/>
            </a:rPr>
            <a:t>有主題，風格明顯</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kern="1200" cap="none" normalizeH="0" baseline="0" dirty="0" smtClean="0">
              <a:ln/>
              <a:effectLst/>
              <a:latin typeface="Arial" charset="0"/>
              <a:ea typeface="新細明體" charset="-120"/>
            </a:rPr>
            <a:t> 客戶滿意</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kern="1200" cap="none" normalizeH="0" baseline="0" dirty="0" smtClean="0">
              <a:ln/>
              <a:effectLst/>
              <a:latin typeface="Arial" charset="0"/>
              <a:ea typeface="新細明體" charset="-120"/>
            </a:rPr>
            <a:t> 環境美</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kern="1200" cap="none" normalizeH="0" baseline="0" dirty="0" smtClean="0">
              <a:ln/>
              <a:effectLst/>
              <a:latin typeface="Arial" charset="0"/>
              <a:ea typeface="新細明體" charset="-120"/>
            </a:rPr>
            <a:t> 客戶忠誠度高</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kern="1200" cap="none" normalizeH="0" baseline="0" dirty="0" smtClean="0">
              <a:ln/>
              <a:effectLst/>
              <a:latin typeface="Arial" charset="0"/>
              <a:ea typeface="新細明體" charset="-120"/>
            </a:rPr>
            <a:t> 媒體關係佳</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kern="1200" cap="none" normalizeH="0" baseline="0" dirty="0" smtClean="0">
              <a:ln/>
              <a:effectLst/>
              <a:latin typeface="Arial" charset="0"/>
              <a:ea typeface="新細明體" charset="-120"/>
            </a:rPr>
            <a:t> 傳奇故事</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kern="1200" cap="none" normalizeH="0" baseline="0" dirty="0" smtClean="0">
              <a:ln/>
              <a:effectLst/>
              <a:latin typeface="Arial" charset="0"/>
              <a:ea typeface="新細明體" charset="-120"/>
            </a:rPr>
            <a:t> 快樂的員工</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kern="1200" cap="none" normalizeH="0" baseline="0" dirty="0" smtClean="0">
              <a:ln/>
              <a:effectLst/>
              <a:latin typeface="Arial" charset="0"/>
              <a:ea typeface="新細明體" charset="-120"/>
            </a:rPr>
            <a:t> 香草專業</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kern="1200" cap="none" normalizeH="0" baseline="0" dirty="0" smtClean="0">
              <a:ln/>
              <a:effectLst/>
              <a:latin typeface="Arial" charset="0"/>
              <a:ea typeface="新細明體" charset="-120"/>
            </a:rPr>
            <a:t> 品牌認知度</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kern="1200" cap="none" normalizeH="0" baseline="0" dirty="0" smtClean="0">
              <a:ln/>
              <a:effectLst/>
              <a:latin typeface="Arial" charset="0"/>
              <a:ea typeface="新細明體" charset="-120"/>
            </a:rPr>
            <a:t> 景觀</a:t>
          </a:r>
          <a:r>
            <a:rPr kumimoji="1" lang="en-US" altLang="zh-TW" sz="1200" b="0" i="0" u="none" strike="noStrike" kern="1200" cap="none" normalizeH="0" baseline="0" dirty="0" smtClean="0">
              <a:ln/>
              <a:effectLst/>
              <a:latin typeface="Arial" charset="0"/>
              <a:ea typeface="新細明體" charset="-120"/>
            </a:rPr>
            <a:t>/</a:t>
          </a:r>
          <a:r>
            <a:rPr kumimoji="1" lang="zh-TW" altLang="en-US" sz="1200" b="0" i="0" u="none" strike="noStrike" kern="1200" cap="none" normalizeH="0" baseline="0" dirty="0" smtClean="0">
              <a:ln/>
              <a:effectLst/>
              <a:latin typeface="Arial" charset="0"/>
              <a:ea typeface="新細明體" charset="-120"/>
            </a:rPr>
            <a:t>設施佳</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kern="1200" cap="none" normalizeH="0" baseline="0" dirty="0" smtClean="0">
              <a:ln/>
              <a:effectLst/>
              <a:latin typeface="Arial" charset="0"/>
              <a:ea typeface="新細明體" charset="-120"/>
            </a:rPr>
            <a:t> 早進入休閒產業</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kern="1200" cap="none" normalizeH="0" baseline="0" dirty="0" smtClean="0">
              <a:ln/>
              <a:effectLst/>
              <a:latin typeface="Arial" charset="0"/>
              <a:ea typeface="新細明體" charset="-120"/>
            </a:rPr>
            <a:t> 創業的精神</a:t>
          </a:r>
        </a:p>
      </dsp:txBody>
      <dsp:txXfrm>
        <a:off x="4321" y="1337915"/>
        <a:ext cx="1802671" cy="4044428"/>
      </dsp:txXfrm>
    </dsp:sp>
    <dsp:sp modelId="{DAA13BAD-EC83-43BD-BC40-99FB50902016}">
      <dsp:nvSpPr>
        <dsp:cNvPr id="0" name=""/>
        <dsp:cNvSpPr/>
      </dsp:nvSpPr>
      <dsp:spPr>
        <a:xfrm>
          <a:off x="2185554" y="1337915"/>
          <a:ext cx="1802671" cy="404442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 tIns="7620" rIns="7620" bIns="7620" numCol="1" spcCol="1270" anchor="t"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en-US" sz="1200" b="1" i="0" u="sng" strike="noStrike" kern="1200" cap="none" normalizeH="0" baseline="0" dirty="0" smtClean="0">
              <a:ln/>
              <a:effectLst/>
              <a:latin typeface="Arial" charset="0"/>
              <a:ea typeface="新細明體" charset="-120"/>
            </a:rPr>
            <a:t>弱勢</a:t>
          </a:r>
          <a:r>
            <a:rPr kumimoji="1" lang="en-US" altLang="zh-TW" sz="1200" b="0" i="0" u="none" strike="noStrike" kern="1200" cap="none" normalizeH="0" baseline="0" dirty="0" smtClean="0">
              <a:ln/>
              <a:effectLst/>
              <a:latin typeface="Arial" charset="0"/>
              <a:ea typeface="新細明體" charset="-120"/>
            </a:rPr>
            <a:t>:</a:t>
          </a:r>
        </a:p>
        <a:p>
          <a:pPr marL="0" marR="0" lvl="0" indent="0" algn="l" defTabSz="914400" rtl="0" eaLnBrk="1" fontAlgn="base" latinLnBrk="0" hangingPunct="1">
            <a:lnSpc>
              <a:spcPct val="100000"/>
            </a:lnSpc>
            <a:spcBef>
              <a:spcPct val="0"/>
            </a:spcBef>
            <a:spcAft>
              <a:spcPct val="0"/>
            </a:spcAft>
            <a:buClrTx/>
            <a:buSzPct val="200000"/>
            <a:buFont typeface="Wingdings" pitchFamily="2" charset="2"/>
            <a:buChar char="§"/>
            <a:tabLst/>
          </a:pPr>
          <a:r>
            <a:rPr kumimoji="1" lang="zh-TW" altLang="en-US" sz="1200" b="0" i="0" u="none" strike="noStrike" kern="1200" cap="none" normalizeH="0" baseline="0" dirty="0" smtClean="0">
              <a:ln/>
              <a:effectLst/>
              <a:latin typeface="Arial" charset="0"/>
              <a:ea typeface="新細明體" charset="-120"/>
            </a:rPr>
            <a:t>企業精神認知不同</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kern="1200" cap="none" normalizeH="0" baseline="0" dirty="0" smtClean="0">
              <a:ln/>
              <a:effectLst/>
              <a:latin typeface="Arial" charset="0"/>
              <a:ea typeface="新細明體" charset="-120"/>
            </a:rPr>
            <a:t> 教育訓練不夠</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kern="1200" cap="none" normalizeH="0" baseline="0" dirty="0" smtClean="0">
              <a:ln/>
              <a:effectLst/>
              <a:latin typeface="Arial" charset="0"/>
              <a:ea typeface="新細明體" charset="-120"/>
            </a:rPr>
            <a:t>  人員流動率高</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kern="1200" cap="none" normalizeH="0" baseline="0" dirty="0" smtClean="0">
              <a:ln/>
              <a:effectLst/>
              <a:latin typeface="Arial" charset="0"/>
              <a:ea typeface="新細明體" charset="-120"/>
            </a:rPr>
            <a:t> 人員招募不易</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kern="1200" cap="none" normalizeH="0" baseline="0" dirty="0" smtClean="0">
              <a:ln/>
              <a:effectLst/>
              <a:latin typeface="Arial" charset="0"/>
              <a:ea typeface="新細明體" charset="-120"/>
            </a:rPr>
            <a:t> 現場執行力</a:t>
          </a:r>
          <a:r>
            <a:rPr kumimoji="1" lang="en-US" altLang="zh-TW" sz="1200" b="0" i="0" u="none" strike="noStrike" kern="1200" cap="none" normalizeH="0" baseline="0" dirty="0" smtClean="0">
              <a:ln/>
              <a:effectLst/>
              <a:latin typeface="Arial" charset="0"/>
              <a:ea typeface="新細明體" charset="-120"/>
            </a:rPr>
            <a:t>/</a:t>
          </a:r>
          <a:r>
            <a:rPr kumimoji="1" lang="zh-TW" altLang="en-US" sz="1200" b="0" i="0" u="none" strike="noStrike" kern="1200" cap="none" normalizeH="0" baseline="0" dirty="0" smtClean="0">
              <a:ln/>
              <a:effectLst/>
              <a:latin typeface="Arial" charset="0"/>
              <a:ea typeface="新細明體" charset="-120"/>
            </a:rPr>
            <a:t>反應速度不強</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kern="1200" cap="none" normalizeH="0" baseline="0" dirty="0" smtClean="0">
              <a:ln/>
              <a:effectLst/>
              <a:latin typeface="Arial" charset="0"/>
              <a:ea typeface="新細明體" charset="-120"/>
            </a:rPr>
            <a:t> 地點易受天災</a:t>
          </a:r>
          <a:r>
            <a:rPr kumimoji="1" lang="en-US" altLang="zh-TW" sz="1200" b="0" i="0" u="none" strike="noStrike" kern="1200" cap="none" normalizeH="0" baseline="0" dirty="0" smtClean="0">
              <a:ln/>
              <a:effectLst/>
              <a:latin typeface="Arial" charset="0"/>
              <a:ea typeface="新細明體" charset="-120"/>
            </a:rPr>
            <a:t>/</a:t>
          </a:r>
          <a:r>
            <a:rPr kumimoji="1" lang="zh-TW" altLang="en-US" sz="1200" b="0" i="0" u="none" strike="noStrike" kern="1200" cap="none" normalizeH="0" baseline="0" dirty="0" smtClean="0">
              <a:ln/>
              <a:effectLst/>
              <a:latin typeface="Arial" charset="0"/>
              <a:ea typeface="新細明體" charset="-120"/>
            </a:rPr>
            <a:t>天候影響</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kern="1200" cap="none" normalizeH="0" baseline="0" dirty="0" smtClean="0">
              <a:ln/>
              <a:effectLst/>
              <a:latin typeface="Arial" charset="0"/>
              <a:ea typeface="新細明體" charset="-120"/>
            </a:rPr>
            <a:t> 營業時間太短</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kern="1200" cap="none" normalizeH="0" baseline="0" dirty="0" smtClean="0">
              <a:ln/>
              <a:effectLst/>
              <a:latin typeface="Arial" charset="0"/>
              <a:ea typeface="新細明體" charset="-120"/>
            </a:rPr>
            <a:t> 產品價值不高</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kern="1200" cap="none" normalizeH="0" baseline="0" dirty="0" smtClean="0">
              <a:ln/>
              <a:effectLst/>
              <a:latin typeface="Arial" charset="0"/>
              <a:ea typeface="新細明體" charset="-120"/>
            </a:rPr>
            <a:t> 平日來客數下滑</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kern="1200" cap="none" normalizeH="0" baseline="0" dirty="0" smtClean="0">
              <a:ln/>
              <a:effectLst/>
              <a:latin typeface="Arial" charset="0"/>
              <a:ea typeface="新細明體" charset="-120"/>
            </a:rPr>
            <a:t> 假日品質不易掌控</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kern="1200" cap="none" normalizeH="0" baseline="0" dirty="0" smtClean="0">
              <a:ln/>
              <a:effectLst/>
              <a:latin typeface="Arial" charset="0"/>
              <a:ea typeface="新細明體" charset="-120"/>
            </a:rPr>
            <a:t>  現場動線規劃不良</a:t>
          </a:r>
        </a:p>
      </dsp:txBody>
      <dsp:txXfrm>
        <a:off x="2185554" y="1337915"/>
        <a:ext cx="1802671" cy="4044428"/>
      </dsp:txXfrm>
    </dsp:sp>
    <dsp:sp modelId="{3319971B-5B25-443F-8542-96751B77B7DF}">
      <dsp:nvSpPr>
        <dsp:cNvPr id="0" name=""/>
        <dsp:cNvSpPr/>
      </dsp:nvSpPr>
      <dsp:spPr>
        <a:xfrm>
          <a:off x="4366787" y="1337915"/>
          <a:ext cx="1802671" cy="404442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 tIns="7620" rIns="7620" bIns="7620" numCol="1" spcCol="1270" anchor="t"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en-US" sz="1200" b="1" i="0" u="sng" strike="noStrike" kern="1200" cap="none" normalizeH="0" baseline="0" dirty="0" smtClean="0">
              <a:ln/>
              <a:effectLst/>
              <a:latin typeface="Arial" charset="0"/>
              <a:ea typeface="新細明體" charset="-120"/>
            </a:rPr>
            <a:t>機會點</a:t>
          </a:r>
          <a:r>
            <a:rPr kumimoji="1" lang="en-US" altLang="zh-TW" sz="1200" b="1" i="0" u="sng" strike="noStrike" kern="1200" cap="none" normalizeH="0" baseline="0" dirty="0" smtClean="0">
              <a:ln/>
              <a:effectLst/>
              <a:latin typeface="Arial" charset="0"/>
              <a:ea typeface="新細明體" charset="-120"/>
            </a:rPr>
            <a:t>:</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en-US" altLang="zh-TW" sz="1200" b="0" i="0" u="none" strike="noStrike" kern="1200" cap="none" normalizeH="0" baseline="0" dirty="0" smtClean="0">
              <a:ln/>
              <a:effectLst/>
              <a:latin typeface="Arial" charset="0"/>
              <a:ea typeface="新細明體" charset="-120"/>
            </a:rPr>
            <a:t> </a:t>
          </a:r>
          <a:r>
            <a:rPr kumimoji="1" lang="zh-TW" altLang="en-US" sz="1200" b="0" i="0" u="none" strike="noStrike" kern="1200" cap="none" normalizeH="0" baseline="0" dirty="0" smtClean="0">
              <a:ln/>
              <a:effectLst/>
              <a:latin typeface="Arial" charset="0"/>
              <a:ea typeface="新細明體" charset="-120"/>
            </a:rPr>
            <a:t>休閒產業蓬勃發展</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kern="1200" cap="none" normalizeH="0" baseline="0" dirty="0" smtClean="0">
              <a:ln/>
              <a:effectLst/>
              <a:latin typeface="Arial" charset="0"/>
              <a:ea typeface="新細明體" charset="-120"/>
            </a:rPr>
            <a:t> 政府輔導休閒</a:t>
          </a:r>
          <a:r>
            <a:rPr kumimoji="1" lang="en-US" altLang="zh-TW" sz="1200" b="0" i="0" u="none" strike="noStrike" kern="1200" cap="none" normalizeH="0" baseline="0" dirty="0" smtClean="0">
              <a:ln/>
              <a:effectLst/>
              <a:latin typeface="Arial" charset="0"/>
              <a:ea typeface="新細明體" charset="-120"/>
            </a:rPr>
            <a:t>/</a:t>
          </a:r>
          <a:r>
            <a:rPr kumimoji="1" lang="zh-TW" altLang="en-US" sz="1200" b="0" i="0" u="none" strike="noStrike" kern="1200" cap="none" normalizeH="0" baseline="0" dirty="0" smtClean="0">
              <a:ln/>
              <a:effectLst/>
              <a:latin typeface="Arial" charset="0"/>
              <a:ea typeface="新細明體" charset="-120"/>
            </a:rPr>
            <a:t>觀光</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kern="1200" cap="none" normalizeH="0" baseline="0" dirty="0" smtClean="0">
              <a:ln/>
              <a:effectLst/>
              <a:latin typeface="Arial" charset="0"/>
              <a:ea typeface="新細明體" charset="-120"/>
            </a:rPr>
            <a:t> 政府委外經營休閒</a:t>
          </a:r>
          <a:r>
            <a:rPr kumimoji="1" lang="en-US" altLang="zh-TW" sz="1200" b="0" i="0" u="none" strike="noStrike" kern="1200" cap="none" normalizeH="0" baseline="0" dirty="0" smtClean="0">
              <a:ln/>
              <a:effectLst/>
              <a:latin typeface="Arial" charset="0"/>
              <a:ea typeface="新細明體" charset="-120"/>
            </a:rPr>
            <a:t>/</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kern="1200" cap="none" normalizeH="0" baseline="0" dirty="0" smtClean="0">
              <a:ln/>
              <a:effectLst/>
              <a:latin typeface="Arial" charset="0"/>
              <a:ea typeface="新細明體" charset="-120"/>
            </a:rPr>
            <a:t>    </a:t>
          </a:r>
          <a:r>
            <a:rPr kumimoji="1" lang="zh-TW" altLang="en-US" sz="1200" b="0" i="0" u="none" strike="noStrike" kern="1200" cap="none" normalizeH="0" baseline="0" dirty="0" smtClean="0">
              <a:ln/>
              <a:effectLst/>
              <a:latin typeface="Arial" charset="0"/>
              <a:ea typeface="新細明體" charset="-120"/>
            </a:rPr>
            <a:t>觀光產業</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kern="1200" cap="none" normalizeH="0" baseline="0" dirty="0" smtClean="0">
              <a:ln/>
              <a:effectLst/>
              <a:latin typeface="Arial" charset="0"/>
              <a:ea typeface="新細明體" charset="-120"/>
            </a:rPr>
            <a:t> 旅遊觀光轉向本地化</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kern="1200" cap="none" normalizeH="0" baseline="0" dirty="0" smtClean="0">
              <a:ln/>
              <a:effectLst/>
              <a:latin typeface="Arial" charset="0"/>
              <a:ea typeface="新細明體" charset="-120"/>
            </a:rPr>
            <a:t> 感覺性消費</a:t>
          </a:r>
        </a:p>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en-US" sz="1200" b="0" i="0" u="none" strike="noStrike" kern="1200" cap="none" normalizeH="0" baseline="0" dirty="0" smtClean="0">
              <a:ln/>
              <a:effectLst/>
              <a:latin typeface="Arial" charset="0"/>
              <a:ea typeface="新細明體" charset="-120"/>
            </a:rPr>
            <a:t>    </a:t>
          </a:r>
          <a:r>
            <a:rPr kumimoji="1" lang="en-US" altLang="zh-TW" sz="1200" b="0" i="0" u="none" strike="noStrike" kern="1200" cap="none" normalizeH="0" baseline="0" dirty="0" smtClean="0">
              <a:ln/>
              <a:effectLst/>
              <a:latin typeface="Arial" charset="0"/>
              <a:ea typeface="新細明體" charset="-120"/>
            </a:rPr>
            <a:t>(</a:t>
          </a:r>
          <a:r>
            <a:rPr kumimoji="1" lang="zh-TW" altLang="en-US" sz="1200" b="0" i="0" u="none" strike="noStrike" kern="1200" cap="none" normalizeH="0" baseline="0" dirty="0" smtClean="0">
              <a:ln/>
              <a:effectLst/>
              <a:latin typeface="Arial" charset="0"/>
              <a:ea typeface="新細明體" charset="-120"/>
            </a:rPr>
            <a:t>新奢華主義</a:t>
          </a:r>
          <a:r>
            <a:rPr kumimoji="1" lang="en-US" altLang="zh-TW" sz="1200" b="0" i="0" u="none" strike="noStrike" kern="1200" cap="none" normalizeH="0" baseline="0" dirty="0" smtClean="0">
              <a:ln/>
              <a:effectLst/>
              <a:latin typeface="Arial" charset="0"/>
              <a:ea typeface="新細明體" charset="-120"/>
            </a:rPr>
            <a:t>)</a:t>
          </a:r>
          <a:r>
            <a:rPr kumimoji="1" lang="zh-TW" altLang="en-US" sz="1200" b="0" i="0" u="none" strike="noStrike" kern="1200" cap="none" normalizeH="0" baseline="0" dirty="0" smtClean="0">
              <a:ln/>
              <a:effectLst/>
              <a:latin typeface="Arial" charset="0"/>
              <a:ea typeface="新細明體" charset="-120"/>
            </a:rPr>
            <a:t>抬頭</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kern="1200" cap="none" normalizeH="0" baseline="0" dirty="0" smtClean="0">
              <a:ln/>
              <a:effectLst/>
              <a:latin typeface="Arial" charset="0"/>
              <a:ea typeface="新細明體" charset="-120"/>
            </a:rPr>
            <a:t> 縮短城鄉距離，一日遊</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kern="1200" cap="none" normalizeH="0" baseline="0" dirty="0" smtClean="0">
              <a:ln/>
              <a:effectLst/>
              <a:latin typeface="Arial" charset="0"/>
              <a:ea typeface="新細明體" charset="-120"/>
            </a:rPr>
            <a:t> 旅遊資訊易取得</a:t>
          </a:r>
        </a:p>
      </dsp:txBody>
      <dsp:txXfrm>
        <a:off x="4366787" y="1337915"/>
        <a:ext cx="1802671" cy="4044428"/>
      </dsp:txXfrm>
    </dsp:sp>
    <dsp:sp modelId="{854D2A6D-3021-42CE-9AE3-B720287D3D1B}">
      <dsp:nvSpPr>
        <dsp:cNvPr id="0" name=""/>
        <dsp:cNvSpPr/>
      </dsp:nvSpPr>
      <dsp:spPr>
        <a:xfrm>
          <a:off x="6548019" y="1337915"/>
          <a:ext cx="1802671" cy="404442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 tIns="7620" rIns="7620" bIns="7620" numCol="1" spcCol="1270" anchor="t"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en-US" sz="1200" b="1" i="0" u="sng" strike="noStrike" kern="1200" cap="none" normalizeH="0" baseline="0" dirty="0" smtClean="0">
              <a:ln/>
              <a:effectLst/>
              <a:latin typeface="Arial" charset="0"/>
              <a:ea typeface="新細明體" charset="-120"/>
            </a:rPr>
            <a:t>威脅點</a:t>
          </a:r>
          <a:r>
            <a:rPr kumimoji="1" lang="en-US" altLang="zh-TW" sz="1200" b="0" i="0" u="none" strike="noStrike" kern="1200" cap="none" normalizeH="0" baseline="0" dirty="0" smtClean="0">
              <a:ln/>
              <a:effectLst/>
              <a:latin typeface="Arial" charset="0"/>
              <a:ea typeface="新細明體" charset="-120"/>
            </a:rPr>
            <a:t>:</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en-US" altLang="zh-TW" sz="1200" b="0" i="0" u="none" strike="noStrike" kern="1200" cap="none" normalizeH="0" baseline="0" dirty="0" smtClean="0">
              <a:ln/>
              <a:effectLst/>
              <a:latin typeface="Arial" charset="0"/>
              <a:ea typeface="新細明體" charset="-120"/>
            </a:rPr>
            <a:t> </a:t>
          </a:r>
          <a:r>
            <a:rPr kumimoji="1" lang="zh-TW" altLang="en-US" sz="1200" b="0" i="0" u="none" strike="noStrike" kern="1200" cap="none" normalizeH="0" baseline="0" dirty="0" smtClean="0">
              <a:ln/>
              <a:effectLst/>
              <a:latin typeface="Arial" charset="0"/>
              <a:ea typeface="新細明體" charset="-120"/>
            </a:rPr>
            <a:t>同類型競爭者增加</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kern="1200" cap="none" normalizeH="0" baseline="0" dirty="0" smtClean="0">
              <a:ln/>
              <a:effectLst/>
              <a:latin typeface="Arial" charset="0"/>
              <a:ea typeface="新細明體" charset="-120"/>
            </a:rPr>
            <a:t> 財團投入，規格拉高</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kern="1200" cap="none" normalizeH="0" baseline="0" dirty="0" smtClean="0">
              <a:ln/>
              <a:effectLst/>
              <a:latin typeface="Arial" charset="0"/>
              <a:ea typeface="新細明體" charset="-120"/>
            </a:rPr>
            <a:t> 天災人禍不斷</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kern="1200" cap="none" normalizeH="0" baseline="0" dirty="0" smtClean="0">
              <a:ln/>
              <a:effectLst/>
              <a:latin typeface="Arial" charset="0"/>
              <a:ea typeface="新細明體" charset="-120"/>
            </a:rPr>
            <a:t> 土地開發的質疑</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kern="1200" cap="none" normalizeH="0" baseline="0" dirty="0" smtClean="0">
              <a:ln/>
              <a:effectLst/>
              <a:latin typeface="Arial" charset="0"/>
              <a:ea typeface="新細明體" charset="-120"/>
            </a:rPr>
            <a:t> 香草普及化</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1" lang="zh-TW" altLang="en-US" sz="1200" b="0" i="0" u="none" strike="noStrike" kern="1200" cap="none" normalizeH="0" baseline="0" dirty="0" smtClean="0">
              <a:ln/>
              <a:effectLst/>
              <a:latin typeface="Arial" charset="0"/>
              <a:ea typeface="新細明體" charset="-120"/>
            </a:rPr>
            <a:t> 休閒產業進步速度加快</a:t>
          </a:r>
        </a:p>
      </dsp:txBody>
      <dsp:txXfrm>
        <a:off x="6548019" y="1337915"/>
        <a:ext cx="1802671" cy="404442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29ADF249-8272-42F2-9B30-76B918800188}" type="slidenum">
              <a:rPr lang="en-US" altLang="zh-TW"/>
              <a:pPr/>
              <a:t>‹#›</a:t>
            </a:fld>
            <a:endParaRPr lang="en-US" altLang="zh-TW"/>
          </a:p>
        </p:txBody>
      </p:sp>
    </p:spTree>
    <p:extLst>
      <p:ext uri="{BB962C8B-B14F-4D97-AF65-F5344CB8AC3E}">
        <p14:creationId xmlns:p14="http://schemas.microsoft.com/office/powerpoint/2010/main" val="1484197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C008FAE5-E8D9-403C-ABAF-53A45C42D10B}" type="slidenum">
              <a:rPr lang="en-US" altLang="zh-TW"/>
              <a:pPr/>
              <a:t>‹#›</a:t>
            </a:fld>
            <a:endParaRPr lang="en-US" altLang="zh-TW"/>
          </a:p>
        </p:txBody>
      </p:sp>
    </p:spTree>
    <p:extLst>
      <p:ext uri="{BB962C8B-B14F-4D97-AF65-F5344CB8AC3E}">
        <p14:creationId xmlns:p14="http://schemas.microsoft.com/office/powerpoint/2010/main" val="2996171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15100" y="609600"/>
            <a:ext cx="1943100" cy="54864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685800" y="609600"/>
            <a:ext cx="5676900" cy="54864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74AB3C3D-8E89-4BBC-9149-DE6C3F65B715}" type="slidenum">
              <a:rPr lang="en-US" altLang="zh-TW"/>
              <a:pPr/>
              <a:t>‹#›</a:t>
            </a:fld>
            <a:endParaRPr lang="en-US" altLang="zh-TW"/>
          </a:p>
        </p:txBody>
      </p:sp>
    </p:spTree>
    <p:extLst>
      <p:ext uri="{BB962C8B-B14F-4D97-AF65-F5344CB8AC3E}">
        <p14:creationId xmlns:p14="http://schemas.microsoft.com/office/powerpoint/2010/main" val="610574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35DEC677-CA67-428D-8BF5-71A0B40ACDB9}" type="slidenum">
              <a:rPr lang="en-US" altLang="zh-TW"/>
              <a:pPr/>
              <a:t>‹#›</a:t>
            </a:fld>
            <a:endParaRPr lang="en-US" altLang="zh-TW"/>
          </a:p>
        </p:txBody>
      </p:sp>
    </p:spTree>
    <p:extLst>
      <p:ext uri="{BB962C8B-B14F-4D97-AF65-F5344CB8AC3E}">
        <p14:creationId xmlns:p14="http://schemas.microsoft.com/office/powerpoint/2010/main" val="1715141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B6FCF01A-FE6B-4526-9BF5-533A6A866436}" type="slidenum">
              <a:rPr lang="en-US" altLang="zh-TW"/>
              <a:pPr/>
              <a:t>‹#›</a:t>
            </a:fld>
            <a:endParaRPr lang="en-US" altLang="zh-TW"/>
          </a:p>
        </p:txBody>
      </p:sp>
    </p:spTree>
    <p:extLst>
      <p:ext uri="{BB962C8B-B14F-4D97-AF65-F5344CB8AC3E}">
        <p14:creationId xmlns:p14="http://schemas.microsoft.com/office/powerpoint/2010/main" val="2501634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9C251738-D4B0-47DC-8A88-D301634A6810}" type="slidenum">
              <a:rPr lang="en-US" altLang="zh-TW"/>
              <a:pPr/>
              <a:t>‹#›</a:t>
            </a:fld>
            <a:endParaRPr lang="en-US" altLang="zh-TW"/>
          </a:p>
        </p:txBody>
      </p:sp>
    </p:spTree>
    <p:extLst>
      <p:ext uri="{BB962C8B-B14F-4D97-AF65-F5344CB8AC3E}">
        <p14:creationId xmlns:p14="http://schemas.microsoft.com/office/powerpoint/2010/main" val="3073227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fld id="{39BCC8BF-6246-4F1E-9B7A-396057B0B679}" type="slidenum">
              <a:rPr lang="en-US" altLang="zh-TW"/>
              <a:pPr/>
              <a:t>‹#›</a:t>
            </a:fld>
            <a:endParaRPr lang="en-US" altLang="zh-TW"/>
          </a:p>
        </p:txBody>
      </p:sp>
    </p:spTree>
    <p:extLst>
      <p:ext uri="{BB962C8B-B14F-4D97-AF65-F5344CB8AC3E}">
        <p14:creationId xmlns:p14="http://schemas.microsoft.com/office/powerpoint/2010/main" val="244785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fld id="{C810C008-D239-4666-B67A-4AB6FA24081C}" type="slidenum">
              <a:rPr lang="en-US" altLang="zh-TW"/>
              <a:pPr/>
              <a:t>‹#›</a:t>
            </a:fld>
            <a:endParaRPr lang="en-US" altLang="zh-TW"/>
          </a:p>
        </p:txBody>
      </p:sp>
    </p:spTree>
    <p:extLst>
      <p:ext uri="{BB962C8B-B14F-4D97-AF65-F5344CB8AC3E}">
        <p14:creationId xmlns:p14="http://schemas.microsoft.com/office/powerpoint/2010/main" val="2753534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fld id="{FB5C0A6A-69C2-4E6F-8C08-89A2F6E842D9}" type="slidenum">
              <a:rPr lang="en-US" altLang="zh-TW"/>
              <a:pPr/>
              <a:t>‹#›</a:t>
            </a:fld>
            <a:endParaRPr lang="en-US" altLang="zh-TW"/>
          </a:p>
        </p:txBody>
      </p:sp>
    </p:spTree>
    <p:extLst>
      <p:ext uri="{BB962C8B-B14F-4D97-AF65-F5344CB8AC3E}">
        <p14:creationId xmlns:p14="http://schemas.microsoft.com/office/powerpoint/2010/main" val="1896796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75B3AB1E-71F8-42CF-BC98-98E27FD34454}" type="slidenum">
              <a:rPr lang="en-US" altLang="zh-TW"/>
              <a:pPr/>
              <a:t>‹#›</a:t>
            </a:fld>
            <a:endParaRPr lang="en-US" altLang="zh-TW"/>
          </a:p>
        </p:txBody>
      </p:sp>
    </p:spTree>
    <p:extLst>
      <p:ext uri="{BB962C8B-B14F-4D97-AF65-F5344CB8AC3E}">
        <p14:creationId xmlns:p14="http://schemas.microsoft.com/office/powerpoint/2010/main" val="875216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FB82C6FF-D5F5-4DDA-A045-F78C08C580F3}" type="slidenum">
              <a:rPr lang="en-US" altLang="zh-TW"/>
              <a:pPr/>
              <a:t>‹#›</a:t>
            </a:fld>
            <a:endParaRPr lang="en-US" altLang="zh-TW"/>
          </a:p>
        </p:txBody>
      </p:sp>
    </p:spTree>
    <p:extLst>
      <p:ext uri="{BB962C8B-B14F-4D97-AF65-F5344CB8AC3E}">
        <p14:creationId xmlns:p14="http://schemas.microsoft.com/office/powerpoint/2010/main" val="3674357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ea typeface="新細明體" charset="-120"/>
              </a:defRPr>
            </a:lvl1pPr>
          </a:lstStyle>
          <a:p>
            <a:pPr>
              <a:defRPr/>
            </a:pPr>
            <a:endParaRPr lang="en-US" altLang="zh-TW"/>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ea typeface="新細明體" charset="-120"/>
              </a:defRPr>
            </a:lvl1pPr>
          </a:lstStyle>
          <a:p>
            <a:pPr>
              <a:defRPr/>
            </a:pPr>
            <a:endParaRPr lang="en-US" altLang="zh-TW"/>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2A60C45-DE29-4040-A33D-9416C495ED44}" type="slidenum">
              <a:rPr lang="en-US" altLang="zh-TW"/>
              <a:pPr/>
              <a:t>‹#›</a:t>
            </a:fld>
            <a:endParaRPr lang="en-US" altLang="zh-T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新細明體" charset="-120"/>
        </a:defRPr>
      </a:lvl2pPr>
      <a:lvl3pPr algn="ctr" rtl="0" eaLnBrk="0" fontAlgn="base" hangingPunct="0">
        <a:spcBef>
          <a:spcPct val="0"/>
        </a:spcBef>
        <a:spcAft>
          <a:spcPct val="0"/>
        </a:spcAft>
        <a:defRPr kumimoji="1" sz="4400">
          <a:solidFill>
            <a:schemeClr val="tx2"/>
          </a:solidFill>
          <a:latin typeface="Times New Roman" pitchFamily="18" charset="0"/>
          <a:ea typeface="新細明體" charset="-120"/>
        </a:defRPr>
      </a:lvl3pPr>
      <a:lvl4pPr algn="ctr" rtl="0" eaLnBrk="0" fontAlgn="base" hangingPunct="0">
        <a:spcBef>
          <a:spcPct val="0"/>
        </a:spcBef>
        <a:spcAft>
          <a:spcPct val="0"/>
        </a:spcAft>
        <a:defRPr kumimoji="1" sz="4400">
          <a:solidFill>
            <a:schemeClr val="tx2"/>
          </a:solidFill>
          <a:latin typeface="Times New Roman" pitchFamily="18" charset="0"/>
          <a:ea typeface="新細明體" charset="-120"/>
        </a:defRPr>
      </a:lvl4pPr>
      <a:lvl5pPr algn="ctr" rtl="0" eaLnBrk="0" fontAlgn="base" hangingPunct="0">
        <a:spcBef>
          <a:spcPct val="0"/>
        </a:spcBef>
        <a:spcAft>
          <a:spcPct val="0"/>
        </a:spcAft>
        <a:defRPr kumimoji="1" sz="4400">
          <a:solidFill>
            <a:schemeClr val="tx2"/>
          </a:solidFill>
          <a:latin typeface="Times New Roman" pitchFamily="18" charset="0"/>
          <a:ea typeface="新細明體" charset="-120"/>
        </a:defRPr>
      </a:lvl5pPr>
      <a:lvl6pPr marL="457200" algn="ctr" rtl="0" fontAlgn="base">
        <a:spcBef>
          <a:spcPct val="0"/>
        </a:spcBef>
        <a:spcAft>
          <a:spcPct val="0"/>
        </a:spcAft>
        <a:defRPr kumimoji="1" sz="4400">
          <a:solidFill>
            <a:schemeClr val="tx2"/>
          </a:solidFill>
          <a:latin typeface="Times New Roman" pitchFamily="18" charset="0"/>
          <a:ea typeface="新細明體" charset="-120"/>
        </a:defRPr>
      </a:lvl6pPr>
      <a:lvl7pPr marL="914400" algn="ctr" rtl="0" fontAlgn="base">
        <a:spcBef>
          <a:spcPct val="0"/>
        </a:spcBef>
        <a:spcAft>
          <a:spcPct val="0"/>
        </a:spcAft>
        <a:defRPr kumimoji="1" sz="4400">
          <a:solidFill>
            <a:schemeClr val="tx2"/>
          </a:solidFill>
          <a:latin typeface="Times New Roman" pitchFamily="18" charset="0"/>
          <a:ea typeface="新細明體" charset="-120"/>
        </a:defRPr>
      </a:lvl7pPr>
      <a:lvl8pPr marL="1371600" algn="ctr" rtl="0" fontAlgn="base">
        <a:spcBef>
          <a:spcPct val="0"/>
        </a:spcBef>
        <a:spcAft>
          <a:spcPct val="0"/>
        </a:spcAft>
        <a:defRPr kumimoji="1" sz="4400">
          <a:solidFill>
            <a:schemeClr val="tx2"/>
          </a:solidFill>
          <a:latin typeface="Times New Roman" pitchFamily="18" charset="0"/>
          <a:ea typeface="新細明體" charset="-120"/>
        </a:defRPr>
      </a:lvl8pPr>
      <a:lvl9pPr marL="1828800" algn="ctr" rtl="0" fontAlgn="base">
        <a:spcBef>
          <a:spcPct val="0"/>
        </a:spcBef>
        <a:spcAft>
          <a:spcPct val="0"/>
        </a:spcAft>
        <a:defRPr kumimoji="1" sz="4400">
          <a:solidFill>
            <a:schemeClr val="tx2"/>
          </a:solidFill>
          <a:latin typeface="Times New Roman" pitchFamily="18" charset="0"/>
          <a:ea typeface="新細明體"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4213" y="549275"/>
            <a:ext cx="7772400" cy="1143000"/>
          </a:xfrm>
        </p:spPr>
        <p:txBody>
          <a:bodyPr/>
          <a:lstStyle/>
          <a:p>
            <a:pPr eaLnBrk="1" hangingPunct="1"/>
            <a:r>
              <a:rPr lang="zh-TW" altLang="en-US" b="1" smtClean="0"/>
              <a:t>行銷計劃個案分析</a:t>
            </a:r>
          </a:p>
        </p:txBody>
      </p:sp>
      <p:sp>
        <p:nvSpPr>
          <p:cNvPr id="2051" name="Rectangle 3"/>
          <p:cNvSpPr>
            <a:spLocks noGrp="1" noChangeArrowheads="1"/>
          </p:cNvSpPr>
          <p:nvPr>
            <p:ph type="subTitle" idx="1"/>
          </p:nvPr>
        </p:nvSpPr>
        <p:spPr>
          <a:xfrm>
            <a:off x="1258888" y="4868863"/>
            <a:ext cx="6400800" cy="1752600"/>
          </a:xfrm>
        </p:spPr>
        <p:txBody>
          <a:bodyPr/>
          <a:lstStyle/>
          <a:p>
            <a:pPr eaLnBrk="1" hangingPunct="1"/>
            <a:endParaRPr lang="en-US" altLang="zh-TW" smtClean="0"/>
          </a:p>
          <a:p>
            <a:pPr eaLnBrk="1" hangingPunct="1"/>
            <a:r>
              <a:rPr lang="zh-TW" altLang="en-US" smtClean="0"/>
              <a:t>陳文文</a:t>
            </a:r>
            <a:endParaRPr lang="en-US" altLang="zh-TW" smtClean="0"/>
          </a:p>
          <a:p>
            <a:pPr eaLnBrk="1" hangingPunct="1"/>
            <a:r>
              <a:rPr lang="en-US" altLang="zh-TW" smtClean="0"/>
              <a:t>2014/ 03/28 </a:t>
            </a:r>
          </a:p>
        </p:txBody>
      </p:sp>
      <p:pic>
        <p:nvPicPr>
          <p:cNvPr id="205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2276475"/>
            <a:ext cx="37719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457200"/>
            <a:ext cx="7772400" cy="1143000"/>
          </a:xfrm>
        </p:spPr>
        <p:txBody>
          <a:bodyPr/>
          <a:lstStyle/>
          <a:p>
            <a:pPr eaLnBrk="1" hangingPunct="1"/>
            <a:r>
              <a:rPr lang="zh-TW" altLang="en-US" sz="4000" smtClean="0"/>
              <a:t>行銷計劃專案指標</a:t>
            </a:r>
          </a:p>
        </p:txBody>
      </p:sp>
      <p:sp>
        <p:nvSpPr>
          <p:cNvPr id="11267" name="Rectangle 3"/>
          <p:cNvSpPr>
            <a:spLocks noGrp="1" noChangeArrowheads="1"/>
          </p:cNvSpPr>
          <p:nvPr>
            <p:ph type="body" idx="1"/>
          </p:nvPr>
        </p:nvSpPr>
        <p:spPr>
          <a:xfrm>
            <a:off x="468313" y="1628775"/>
            <a:ext cx="8280400" cy="4572000"/>
          </a:xfrm>
        </p:spPr>
        <p:txBody>
          <a:bodyPr/>
          <a:lstStyle/>
          <a:p>
            <a:pPr eaLnBrk="1" hangingPunct="1">
              <a:lnSpc>
                <a:spcPct val="90000"/>
              </a:lnSpc>
              <a:buFont typeface="Wingdings" panose="05000000000000000000" pitchFamily="2" charset="2"/>
              <a:buChar char="Ø"/>
            </a:pPr>
            <a:r>
              <a:rPr lang="zh-TW" altLang="en-US" b="1" smtClean="0"/>
              <a:t>可評估之指標</a:t>
            </a:r>
            <a:r>
              <a:rPr lang="zh-TW" altLang="en-US" smtClean="0"/>
              <a:t>：</a:t>
            </a:r>
            <a:endParaRPr lang="en-US" altLang="zh-TW" smtClean="0"/>
          </a:p>
          <a:p>
            <a:pPr lvl="1" eaLnBrk="1" hangingPunct="1">
              <a:lnSpc>
                <a:spcPct val="90000"/>
              </a:lnSpc>
              <a:buFont typeface="Wingdings" panose="05000000000000000000" pitchFamily="2" charset="2"/>
              <a:buChar char="u"/>
            </a:pPr>
            <a:r>
              <a:rPr lang="zh-TW" altLang="en-US" smtClean="0"/>
              <a:t>具體量化的評估依據</a:t>
            </a:r>
          </a:p>
          <a:p>
            <a:pPr eaLnBrk="1" hangingPunct="1">
              <a:lnSpc>
                <a:spcPct val="90000"/>
              </a:lnSpc>
              <a:buFont typeface="Wingdings" panose="05000000000000000000" pitchFamily="2" charset="2"/>
              <a:buChar char="Ø"/>
            </a:pPr>
            <a:r>
              <a:rPr lang="zh-TW" altLang="en-US" b="1" smtClean="0"/>
              <a:t>人力計畫</a:t>
            </a:r>
            <a:r>
              <a:rPr lang="zh-TW" altLang="en-US" smtClean="0"/>
              <a:t>：</a:t>
            </a:r>
            <a:endParaRPr lang="en-US" altLang="zh-TW" smtClean="0"/>
          </a:p>
          <a:p>
            <a:pPr lvl="1" eaLnBrk="1" hangingPunct="1">
              <a:lnSpc>
                <a:spcPct val="90000"/>
              </a:lnSpc>
              <a:buFont typeface="Wingdings" panose="05000000000000000000" pitchFamily="2" charset="2"/>
              <a:buChar char="u"/>
            </a:pPr>
            <a:r>
              <a:rPr lang="zh-TW" altLang="en-US" smtClean="0"/>
              <a:t>是一人完成</a:t>
            </a:r>
            <a:r>
              <a:rPr lang="en-US" altLang="zh-TW" smtClean="0"/>
              <a:t>? </a:t>
            </a:r>
            <a:r>
              <a:rPr lang="zh-TW" altLang="en-US" smtClean="0"/>
              <a:t>是一個部門完成</a:t>
            </a:r>
            <a:r>
              <a:rPr lang="en-US" altLang="zh-TW" smtClean="0"/>
              <a:t>?</a:t>
            </a:r>
            <a:r>
              <a:rPr lang="zh-TW" altLang="en-US" smtClean="0"/>
              <a:t>還是跨部門合作完成</a:t>
            </a:r>
            <a:r>
              <a:rPr lang="en-US" altLang="zh-TW" smtClean="0"/>
              <a:t>?</a:t>
            </a:r>
            <a:r>
              <a:rPr lang="zh-TW" altLang="en-US" smtClean="0"/>
              <a:t>或者外包廠商完成</a:t>
            </a:r>
          </a:p>
          <a:p>
            <a:pPr eaLnBrk="1" hangingPunct="1">
              <a:lnSpc>
                <a:spcPct val="90000"/>
              </a:lnSpc>
              <a:buFont typeface="Wingdings" panose="05000000000000000000" pitchFamily="2" charset="2"/>
              <a:buChar char="Ø"/>
            </a:pPr>
            <a:r>
              <a:rPr lang="zh-TW" altLang="en-US" smtClean="0"/>
              <a:t> 專案</a:t>
            </a:r>
            <a:r>
              <a:rPr lang="zh-TW" altLang="en-US" b="1" smtClean="0"/>
              <a:t>預算</a:t>
            </a:r>
            <a:r>
              <a:rPr lang="zh-TW" altLang="en-US" smtClean="0"/>
              <a:t>：</a:t>
            </a:r>
            <a:endParaRPr lang="en-US" altLang="zh-TW" smtClean="0"/>
          </a:p>
          <a:p>
            <a:pPr lvl="1" eaLnBrk="1" hangingPunct="1">
              <a:lnSpc>
                <a:spcPct val="90000"/>
              </a:lnSpc>
              <a:buFont typeface="Wingdings" panose="05000000000000000000" pitchFamily="2" charset="2"/>
              <a:buChar char="u"/>
            </a:pPr>
            <a:r>
              <a:rPr lang="zh-TW" altLang="en-US" smtClean="0"/>
              <a:t>要花多少錢</a:t>
            </a:r>
            <a:r>
              <a:rPr lang="en-US" altLang="zh-TW" smtClean="0"/>
              <a:t>?</a:t>
            </a:r>
            <a:r>
              <a:rPr lang="zh-TW" altLang="en-US" smtClean="0"/>
              <a:t>花在哪</a:t>
            </a:r>
            <a:r>
              <a:rPr lang="en-US" altLang="zh-TW" smtClean="0"/>
              <a:t>(</a:t>
            </a:r>
            <a:r>
              <a:rPr lang="zh-TW" altLang="en-US" smtClean="0"/>
              <a:t>預算明細</a:t>
            </a:r>
            <a:r>
              <a:rPr lang="en-US" altLang="zh-TW" smtClean="0"/>
              <a:t>)?</a:t>
            </a:r>
            <a:r>
              <a:rPr lang="zh-TW" altLang="en-US" smtClean="0"/>
              <a:t>花費所帶進的利潤</a:t>
            </a:r>
            <a:r>
              <a:rPr lang="en-US" altLang="zh-TW" smtClean="0"/>
              <a:t>&amp;</a:t>
            </a:r>
            <a:r>
              <a:rPr lang="zh-TW" altLang="en-US" smtClean="0"/>
              <a:t>成效評估</a:t>
            </a:r>
            <a:r>
              <a:rPr lang="en-US" altLang="zh-TW" smtClean="0"/>
              <a:t>?</a:t>
            </a:r>
          </a:p>
          <a:p>
            <a:pPr eaLnBrk="1" hangingPunct="1">
              <a:lnSpc>
                <a:spcPct val="90000"/>
              </a:lnSpc>
              <a:buFont typeface="Wingdings" panose="05000000000000000000" pitchFamily="2" charset="2"/>
              <a:buChar char="Ø"/>
            </a:pPr>
            <a:r>
              <a:rPr lang="en-US" altLang="zh-TW" smtClean="0"/>
              <a:t> </a:t>
            </a:r>
            <a:r>
              <a:rPr lang="zh-TW" altLang="en-US" smtClean="0"/>
              <a:t>執行周期</a:t>
            </a:r>
            <a:r>
              <a:rPr lang="en-US" altLang="zh-TW" smtClean="0"/>
              <a:t>&amp;</a:t>
            </a:r>
            <a:r>
              <a:rPr lang="zh-TW" altLang="en-US" b="1" smtClean="0"/>
              <a:t>時間：</a:t>
            </a:r>
            <a:endParaRPr lang="en-US" altLang="zh-TW" b="1" smtClean="0"/>
          </a:p>
          <a:p>
            <a:pPr lvl="1" eaLnBrk="1" hangingPunct="1">
              <a:lnSpc>
                <a:spcPct val="90000"/>
              </a:lnSpc>
              <a:buFont typeface="Wingdings" panose="05000000000000000000" pitchFamily="2" charset="2"/>
              <a:buChar char="u"/>
            </a:pPr>
            <a:r>
              <a:rPr lang="zh-TW" altLang="en-US" smtClean="0"/>
              <a:t>計劃專案的周期</a:t>
            </a:r>
            <a:r>
              <a:rPr lang="en-US" altLang="zh-TW" smtClean="0"/>
              <a:t>&amp;</a:t>
            </a:r>
            <a:r>
              <a:rPr lang="zh-TW" altLang="en-US" smtClean="0"/>
              <a:t>時程安排</a:t>
            </a:r>
            <a:r>
              <a:rPr lang="en-US" altLang="zh-TW" smtClean="0"/>
              <a:t>?</a:t>
            </a:r>
            <a:r>
              <a:rPr lang="zh-TW" altLang="en-US" smtClean="0"/>
              <a:t>各項目標的預計花多少時間完成</a:t>
            </a:r>
            <a:r>
              <a:rPr lang="en-US" altLang="zh-TW" smtClean="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9600" y="304800"/>
            <a:ext cx="7772400" cy="1143000"/>
          </a:xfrm>
        </p:spPr>
        <p:txBody>
          <a:bodyPr/>
          <a:lstStyle/>
          <a:p>
            <a:pPr eaLnBrk="1" hangingPunct="1"/>
            <a:r>
              <a:rPr lang="zh-TW" altLang="en-US" sz="4000" smtClean="0"/>
              <a:t>如何規劃服務業的行銷活動</a:t>
            </a:r>
          </a:p>
        </p:txBody>
      </p:sp>
      <p:sp>
        <p:nvSpPr>
          <p:cNvPr id="12291" name="Rectangle 3"/>
          <p:cNvSpPr>
            <a:spLocks noGrp="1" noChangeArrowheads="1"/>
          </p:cNvSpPr>
          <p:nvPr>
            <p:ph type="body" idx="1"/>
          </p:nvPr>
        </p:nvSpPr>
        <p:spPr>
          <a:xfrm>
            <a:off x="1143000" y="2286000"/>
            <a:ext cx="6781800" cy="3886200"/>
          </a:xfrm>
        </p:spPr>
        <p:txBody>
          <a:bodyPr/>
          <a:lstStyle/>
          <a:p>
            <a:pPr eaLnBrk="1" hangingPunct="1">
              <a:buFont typeface="Wingdings" panose="05000000000000000000" pitchFamily="2" charset="2"/>
              <a:buChar char="Ø"/>
            </a:pPr>
            <a:r>
              <a:rPr lang="zh-TW" altLang="en-US" smtClean="0"/>
              <a:t>針對服務業四大特性規劃行銷活動：</a:t>
            </a:r>
          </a:p>
          <a:p>
            <a:pPr eaLnBrk="1" hangingPunct="1">
              <a:buFontTx/>
              <a:buNone/>
            </a:pPr>
            <a:r>
              <a:rPr lang="zh-TW" altLang="en-US" smtClean="0"/>
              <a:t>    </a:t>
            </a:r>
          </a:p>
          <a:p>
            <a:pPr eaLnBrk="1" hangingPunct="1">
              <a:buFontTx/>
              <a:buNone/>
            </a:pPr>
            <a:r>
              <a:rPr lang="zh-TW" altLang="en-US" smtClean="0"/>
              <a:t>    虛擬性</a:t>
            </a:r>
          </a:p>
          <a:p>
            <a:pPr eaLnBrk="1" hangingPunct="1">
              <a:buFontTx/>
              <a:buNone/>
            </a:pPr>
            <a:r>
              <a:rPr lang="zh-TW" altLang="en-US" smtClean="0"/>
              <a:t>    互動性</a:t>
            </a:r>
          </a:p>
          <a:p>
            <a:pPr eaLnBrk="1" hangingPunct="1">
              <a:buFontTx/>
              <a:buNone/>
            </a:pPr>
            <a:r>
              <a:rPr lang="zh-TW" altLang="en-US" smtClean="0"/>
              <a:t>    異質性</a:t>
            </a:r>
          </a:p>
          <a:p>
            <a:pPr eaLnBrk="1" hangingPunct="1">
              <a:buFontTx/>
              <a:buNone/>
            </a:pPr>
            <a:r>
              <a:rPr lang="zh-TW" altLang="en-US" smtClean="0"/>
              <a:t>    即時性</a:t>
            </a:r>
            <a:r>
              <a:rPr lang="en-US" altLang="zh-TW" smtClean="0"/>
              <a:t>(</a:t>
            </a:r>
            <a:r>
              <a:rPr lang="zh-TW" altLang="en-US" smtClean="0"/>
              <a:t>時間性</a:t>
            </a:r>
            <a:r>
              <a:rPr lang="en-US" altLang="zh-TW" smtClean="0"/>
              <a:t>)</a:t>
            </a:r>
            <a:r>
              <a:rPr lang="zh-TW" altLang="en-US" smtClean="0"/>
              <a:t> </a:t>
            </a:r>
          </a:p>
          <a:p>
            <a:pPr eaLnBrk="1" hangingPunct="1">
              <a:buFontTx/>
              <a:buNone/>
            </a:pPr>
            <a:endParaRPr lang="zh-TW" altLang="en-US" sz="2800" smtClean="0"/>
          </a:p>
          <a:p>
            <a:pPr eaLnBrk="1" hangingPunct="1"/>
            <a:endParaRPr lang="zh-TW" altLang="en-US" sz="2800" smtClean="0"/>
          </a:p>
          <a:p>
            <a:pPr eaLnBrk="1" hangingPunct="1"/>
            <a:endParaRPr lang="en-US" altLang="zh-TW" sz="280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62000" y="228600"/>
            <a:ext cx="7772400" cy="1143000"/>
          </a:xfrm>
        </p:spPr>
        <p:txBody>
          <a:bodyPr/>
          <a:lstStyle/>
          <a:p>
            <a:pPr eaLnBrk="1" hangingPunct="1"/>
            <a:r>
              <a:rPr lang="zh-TW" altLang="en-US" sz="4000" smtClean="0"/>
              <a:t>虛擬性</a:t>
            </a:r>
          </a:p>
        </p:txBody>
      </p:sp>
      <p:sp>
        <p:nvSpPr>
          <p:cNvPr id="13315" name="Rectangle 3"/>
          <p:cNvSpPr>
            <a:spLocks noGrp="1" noChangeArrowheads="1"/>
          </p:cNvSpPr>
          <p:nvPr>
            <p:ph type="body" idx="1"/>
          </p:nvPr>
        </p:nvSpPr>
        <p:spPr>
          <a:xfrm>
            <a:off x="762000" y="1371600"/>
            <a:ext cx="7924800" cy="5257800"/>
          </a:xfrm>
        </p:spPr>
        <p:txBody>
          <a:bodyPr/>
          <a:lstStyle/>
          <a:p>
            <a:pPr eaLnBrk="1" hangingPunct="1">
              <a:lnSpc>
                <a:spcPct val="90000"/>
              </a:lnSpc>
              <a:buFont typeface="Wingdings" panose="05000000000000000000" pitchFamily="2" charset="2"/>
              <a:buChar char="Ø"/>
            </a:pPr>
            <a:r>
              <a:rPr lang="zh-TW" altLang="en-US" sz="2400" smtClean="0"/>
              <a:t>服務是一種感受；沒有形體，顧客於購買前是無法事先看到、摸到、嚐到或感覺到。且服務會因為</a:t>
            </a:r>
            <a:r>
              <a:rPr lang="en-US" altLang="zh-TW" sz="2400" smtClean="0"/>
              <a:t>“</a:t>
            </a:r>
            <a:r>
              <a:rPr lang="zh-TW" altLang="en-US" sz="2400" smtClean="0"/>
              <a:t>人</a:t>
            </a:r>
            <a:r>
              <a:rPr lang="en-US" altLang="zh-TW" sz="2400" smtClean="0"/>
              <a:t>”</a:t>
            </a:r>
            <a:r>
              <a:rPr lang="zh-TW" altLang="en-US" sz="2400" smtClean="0"/>
              <a:t>而不同，因此無法要求其一致性或規範品質的規格。此外，服務一旦售出便不能要求退貨，因此使得顧客承擔著較大的風險，</a:t>
            </a:r>
            <a:r>
              <a:rPr lang="zh-TW" altLang="en-US" sz="2400" u="sng" smtClean="0"/>
              <a:t>也因次特別需要靠企業形象、口碑、現場立即回饋或事後的意見表達讓客人得到更具體的保障。</a:t>
            </a:r>
            <a:endParaRPr lang="zh-TW" altLang="en-US" sz="2400" u="sng" smtClean="0">
              <a:latin typeface="新細明體" panose="02020500000000000000" pitchFamily="18" charset="-120"/>
            </a:endParaRPr>
          </a:p>
          <a:p>
            <a:pPr eaLnBrk="1" hangingPunct="1">
              <a:lnSpc>
                <a:spcPct val="90000"/>
              </a:lnSpc>
              <a:buFont typeface="Wingdings" panose="05000000000000000000" pitchFamily="2" charset="2"/>
              <a:buNone/>
            </a:pPr>
            <a:r>
              <a:rPr lang="zh-TW" altLang="en-US" sz="2800" smtClean="0"/>
              <a:t>    </a:t>
            </a:r>
          </a:p>
          <a:p>
            <a:pPr eaLnBrk="1" hangingPunct="1">
              <a:lnSpc>
                <a:spcPct val="90000"/>
              </a:lnSpc>
              <a:buFont typeface="Wingdings" panose="05000000000000000000" pitchFamily="2" charset="2"/>
              <a:buNone/>
            </a:pPr>
            <a:r>
              <a:rPr lang="zh-TW" altLang="en-US" sz="2800" smtClean="0"/>
              <a:t>    </a:t>
            </a:r>
            <a:r>
              <a:rPr lang="en-US" altLang="zh-TW" sz="2800" smtClean="0"/>
              <a:t>-- </a:t>
            </a:r>
            <a:r>
              <a:rPr lang="zh-TW" altLang="en-US" sz="2800" smtClean="0"/>
              <a:t>公益活動，如志工日、螢光送暖日</a:t>
            </a:r>
          </a:p>
          <a:p>
            <a:pPr eaLnBrk="1" hangingPunct="1">
              <a:lnSpc>
                <a:spcPct val="90000"/>
              </a:lnSpc>
              <a:buFont typeface="Wingdings" panose="05000000000000000000" pitchFamily="2" charset="2"/>
              <a:buNone/>
            </a:pPr>
            <a:r>
              <a:rPr lang="zh-TW" altLang="en-US" sz="2800" smtClean="0"/>
              <a:t>       偏遠學校香草教學</a:t>
            </a:r>
          </a:p>
          <a:p>
            <a:pPr eaLnBrk="1" hangingPunct="1">
              <a:lnSpc>
                <a:spcPct val="90000"/>
              </a:lnSpc>
              <a:buFont typeface="Wingdings" panose="05000000000000000000" pitchFamily="2" charset="2"/>
              <a:buNone/>
            </a:pPr>
            <a:r>
              <a:rPr lang="zh-TW" altLang="en-US" sz="2800" smtClean="0"/>
              <a:t>    </a:t>
            </a:r>
            <a:r>
              <a:rPr lang="en-US" altLang="zh-TW" sz="2800" smtClean="0"/>
              <a:t>-- </a:t>
            </a:r>
            <a:r>
              <a:rPr lang="zh-TW" altLang="en-US" sz="2800" smtClean="0"/>
              <a:t>夢想天使，第一線服務</a:t>
            </a:r>
            <a:endParaRPr lang="en-US" altLang="zh-TW" sz="2800" smtClean="0"/>
          </a:p>
          <a:p>
            <a:pPr eaLnBrk="1" hangingPunct="1">
              <a:lnSpc>
                <a:spcPct val="90000"/>
              </a:lnSpc>
              <a:buFont typeface="Wingdings" panose="05000000000000000000" pitchFamily="2" charset="2"/>
              <a:buNone/>
            </a:pPr>
            <a:r>
              <a:rPr lang="en-US" altLang="zh-TW" sz="2800" smtClean="0"/>
              <a:t>	--</a:t>
            </a:r>
            <a:r>
              <a:rPr lang="zh-TW" altLang="en-US" sz="2800" smtClean="0"/>
              <a:t> 體驗分享</a:t>
            </a:r>
            <a:r>
              <a:rPr lang="en-US" altLang="zh-TW" sz="2800" smtClean="0"/>
              <a:t>(</a:t>
            </a:r>
            <a:r>
              <a:rPr lang="zh-TW" altLang="en-US" sz="2800" smtClean="0"/>
              <a:t>分享日記</a:t>
            </a:r>
            <a:r>
              <a:rPr lang="en-US" altLang="zh-TW" sz="2800" smtClean="0"/>
              <a:t>)</a:t>
            </a:r>
            <a:endParaRPr lang="zh-TW" altLang="en-US" sz="2800" smtClean="0"/>
          </a:p>
          <a:p>
            <a:pPr eaLnBrk="1" hangingPunct="1">
              <a:lnSpc>
                <a:spcPct val="90000"/>
              </a:lnSpc>
              <a:buFont typeface="Wingdings" panose="05000000000000000000" pitchFamily="2" charset="2"/>
              <a:buNone/>
            </a:pPr>
            <a:r>
              <a:rPr lang="zh-TW" altLang="en-US" sz="2800" smtClean="0"/>
              <a:t>    </a:t>
            </a:r>
            <a:r>
              <a:rPr lang="en-US" altLang="zh-TW" sz="2800" smtClean="0"/>
              <a:t>-- </a:t>
            </a:r>
            <a:r>
              <a:rPr lang="zh-TW" altLang="en-US" sz="2800" smtClean="0"/>
              <a:t>顧客意見調查表</a:t>
            </a:r>
          </a:p>
          <a:p>
            <a:pPr eaLnBrk="1" hangingPunct="1">
              <a:lnSpc>
                <a:spcPct val="90000"/>
              </a:lnSpc>
              <a:buFont typeface="Wingdings" panose="05000000000000000000" pitchFamily="2" charset="2"/>
              <a:buNone/>
            </a:pPr>
            <a:r>
              <a:rPr lang="zh-TW" altLang="en-US" sz="2800" smtClean="0"/>
              <a:t>    </a:t>
            </a:r>
            <a:r>
              <a:rPr lang="en-US" altLang="zh-TW" sz="2800" smtClean="0"/>
              <a:t>-- </a:t>
            </a:r>
            <a:r>
              <a:rPr lang="zh-TW" altLang="en-US" sz="2800" smtClean="0"/>
              <a:t>網站留言、</a:t>
            </a:r>
            <a:r>
              <a:rPr lang="en-US" altLang="zh-TW" sz="2800" smtClean="0"/>
              <a:t>fb</a:t>
            </a:r>
            <a:r>
              <a:rPr lang="zh-TW" altLang="en-US" sz="2800" smtClean="0"/>
              <a:t>分享</a:t>
            </a:r>
            <a:r>
              <a:rPr lang="en-US" altLang="zh-TW" sz="2800" smtClean="0"/>
              <a:t>&amp;</a:t>
            </a:r>
            <a:r>
              <a:rPr lang="zh-TW" altLang="en-US" sz="2800" smtClean="0"/>
              <a:t>打卡 </a:t>
            </a:r>
          </a:p>
        </p:txBody>
      </p:sp>
      <p:pic>
        <p:nvPicPr>
          <p:cNvPr id="133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4038600"/>
            <a:ext cx="172085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62000" y="228600"/>
            <a:ext cx="7772400" cy="1143000"/>
          </a:xfrm>
        </p:spPr>
        <p:txBody>
          <a:bodyPr/>
          <a:lstStyle/>
          <a:p>
            <a:pPr eaLnBrk="1" hangingPunct="1"/>
            <a:r>
              <a:rPr lang="zh-TW" altLang="en-US" sz="4000" smtClean="0"/>
              <a:t>互動性</a:t>
            </a:r>
          </a:p>
        </p:txBody>
      </p:sp>
      <p:sp>
        <p:nvSpPr>
          <p:cNvPr id="14339" name="Rectangle 3"/>
          <p:cNvSpPr>
            <a:spLocks noGrp="1" noChangeArrowheads="1"/>
          </p:cNvSpPr>
          <p:nvPr>
            <p:ph type="body" idx="1"/>
          </p:nvPr>
        </p:nvSpPr>
        <p:spPr>
          <a:xfrm>
            <a:off x="685800" y="1752600"/>
            <a:ext cx="7924800" cy="4267200"/>
          </a:xfrm>
        </p:spPr>
        <p:txBody>
          <a:bodyPr/>
          <a:lstStyle/>
          <a:p>
            <a:pPr eaLnBrk="1" hangingPunct="1">
              <a:lnSpc>
                <a:spcPct val="90000"/>
              </a:lnSpc>
              <a:buFont typeface="Wingdings" panose="05000000000000000000" pitchFamily="2" charset="2"/>
              <a:buChar char="Ø"/>
            </a:pPr>
            <a:r>
              <a:rPr lang="zh-TW" altLang="en-US" sz="2400" smtClean="0">
                <a:latin typeface="新細明體" panose="02020500000000000000" pitchFamily="18" charset="-120"/>
              </a:rPr>
              <a:t>服務的產生是發生在顧客與服務人員互動時。基於每個顧客的參與程度高低與興趣不同，二者的互動關係亦將會影響服務過程與品質，</a:t>
            </a:r>
            <a:r>
              <a:rPr lang="zh-TW" altLang="en-US" sz="2400" u="sng" smtClean="0">
                <a:latin typeface="新細明體" panose="02020500000000000000" pitchFamily="18" charset="-120"/>
              </a:rPr>
              <a:t>規劃一個可建立彼此良好互動關係的活動，將可有效提昇服務品質</a:t>
            </a:r>
            <a:endParaRPr lang="zh-TW" altLang="en-US" sz="2800" u="sng" smtClean="0"/>
          </a:p>
          <a:p>
            <a:pPr eaLnBrk="1" hangingPunct="1">
              <a:lnSpc>
                <a:spcPct val="90000"/>
              </a:lnSpc>
              <a:buFont typeface="Wingdings" panose="05000000000000000000" pitchFamily="2" charset="2"/>
              <a:buNone/>
            </a:pPr>
            <a:endParaRPr lang="zh-TW" altLang="en-US" sz="2800" smtClean="0">
              <a:latin typeface="新細明體" panose="02020500000000000000" pitchFamily="18" charset="-120"/>
            </a:endParaRPr>
          </a:p>
          <a:p>
            <a:pPr eaLnBrk="1" hangingPunct="1">
              <a:lnSpc>
                <a:spcPct val="90000"/>
              </a:lnSpc>
              <a:buFont typeface="Wingdings" panose="05000000000000000000" pitchFamily="2" charset="2"/>
              <a:buNone/>
            </a:pPr>
            <a:r>
              <a:rPr lang="zh-TW" altLang="en-US" sz="2800" smtClean="0"/>
              <a:t>     </a:t>
            </a:r>
            <a:r>
              <a:rPr lang="en-US" altLang="zh-TW" sz="2800" smtClean="0"/>
              <a:t>-- </a:t>
            </a:r>
            <a:r>
              <a:rPr lang="zh-TW" altLang="en-US" sz="2800" smtClean="0"/>
              <a:t>情人節</a:t>
            </a:r>
            <a:r>
              <a:rPr lang="en-US" altLang="zh-TW" sz="2800" smtClean="0"/>
              <a:t>/</a:t>
            </a:r>
            <a:r>
              <a:rPr lang="zh-TW" altLang="en-US" sz="2800" smtClean="0"/>
              <a:t>母親節</a:t>
            </a:r>
            <a:r>
              <a:rPr lang="en-US" altLang="zh-TW" sz="2800" smtClean="0"/>
              <a:t>/</a:t>
            </a:r>
            <a:r>
              <a:rPr lang="zh-TW" altLang="en-US" sz="2800" smtClean="0"/>
              <a:t>父親節</a:t>
            </a:r>
            <a:r>
              <a:rPr lang="en-US" altLang="zh-TW" sz="2800" smtClean="0"/>
              <a:t>/</a:t>
            </a:r>
            <a:r>
              <a:rPr lang="zh-TW" altLang="en-US" sz="2800" smtClean="0"/>
              <a:t>中秋節</a:t>
            </a:r>
            <a:r>
              <a:rPr lang="en-US" altLang="zh-TW" sz="2800" smtClean="0"/>
              <a:t>/</a:t>
            </a:r>
            <a:r>
              <a:rPr lang="zh-TW" altLang="en-US" sz="2800" smtClean="0"/>
              <a:t>聖誕節服務人</a:t>
            </a:r>
          </a:p>
          <a:p>
            <a:pPr eaLnBrk="1" hangingPunct="1">
              <a:lnSpc>
                <a:spcPct val="90000"/>
              </a:lnSpc>
              <a:buFont typeface="Wingdings" panose="05000000000000000000" pitchFamily="2" charset="2"/>
              <a:buNone/>
            </a:pPr>
            <a:r>
              <a:rPr lang="zh-TW" altLang="en-US" sz="2800" smtClean="0"/>
              <a:t>        員與客人互動遊戲</a:t>
            </a:r>
          </a:p>
          <a:p>
            <a:pPr eaLnBrk="1" hangingPunct="1">
              <a:lnSpc>
                <a:spcPct val="90000"/>
              </a:lnSpc>
              <a:buFont typeface="Wingdings" panose="05000000000000000000" pitchFamily="2" charset="2"/>
              <a:buNone/>
            </a:pPr>
            <a:r>
              <a:rPr lang="zh-TW" altLang="en-US" sz="2800" smtClean="0"/>
              <a:t>     </a:t>
            </a:r>
            <a:r>
              <a:rPr lang="en-US" altLang="zh-TW" sz="2800" smtClean="0"/>
              <a:t>-- </a:t>
            </a:r>
            <a:r>
              <a:rPr lang="zh-TW" altLang="en-US" sz="2800" smtClean="0"/>
              <a:t>夢想餐抽籤點餐</a:t>
            </a:r>
          </a:p>
          <a:p>
            <a:pPr eaLnBrk="1" hangingPunct="1">
              <a:lnSpc>
                <a:spcPct val="90000"/>
              </a:lnSpc>
              <a:buFont typeface="Wingdings" panose="05000000000000000000" pitchFamily="2" charset="2"/>
              <a:buNone/>
            </a:pPr>
            <a:r>
              <a:rPr lang="zh-TW" altLang="en-US" sz="2800" smtClean="0"/>
              <a:t>     </a:t>
            </a:r>
            <a:r>
              <a:rPr lang="en-US" altLang="zh-TW" sz="2800" smtClean="0"/>
              <a:t>-- </a:t>
            </a:r>
            <a:r>
              <a:rPr lang="zh-TW" altLang="en-US" sz="2800" smtClean="0"/>
              <a:t>香草</a:t>
            </a:r>
            <a:r>
              <a:rPr lang="en-US" altLang="zh-TW" sz="2800" smtClean="0"/>
              <a:t>DIY</a:t>
            </a:r>
            <a:r>
              <a:rPr lang="zh-TW" altLang="en-US" sz="2800" smtClean="0"/>
              <a:t>課程</a:t>
            </a:r>
          </a:p>
          <a:p>
            <a:pPr eaLnBrk="1" hangingPunct="1">
              <a:lnSpc>
                <a:spcPct val="90000"/>
              </a:lnSpc>
              <a:buFont typeface="Wingdings" panose="05000000000000000000" pitchFamily="2" charset="2"/>
              <a:buNone/>
            </a:pPr>
            <a:r>
              <a:rPr lang="zh-TW" altLang="en-US" sz="2800" smtClean="0"/>
              <a:t>     </a:t>
            </a:r>
            <a:r>
              <a:rPr lang="en-US" altLang="zh-TW" sz="2800" smtClean="0"/>
              <a:t>-- </a:t>
            </a:r>
            <a:r>
              <a:rPr lang="zh-TW" altLang="en-US" sz="2800" smtClean="0"/>
              <a:t>香草導覽</a:t>
            </a:r>
          </a:p>
          <a:p>
            <a:pPr eaLnBrk="1" hangingPunct="1">
              <a:lnSpc>
                <a:spcPct val="90000"/>
              </a:lnSpc>
              <a:buFont typeface="Wingdings" panose="05000000000000000000" pitchFamily="2" charset="2"/>
              <a:buNone/>
            </a:pPr>
            <a:endParaRPr lang="en-US" altLang="zh-TW" sz="2800" smtClean="0"/>
          </a:p>
        </p:txBody>
      </p:sp>
      <p:pic>
        <p:nvPicPr>
          <p:cNvPr id="143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4267200"/>
            <a:ext cx="3200400" cy="214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304800"/>
            <a:ext cx="7772400" cy="685800"/>
          </a:xfrm>
        </p:spPr>
        <p:txBody>
          <a:bodyPr/>
          <a:lstStyle/>
          <a:p>
            <a:pPr eaLnBrk="1" hangingPunct="1"/>
            <a:r>
              <a:rPr lang="zh-TW" altLang="en-US" sz="4000" smtClean="0">
                <a:latin typeface="新細明體" panose="02020500000000000000" pitchFamily="18" charset="-120"/>
              </a:rPr>
              <a:t>異質性</a:t>
            </a:r>
            <a:r>
              <a:rPr lang="zh-TW" altLang="en-US" sz="4000" b="1" smtClean="0"/>
              <a:t> </a:t>
            </a:r>
            <a:endParaRPr lang="zh-TW" altLang="en-US" sz="4000" b="1" smtClean="0">
              <a:latin typeface="新細明體" panose="02020500000000000000" pitchFamily="18" charset="-120"/>
            </a:endParaRPr>
          </a:p>
        </p:txBody>
      </p:sp>
      <p:sp>
        <p:nvSpPr>
          <p:cNvPr id="15363" name="Rectangle 3"/>
          <p:cNvSpPr>
            <a:spLocks noGrp="1" noChangeArrowheads="1"/>
          </p:cNvSpPr>
          <p:nvPr>
            <p:ph type="body" idx="1"/>
          </p:nvPr>
        </p:nvSpPr>
        <p:spPr>
          <a:xfrm>
            <a:off x="533400" y="1371600"/>
            <a:ext cx="8305800" cy="5105400"/>
          </a:xfrm>
        </p:spPr>
        <p:txBody>
          <a:bodyPr/>
          <a:lstStyle/>
          <a:p>
            <a:pPr eaLnBrk="1" hangingPunct="1">
              <a:lnSpc>
                <a:spcPct val="90000"/>
              </a:lnSpc>
              <a:buFont typeface="Wingdings" panose="05000000000000000000" pitchFamily="2" charset="2"/>
              <a:buChar char="Ø"/>
            </a:pPr>
            <a:r>
              <a:rPr lang="zh-TW" altLang="en-US" sz="2400" smtClean="0">
                <a:latin typeface="新細明體" panose="02020500000000000000" pitchFamily="18" charset="-120"/>
              </a:rPr>
              <a:t>服務常隨著人、事、時、地、物之影響，而使得服務的品質產生許多變化，即使接受同一人的服務，服務品質也可能因服務生與客人當時的情緒而有所差異，而客人亦常隨著時間與空間的轉變，而改變其所要求的服務水準。</a:t>
            </a:r>
            <a:r>
              <a:rPr lang="zh-TW" altLang="en-US" sz="2400" u="sng" smtClean="0">
                <a:latin typeface="新細明體" panose="02020500000000000000" pitchFamily="18" charset="-120"/>
              </a:rPr>
              <a:t>營造場所的美感、透過活動鼓勵服務人員維持良好的服務態度及貼心關懷設計都可縮短此異質性</a:t>
            </a:r>
            <a:r>
              <a:rPr lang="zh-TW" altLang="en-US" sz="2400" smtClean="0">
                <a:latin typeface="新細明體" panose="02020500000000000000" pitchFamily="18" charset="-120"/>
              </a:rPr>
              <a:t>。</a:t>
            </a:r>
          </a:p>
          <a:p>
            <a:pPr eaLnBrk="1" hangingPunct="1">
              <a:lnSpc>
                <a:spcPct val="90000"/>
              </a:lnSpc>
              <a:buFont typeface="Wingdings" panose="05000000000000000000" pitchFamily="2" charset="2"/>
              <a:buNone/>
            </a:pPr>
            <a:endParaRPr lang="zh-TW" altLang="en-US" sz="2400" smtClean="0">
              <a:latin typeface="新細明體" panose="02020500000000000000" pitchFamily="18" charset="-120"/>
            </a:endParaRPr>
          </a:p>
          <a:p>
            <a:pPr eaLnBrk="1" hangingPunct="1">
              <a:lnSpc>
                <a:spcPct val="90000"/>
              </a:lnSpc>
              <a:buFont typeface="Wingdings" panose="05000000000000000000" pitchFamily="2" charset="2"/>
              <a:buNone/>
            </a:pPr>
            <a:r>
              <a:rPr lang="zh-TW" altLang="en-US" sz="2000" smtClean="0">
                <a:latin typeface="新細明體" panose="02020500000000000000" pitchFamily="18" charset="-120"/>
              </a:rPr>
              <a:t>     </a:t>
            </a:r>
            <a:r>
              <a:rPr lang="en-US" altLang="zh-TW" sz="2800" smtClean="0">
                <a:latin typeface="新細明體" panose="02020500000000000000" pitchFamily="18" charset="-120"/>
              </a:rPr>
              <a:t>-- 〝</a:t>
            </a:r>
            <a:r>
              <a:rPr lang="zh-TW" altLang="en-US" sz="2800" smtClean="0">
                <a:latin typeface="新細明體" panose="02020500000000000000" pitchFamily="18" charset="-120"/>
              </a:rPr>
              <a:t>我最棒</a:t>
            </a:r>
            <a:r>
              <a:rPr lang="en-US" altLang="zh-TW" sz="2800" smtClean="0">
                <a:latin typeface="新細明體" panose="02020500000000000000" pitchFamily="18" charset="-120"/>
              </a:rPr>
              <a:t>〞</a:t>
            </a:r>
            <a:r>
              <a:rPr lang="zh-TW" altLang="en-US" sz="2800" smtClean="0">
                <a:latin typeface="新細明體" panose="02020500000000000000" pitchFamily="18" charset="-120"/>
              </a:rPr>
              <a:t>服務人員現場及網路票選活動</a:t>
            </a:r>
          </a:p>
          <a:p>
            <a:pPr eaLnBrk="1" hangingPunct="1">
              <a:lnSpc>
                <a:spcPct val="90000"/>
              </a:lnSpc>
              <a:buFont typeface="Wingdings" panose="05000000000000000000" pitchFamily="2" charset="2"/>
              <a:buNone/>
            </a:pPr>
            <a:r>
              <a:rPr lang="zh-TW" altLang="en-US" sz="2800" smtClean="0">
                <a:latin typeface="新細明體" panose="02020500000000000000" pitchFamily="18" charset="-120"/>
              </a:rPr>
              <a:t>    </a:t>
            </a:r>
            <a:r>
              <a:rPr lang="en-US" altLang="zh-TW" sz="2800" smtClean="0">
                <a:latin typeface="新細明體" panose="02020500000000000000" pitchFamily="18" charset="-120"/>
              </a:rPr>
              <a:t>-- 〝</a:t>
            </a:r>
            <a:r>
              <a:rPr lang="zh-TW" altLang="en-US" sz="2800" smtClean="0">
                <a:latin typeface="新細明體" panose="02020500000000000000" pitchFamily="18" charset="-120"/>
              </a:rPr>
              <a:t>我最美</a:t>
            </a:r>
            <a:r>
              <a:rPr lang="en-US" altLang="zh-TW" sz="2800" smtClean="0">
                <a:latin typeface="新細明體" panose="02020500000000000000" pitchFamily="18" charset="-120"/>
              </a:rPr>
              <a:t>〞</a:t>
            </a:r>
            <a:r>
              <a:rPr lang="zh-TW" altLang="en-US" sz="2800" smtClean="0">
                <a:latin typeface="新細明體" panose="02020500000000000000" pitchFamily="18" charset="-120"/>
              </a:rPr>
              <a:t>最佳景點現場及網路票選活動</a:t>
            </a:r>
          </a:p>
          <a:p>
            <a:pPr eaLnBrk="1" hangingPunct="1">
              <a:lnSpc>
                <a:spcPct val="90000"/>
              </a:lnSpc>
              <a:buFont typeface="Wingdings" panose="05000000000000000000" pitchFamily="2" charset="2"/>
              <a:buNone/>
            </a:pPr>
            <a:r>
              <a:rPr lang="zh-TW" altLang="en-US" sz="2800" smtClean="0">
                <a:latin typeface="新細明體" panose="02020500000000000000" pitchFamily="18" charset="-120"/>
              </a:rPr>
              <a:t>    </a:t>
            </a:r>
            <a:r>
              <a:rPr lang="en-US" altLang="zh-TW" sz="2800" smtClean="0">
                <a:latin typeface="新細明體" panose="02020500000000000000" pitchFamily="18" charset="-120"/>
              </a:rPr>
              <a:t>-- 〝</a:t>
            </a:r>
            <a:r>
              <a:rPr lang="zh-TW" altLang="en-US" sz="2800" smtClean="0">
                <a:latin typeface="新細明體" panose="02020500000000000000" pitchFamily="18" charset="-120"/>
              </a:rPr>
              <a:t>謝謝您來看我們</a:t>
            </a:r>
            <a:r>
              <a:rPr lang="en-US" altLang="zh-TW" sz="2800" smtClean="0">
                <a:latin typeface="新細明體" panose="02020500000000000000" pitchFamily="18" charset="-120"/>
              </a:rPr>
              <a:t>〞</a:t>
            </a:r>
            <a:r>
              <a:rPr lang="zh-TW" altLang="en-US" sz="2800" smtClean="0">
                <a:latin typeface="新細明體" panose="02020500000000000000" pitchFamily="18" charset="-120"/>
              </a:rPr>
              <a:t>車窗小卡</a:t>
            </a:r>
            <a:r>
              <a:rPr lang="en-US" altLang="zh-TW" sz="2000" smtClean="0">
                <a:latin typeface="新細明體" panose="02020500000000000000" pitchFamily="18" charset="-120"/>
              </a:rPr>
              <a:t>(</a:t>
            </a:r>
            <a:r>
              <a:rPr lang="zh-TW" altLang="en-US" sz="2000" smtClean="0">
                <a:latin typeface="新細明體" panose="02020500000000000000" pitchFamily="18" charset="-120"/>
              </a:rPr>
              <a:t>附送平日冰淇淋兌換券</a:t>
            </a:r>
            <a:r>
              <a:rPr lang="en-US" altLang="zh-TW" sz="2000" smtClean="0">
                <a:latin typeface="新細明體" panose="02020500000000000000" pitchFamily="18" charset="-120"/>
              </a:rPr>
              <a:t>)</a:t>
            </a:r>
          </a:p>
          <a:p>
            <a:pPr eaLnBrk="1" hangingPunct="1">
              <a:lnSpc>
                <a:spcPct val="90000"/>
              </a:lnSpc>
              <a:buFont typeface="Wingdings" panose="05000000000000000000" pitchFamily="2" charset="2"/>
              <a:buNone/>
            </a:pPr>
            <a:r>
              <a:rPr lang="en-US" altLang="zh-TW" sz="2800" smtClean="0">
                <a:latin typeface="新細明體" panose="02020500000000000000" pitchFamily="18" charset="-120"/>
              </a:rPr>
              <a:t>    --    </a:t>
            </a:r>
            <a:r>
              <a:rPr lang="zh-TW" altLang="en-US" sz="2800" smtClean="0">
                <a:latin typeface="新細明體" panose="02020500000000000000" pitchFamily="18" charset="-120"/>
              </a:rPr>
              <a:t>園區景點蓋章活動</a:t>
            </a:r>
          </a:p>
          <a:p>
            <a:pPr eaLnBrk="1" hangingPunct="1">
              <a:lnSpc>
                <a:spcPct val="90000"/>
              </a:lnSpc>
              <a:buFont typeface="Wingdings" panose="05000000000000000000" pitchFamily="2" charset="2"/>
              <a:buNone/>
            </a:pPr>
            <a:r>
              <a:rPr lang="zh-TW" altLang="en-US" sz="2800" smtClean="0">
                <a:latin typeface="新細明體" panose="02020500000000000000" pitchFamily="18" charset="-120"/>
              </a:rPr>
              <a:t>    </a:t>
            </a:r>
            <a:r>
              <a:rPr lang="en-US" altLang="zh-TW" sz="2800" smtClean="0">
                <a:latin typeface="新細明體" panose="02020500000000000000" pitchFamily="18" charset="-120"/>
              </a:rPr>
              <a:t>--    </a:t>
            </a:r>
            <a:r>
              <a:rPr lang="zh-TW" altLang="en-US" sz="2800" smtClean="0">
                <a:latin typeface="新細明體" panose="02020500000000000000" pitchFamily="18" charset="-120"/>
              </a:rPr>
              <a:t>幸福信箱免費寄送明信片</a:t>
            </a:r>
          </a:p>
          <a:p>
            <a:pPr eaLnBrk="1" hangingPunct="1">
              <a:lnSpc>
                <a:spcPct val="90000"/>
              </a:lnSpc>
              <a:buFont typeface="Wingdings" panose="05000000000000000000" pitchFamily="2" charset="2"/>
              <a:buNone/>
            </a:pPr>
            <a:r>
              <a:rPr lang="zh-TW" altLang="en-US" sz="2800" smtClean="0">
                <a:latin typeface="新細明體" panose="02020500000000000000" pitchFamily="18" charset="-120"/>
              </a:rPr>
              <a:t>    </a:t>
            </a:r>
            <a:r>
              <a:rPr lang="en-US" altLang="zh-TW" sz="2800" smtClean="0">
                <a:latin typeface="新細明體" panose="02020500000000000000" pitchFamily="18" charset="-120"/>
              </a:rPr>
              <a:t>--    </a:t>
            </a:r>
            <a:r>
              <a:rPr lang="zh-TW" altLang="en-US" sz="2800" smtClean="0">
                <a:latin typeface="新細明體" panose="02020500000000000000" pitchFamily="18" charset="-120"/>
              </a:rPr>
              <a:t>加油、加水服務 </a:t>
            </a:r>
          </a:p>
          <a:p>
            <a:pPr eaLnBrk="1" hangingPunct="1">
              <a:lnSpc>
                <a:spcPct val="90000"/>
              </a:lnSpc>
              <a:buFont typeface="Wingdings" panose="05000000000000000000" pitchFamily="2" charset="2"/>
              <a:buNone/>
            </a:pPr>
            <a:endParaRPr lang="zh-TW" altLang="en-US" sz="2800" smtClean="0">
              <a:latin typeface="新細明體" panose="02020500000000000000" pitchFamily="18" charset="-120"/>
            </a:endParaRPr>
          </a:p>
          <a:p>
            <a:pPr eaLnBrk="1" hangingPunct="1">
              <a:lnSpc>
                <a:spcPct val="90000"/>
              </a:lnSpc>
              <a:buFont typeface="Wingdings" panose="05000000000000000000" pitchFamily="2" charset="2"/>
              <a:buNone/>
            </a:pPr>
            <a:r>
              <a:rPr lang="zh-TW" altLang="en-US" smtClean="0"/>
              <a:t>   </a:t>
            </a:r>
          </a:p>
        </p:txBody>
      </p:sp>
      <p:pic>
        <p:nvPicPr>
          <p:cNvPr id="153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5334000"/>
            <a:ext cx="19812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62000" y="304800"/>
            <a:ext cx="7772400" cy="685800"/>
          </a:xfrm>
        </p:spPr>
        <p:txBody>
          <a:bodyPr/>
          <a:lstStyle/>
          <a:p>
            <a:pPr eaLnBrk="1" hangingPunct="1"/>
            <a:r>
              <a:rPr lang="zh-TW" altLang="en-US" sz="4000" smtClean="0">
                <a:latin typeface="新細明體" panose="02020500000000000000" pitchFamily="18" charset="-120"/>
              </a:rPr>
              <a:t>即時性</a:t>
            </a:r>
            <a:r>
              <a:rPr lang="en-US" altLang="zh-TW" sz="4000" smtClean="0">
                <a:latin typeface="新細明體" panose="02020500000000000000" pitchFamily="18" charset="-120"/>
              </a:rPr>
              <a:t>&amp;</a:t>
            </a:r>
            <a:r>
              <a:rPr lang="zh-TW" altLang="en-US" sz="4000" smtClean="0">
                <a:latin typeface="新細明體" panose="02020500000000000000" pitchFamily="18" charset="-120"/>
              </a:rPr>
              <a:t>時間性</a:t>
            </a:r>
          </a:p>
        </p:txBody>
      </p:sp>
      <p:sp>
        <p:nvSpPr>
          <p:cNvPr id="16387" name="Rectangle 3"/>
          <p:cNvSpPr>
            <a:spLocks noGrp="1" noChangeArrowheads="1"/>
          </p:cNvSpPr>
          <p:nvPr>
            <p:ph type="body" idx="1"/>
          </p:nvPr>
        </p:nvSpPr>
        <p:spPr>
          <a:xfrm>
            <a:off x="609600" y="1371600"/>
            <a:ext cx="7848600" cy="5486400"/>
          </a:xfrm>
        </p:spPr>
        <p:txBody>
          <a:bodyPr/>
          <a:lstStyle/>
          <a:p>
            <a:pPr eaLnBrk="1" hangingPunct="1">
              <a:buFont typeface="Wingdings" panose="05000000000000000000" pitchFamily="2" charset="2"/>
              <a:buChar char="Ø"/>
            </a:pPr>
            <a:r>
              <a:rPr lang="zh-TW" altLang="en-US" sz="2400" smtClean="0">
                <a:latin typeface="新細明體" panose="02020500000000000000" pitchFamily="18" charset="-120"/>
              </a:rPr>
              <a:t>服務不是實體產品，可以事先生產再儲存，即使再棒的服務也不行，且服務是有即時性，一旦未能掌握時機售，服務即不存在。因此</a:t>
            </a:r>
            <a:r>
              <a:rPr lang="zh-TW" altLang="en-US" sz="2400" u="sng" smtClean="0">
                <a:latin typeface="新細明體" panose="02020500000000000000" pitchFamily="18" charset="-120"/>
              </a:rPr>
              <a:t>掌握有即時性的資源做行銷，可透過</a:t>
            </a:r>
            <a:r>
              <a:rPr lang="en-US" altLang="zh-TW" sz="2400" u="sng" smtClean="0">
                <a:latin typeface="新細明體" panose="02020500000000000000" pitchFamily="18" charset="-120"/>
              </a:rPr>
              <a:t>〝</a:t>
            </a:r>
            <a:r>
              <a:rPr lang="zh-TW" altLang="en-US" sz="2400" u="sng" smtClean="0">
                <a:latin typeface="新細明體" panose="02020500000000000000" pitchFamily="18" charset="-120"/>
              </a:rPr>
              <a:t>當下</a:t>
            </a:r>
            <a:r>
              <a:rPr lang="en-US" altLang="zh-TW" sz="2400" u="sng" smtClean="0">
                <a:latin typeface="新細明體" panose="02020500000000000000" pitchFamily="18" charset="-120"/>
              </a:rPr>
              <a:t>〞</a:t>
            </a:r>
            <a:r>
              <a:rPr lang="zh-TW" altLang="en-US" sz="2400" u="sng" smtClean="0">
                <a:latin typeface="新細明體" panose="02020500000000000000" pitchFamily="18" charset="-120"/>
              </a:rPr>
              <a:t>的氛圍</a:t>
            </a:r>
            <a:r>
              <a:rPr lang="en-US" altLang="zh-TW" sz="2400" u="sng" smtClean="0">
                <a:latin typeface="新細明體" panose="02020500000000000000" pitchFamily="18" charset="-120"/>
              </a:rPr>
              <a:t>&amp;</a:t>
            </a:r>
            <a:r>
              <a:rPr lang="zh-TW" altLang="en-US" sz="2400" u="sng" smtClean="0">
                <a:latin typeface="新細明體" panose="02020500000000000000" pitchFamily="18" charset="-120"/>
              </a:rPr>
              <a:t>感受性，創造出銷售佳績。</a:t>
            </a:r>
            <a:endParaRPr lang="en-US" altLang="zh-TW" sz="2400" u="sng" smtClean="0">
              <a:latin typeface="新細明體" panose="02020500000000000000" pitchFamily="18" charset="-120"/>
            </a:endParaRPr>
          </a:p>
          <a:p>
            <a:pPr eaLnBrk="1" hangingPunct="1">
              <a:buFont typeface="Wingdings" panose="05000000000000000000" pitchFamily="2" charset="2"/>
              <a:buChar char="Ø"/>
            </a:pPr>
            <a:r>
              <a:rPr lang="zh-TW" altLang="en-US" sz="2400" smtClean="0">
                <a:latin typeface="新細明體" panose="02020500000000000000" pitchFamily="18" charset="-120"/>
              </a:rPr>
              <a:t>時間性活動，植物有其特有的開花結果的時間性。可以依照不同時節做出不同的活動</a:t>
            </a:r>
            <a:r>
              <a:rPr lang="en-US" altLang="zh-TW" sz="2400" smtClean="0">
                <a:latin typeface="新細明體" panose="02020500000000000000" pitchFamily="18" charset="-120"/>
              </a:rPr>
              <a:t>~</a:t>
            </a:r>
            <a:r>
              <a:rPr lang="zh-TW" altLang="en-US" sz="2400" smtClean="0">
                <a:latin typeface="新細明體" panose="02020500000000000000" pitchFamily="18" charset="-120"/>
              </a:rPr>
              <a:t>利用活動名義吸引消費族群的參與。</a:t>
            </a:r>
          </a:p>
          <a:p>
            <a:pPr eaLnBrk="1" hangingPunct="1">
              <a:buFont typeface="Wingdings" panose="05000000000000000000" pitchFamily="2" charset="2"/>
              <a:buNone/>
            </a:pPr>
            <a:r>
              <a:rPr lang="zh-TW" altLang="en-US" sz="2800" smtClean="0">
                <a:latin typeface="新細明體" panose="02020500000000000000" pitchFamily="18" charset="-120"/>
              </a:rPr>
              <a:t>    </a:t>
            </a:r>
          </a:p>
          <a:p>
            <a:pPr lvl="2" eaLnBrk="1" hangingPunct="1">
              <a:buFont typeface="Wingdings" panose="05000000000000000000" pitchFamily="2" charset="2"/>
              <a:buNone/>
            </a:pPr>
            <a:r>
              <a:rPr lang="zh-TW" altLang="en-US" sz="2000" smtClean="0">
                <a:latin typeface="新細明體" panose="02020500000000000000" pitchFamily="18" charset="-120"/>
              </a:rPr>
              <a:t>     </a:t>
            </a:r>
            <a:r>
              <a:rPr lang="en-US" altLang="zh-TW" sz="2000" smtClean="0">
                <a:latin typeface="新細明體" panose="02020500000000000000" pitchFamily="18" charset="-120"/>
              </a:rPr>
              <a:t>-- </a:t>
            </a:r>
            <a:r>
              <a:rPr lang="zh-TW" altLang="en-US" sz="2000" smtClean="0">
                <a:latin typeface="新細明體" panose="02020500000000000000" pitchFamily="18" charset="-120"/>
              </a:rPr>
              <a:t>薰衣草節</a:t>
            </a:r>
          </a:p>
          <a:p>
            <a:pPr lvl="2" eaLnBrk="1" hangingPunct="1">
              <a:buFont typeface="Wingdings" panose="05000000000000000000" pitchFamily="2" charset="2"/>
              <a:buNone/>
            </a:pPr>
            <a:r>
              <a:rPr lang="zh-TW" altLang="en-US" sz="2000" smtClean="0">
                <a:latin typeface="新細明體" panose="02020500000000000000" pitchFamily="18" charset="-120"/>
              </a:rPr>
              <a:t>     </a:t>
            </a:r>
            <a:r>
              <a:rPr lang="en-US" altLang="zh-TW" sz="2000" smtClean="0">
                <a:latin typeface="新細明體" panose="02020500000000000000" pitchFamily="18" charset="-120"/>
              </a:rPr>
              <a:t>-- </a:t>
            </a:r>
            <a:r>
              <a:rPr lang="zh-TW" altLang="en-US" sz="2000" smtClean="0">
                <a:latin typeface="新細明體" panose="02020500000000000000" pitchFamily="18" charset="-120"/>
              </a:rPr>
              <a:t>螢火蟲節</a:t>
            </a:r>
          </a:p>
          <a:p>
            <a:pPr lvl="2" eaLnBrk="1" hangingPunct="1">
              <a:buFont typeface="Wingdings" panose="05000000000000000000" pitchFamily="2" charset="2"/>
              <a:buNone/>
            </a:pPr>
            <a:r>
              <a:rPr lang="zh-TW" altLang="en-US" sz="2000" smtClean="0">
                <a:latin typeface="新細明體" panose="02020500000000000000" pitchFamily="18" charset="-120"/>
              </a:rPr>
              <a:t>     </a:t>
            </a:r>
            <a:r>
              <a:rPr lang="en-US" altLang="zh-TW" sz="2000" smtClean="0">
                <a:latin typeface="新細明體" panose="02020500000000000000" pitchFamily="18" charset="-120"/>
              </a:rPr>
              <a:t>-- </a:t>
            </a:r>
            <a:r>
              <a:rPr lang="zh-TW" altLang="en-US" sz="2000" smtClean="0">
                <a:latin typeface="新細明體" panose="02020500000000000000" pitchFamily="18" charset="-120"/>
              </a:rPr>
              <a:t>暑假旅行</a:t>
            </a:r>
          </a:p>
          <a:p>
            <a:pPr lvl="2" eaLnBrk="1" hangingPunct="1">
              <a:buFont typeface="Wingdings" panose="05000000000000000000" pitchFamily="2" charset="2"/>
              <a:buNone/>
            </a:pPr>
            <a:r>
              <a:rPr lang="zh-TW" altLang="en-US" sz="2000" smtClean="0">
                <a:latin typeface="新細明體" panose="02020500000000000000" pitchFamily="18" charset="-120"/>
              </a:rPr>
              <a:t>     </a:t>
            </a:r>
            <a:r>
              <a:rPr lang="en-US" altLang="zh-TW" sz="2000" smtClean="0">
                <a:latin typeface="新細明體" panose="02020500000000000000" pitchFamily="18" charset="-120"/>
              </a:rPr>
              <a:t>-- </a:t>
            </a:r>
            <a:r>
              <a:rPr lang="zh-TW" altLang="en-US" sz="2000" smtClean="0">
                <a:latin typeface="新細明體" panose="02020500000000000000" pitchFamily="18" charset="-120"/>
              </a:rPr>
              <a:t>週年慶</a:t>
            </a:r>
          </a:p>
          <a:p>
            <a:pPr lvl="2" eaLnBrk="1" hangingPunct="1">
              <a:buFont typeface="Wingdings" panose="05000000000000000000" pitchFamily="2" charset="2"/>
              <a:buNone/>
            </a:pPr>
            <a:r>
              <a:rPr lang="zh-TW" altLang="en-US" sz="2000" smtClean="0">
                <a:latin typeface="新細明體" panose="02020500000000000000" pitchFamily="18" charset="-120"/>
              </a:rPr>
              <a:t>     </a:t>
            </a:r>
            <a:r>
              <a:rPr lang="en-US" altLang="zh-TW" sz="2000" smtClean="0">
                <a:latin typeface="新細明體" panose="02020500000000000000" pitchFamily="18" charset="-120"/>
              </a:rPr>
              <a:t>-- </a:t>
            </a:r>
            <a:r>
              <a:rPr lang="zh-TW" altLang="en-US" sz="2000" smtClean="0">
                <a:latin typeface="新細明體" panose="02020500000000000000" pitchFamily="18" charset="-120"/>
              </a:rPr>
              <a:t>美國美食節</a:t>
            </a:r>
          </a:p>
          <a:p>
            <a:pPr eaLnBrk="1" hangingPunct="1">
              <a:buFont typeface="Wingdings" panose="05000000000000000000" pitchFamily="2" charset="2"/>
              <a:buNone/>
            </a:pPr>
            <a:r>
              <a:rPr lang="zh-TW" altLang="en-US" sz="2800" smtClean="0">
                <a:latin typeface="新細明體" panose="02020500000000000000" pitchFamily="18" charset="-120"/>
              </a:rPr>
              <a:t> </a:t>
            </a:r>
            <a:endParaRPr lang="zh-TW" altLang="en-US" sz="2800" smtClean="0"/>
          </a:p>
          <a:p>
            <a:pPr eaLnBrk="1" hangingPunct="1"/>
            <a:endParaRPr lang="en-US" altLang="zh-TW" sz="2800" smtClean="0"/>
          </a:p>
        </p:txBody>
      </p:sp>
      <p:pic>
        <p:nvPicPr>
          <p:cNvPr id="163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4149725"/>
            <a:ext cx="3810000"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字方塊 3"/>
          <p:cNvSpPr txBox="1">
            <a:spLocks noChangeArrowheads="1"/>
          </p:cNvSpPr>
          <p:nvPr/>
        </p:nvSpPr>
        <p:spPr bwMode="auto">
          <a:xfrm>
            <a:off x="1835150" y="3284538"/>
            <a:ext cx="47529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zh-TW" altLang="en-US" sz="6000"/>
              <a:t>結束</a:t>
            </a:r>
            <a:r>
              <a:rPr lang="en-US" altLang="zh-TW" sz="6000"/>
              <a:t>~</a:t>
            </a:r>
            <a:r>
              <a:rPr lang="zh-TW" altLang="en-US" sz="6000"/>
              <a:t> 謝謝</a:t>
            </a:r>
            <a:r>
              <a:rPr lang="en-US" altLang="zh-TW" sz="6000"/>
              <a:t>~</a:t>
            </a:r>
            <a:endParaRPr lang="zh-TW" altLang="en-US"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09600" y="457200"/>
            <a:ext cx="7772400" cy="1143000"/>
          </a:xfrm>
        </p:spPr>
        <p:txBody>
          <a:bodyPr/>
          <a:lstStyle/>
          <a:p>
            <a:pPr eaLnBrk="1" hangingPunct="1"/>
            <a:r>
              <a:rPr lang="zh-TW" altLang="en-US" sz="4000" dirty="0" smtClean="0"/>
              <a:t>何謂行銷</a:t>
            </a:r>
            <a:r>
              <a:rPr lang="en-US" altLang="zh-TW" sz="4000" dirty="0" smtClean="0"/>
              <a:t>?</a:t>
            </a:r>
          </a:p>
        </p:txBody>
      </p:sp>
      <p:sp>
        <p:nvSpPr>
          <p:cNvPr id="3075" name="Rectangle 3"/>
          <p:cNvSpPr>
            <a:spLocks noGrp="1" noChangeArrowheads="1"/>
          </p:cNvSpPr>
          <p:nvPr>
            <p:ph type="body" idx="1"/>
          </p:nvPr>
        </p:nvSpPr>
        <p:spPr>
          <a:xfrm>
            <a:off x="457200" y="1981200"/>
            <a:ext cx="8305800" cy="4114800"/>
          </a:xfrm>
        </p:spPr>
        <p:txBody>
          <a:bodyPr/>
          <a:lstStyle/>
          <a:p>
            <a:pPr eaLnBrk="1" hangingPunct="1">
              <a:buFontTx/>
              <a:buNone/>
            </a:pPr>
            <a:r>
              <a:rPr lang="en-US" altLang="zh-TW" b="1" smtClean="0"/>
              <a:t>4 P</a:t>
            </a:r>
            <a:r>
              <a:rPr lang="en-US" altLang="zh-TW" smtClean="0"/>
              <a:t>                       =&gt;         </a:t>
            </a:r>
            <a:r>
              <a:rPr lang="en-US" altLang="zh-TW" b="1" smtClean="0"/>
              <a:t>4C</a:t>
            </a:r>
          </a:p>
          <a:p>
            <a:pPr eaLnBrk="1" hangingPunct="1">
              <a:buFontTx/>
              <a:buNone/>
            </a:pPr>
            <a:r>
              <a:rPr lang="en-US" altLang="zh-TW" smtClean="0"/>
              <a:t>(</a:t>
            </a:r>
            <a:r>
              <a:rPr lang="zh-TW" altLang="en-US" smtClean="0"/>
              <a:t>廠商導向</a:t>
            </a:r>
            <a:r>
              <a:rPr lang="en-US" altLang="zh-TW" smtClean="0"/>
              <a:t>)                       (</a:t>
            </a:r>
            <a:r>
              <a:rPr lang="zh-TW" altLang="en-US" smtClean="0"/>
              <a:t>消費者導向</a:t>
            </a:r>
            <a:r>
              <a:rPr lang="en-US" altLang="zh-TW" smtClean="0"/>
              <a:t>)</a:t>
            </a:r>
          </a:p>
          <a:p>
            <a:pPr eaLnBrk="1" hangingPunct="1">
              <a:buFontTx/>
              <a:buNone/>
            </a:pPr>
            <a:endParaRPr lang="en-US" altLang="zh-TW" smtClean="0"/>
          </a:p>
          <a:p>
            <a:pPr eaLnBrk="1" hangingPunct="1">
              <a:buFontTx/>
              <a:buNone/>
            </a:pPr>
            <a:r>
              <a:rPr lang="zh-TW" altLang="en-US" smtClean="0"/>
              <a:t>產品</a:t>
            </a:r>
            <a:r>
              <a:rPr lang="en-US" altLang="zh-TW" smtClean="0"/>
              <a:t>Product                     </a:t>
            </a:r>
            <a:r>
              <a:rPr lang="zh-TW" altLang="en-US" smtClean="0"/>
              <a:t>消費者</a:t>
            </a:r>
            <a:r>
              <a:rPr lang="en-US" altLang="zh-TW" smtClean="0"/>
              <a:t>Consumer</a:t>
            </a:r>
          </a:p>
          <a:p>
            <a:pPr eaLnBrk="1" hangingPunct="1">
              <a:buFontTx/>
              <a:buNone/>
            </a:pPr>
            <a:r>
              <a:rPr lang="zh-TW" altLang="en-US" smtClean="0"/>
              <a:t>價格</a:t>
            </a:r>
            <a:r>
              <a:rPr lang="en-US" altLang="zh-TW" smtClean="0"/>
              <a:t>Price                          </a:t>
            </a:r>
            <a:r>
              <a:rPr lang="zh-TW" altLang="en-US" smtClean="0"/>
              <a:t>成本   </a:t>
            </a:r>
            <a:r>
              <a:rPr lang="en-US" altLang="zh-TW" smtClean="0"/>
              <a:t>Cost</a:t>
            </a:r>
          </a:p>
          <a:p>
            <a:pPr eaLnBrk="1" hangingPunct="1">
              <a:buFontTx/>
              <a:buNone/>
            </a:pPr>
            <a:r>
              <a:rPr lang="zh-TW" altLang="en-US" smtClean="0"/>
              <a:t>通路</a:t>
            </a:r>
            <a:r>
              <a:rPr lang="en-US" altLang="zh-TW" smtClean="0"/>
              <a:t>Place                         </a:t>
            </a:r>
            <a:r>
              <a:rPr lang="zh-TW" altLang="en-US" smtClean="0"/>
              <a:t>便利   </a:t>
            </a:r>
            <a:r>
              <a:rPr lang="en-US" altLang="zh-TW" smtClean="0"/>
              <a:t>Convenience</a:t>
            </a:r>
          </a:p>
          <a:p>
            <a:pPr eaLnBrk="1" hangingPunct="1">
              <a:buFontTx/>
              <a:buNone/>
            </a:pPr>
            <a:r>
              <a:rPr lang="zh-TW" altLang="en-US" smtClean="0"/>
              <a:t>促銷</a:t>
            </a:r>
            <a:r>
              <a:rPr lang="en-US" altLang="zh-TW" smtClean="0"/>
              <a:t>Promotion                 </a:t>
            </a:r>
            <a:r>
              <a:rPr lang="zh-TW" altLang="en-US" smtClean="0"/>
              <a:t>溝通  </a:t>
            </a:r>
            <a:r>
              <a:rPr lang="en-US" altLang="zh-TW" smtClean="0"/>
              <a:t>Communication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09600" y="381000"/>
            <a:ext cx="7772400" cy="1143000"/>
          </a:xfrm>
        </p:spPr>
        <p:txBody>
          <a:bodyPr/>
          <a:lstStyle/>
          <a:p>
            <a:pPr eaLnBrk="1" hangingPunct="1"/>
            <a:r>
              <a:rPr lang="zh-TW" altLang="en-US" sz="4000" smtClean="0"/>
              <a:t>個案分析</a:t>
            </a:r>
            <a:r>
              <a:rPr lang="en-US" altLang="zh-TW" sz="4000" smtClean="0"/>
              <a:t>:</a:t>
            </a:r>
            <a:r>
              <a:rPr lang="zh-TW" altLang="en-US" sz="4000" smtClean="0"/>
              <a:t>薰衣草森林的行銷計劃</a:t>
            </a:r>
          </a:p>
        </p:txBody>
      </p:sp>
      <p:sp>
        <p:nvSpPr>
          <p:cNvPr id="4099" name="Rectangle 3"/>
          <p:cNvSpPr>
            <a:spLocks noGrp="1" noChangeArrowheads="1"/>
          </p:cNvSpPr>
          <p:nvPr>
            <p:ph type="body" idx="1"/>
          </p:nvPr>
        </p:nvSpPr>
        <p:spPr>
          <a:xfrm>
            <a:off x="1295400" y="1828800"/>
            <a:ext cx="6781800" cy="4114800"/>
          </a:xfrm>
        </p:spPr>
        <p:txBody>
          <a:bodyPr/>
          <a:lstStyle/>
          <a:p>
            <a:pPr eaLnBrk="1" hangingPunct="1">
              <a:buFont typeface="Wingdings" panose="05000000000000000000" pitchFamily="2" charset="2"/>
              <a:buChar char="Ø"/>
            </a:pPr>
            <a:r>
              <a:rPr lang="en-US" altLang="zh-TW" smtClean="0"/>
              <a:t> </a:t>
            </a:r>
            <a:r>
              <a:rPr lang="zh-TW" altLang="en-US" smtClean="0"/>
              <a:t>市場概述 </a:t>
            </a:r>
          </a:p>
          <a:p>
            <a:pPr eaLnBrk="1" hangingPunct="1">
              <a:buFont typeface="Wingdings" panose="05000000000000000000" pitchFamily="2" charset="2"/>
              <a:buChar char="Ø"/>
            </a:pPr>
            <a:r>
              <a:rPr lang="zh-TW" altLang="en-US" smtClean="0"/>
              <a:t> 消費者分析</a:t>
            </a:r>
          </a:p>
          <a:p>
            <a:pPr eaLnBrk="1" hangingPunct="1">
              <a:buFont typeface="Wingdings" panose="05000000000000000000" pitchFamily="2" charset="2"/>
              <a:buChar char="Ø"/>
            </a:pPr>
            <a:r>
              <a:rPr lang="zh-TW" altLang="en-US" smtClean="0"/>
              <a:t> 競爭者分析</a:t>
            </a:r>
            <a:r>
              <a:rPr lang="en-US" altLang="zh-TW" smtClean="0"/>
              <a:t/>
            </a:r>
            <a:br>
              <a:rPr lang="en-US" altLang="zh-TW" smtClean="0"/>
            </a:br>
            <a:r>
              <a:rPr lang="en-US" altLang="zh-TW" sz="2400" smtClean="0"/>
              <a:t>(</a:t>
            </a:r>
            <a:r>
              <a:rPr lang="zh-TW" altLang="en-US" sz="2400" smtClean="0"/>
              <a:t>市場上暫無同類型之連鎖休閒產業</a:t>
            </a:r>
            <a:r>
              <a:rPr lang="en-US" altLang="zh-TW" sz="2400" smtClean="0"/>
              <a:t>)</a:t>
            </a:r>
          </a:p>
          <a:p>
            <a:pPr eaLnBrk="1" hangingPunct="1">
              <a:buFont typeface="Wingdings" panose="05000000000000000000" pitchFamily="2" charset="2"/>
              <a:buChar char="Ø"/>
            </a:pPr>
            <a:r>
              <a:rPr lang="en-US" altLang="zh-TW" smtClean="0"/>
              <a:t> SWOT</a:t>
            </a:r>
            <a:r>
              <a:rPr lang="zh-TW" altLang="en-US" smtClean="0"/>
              <a:t>分析</a:t>
            </a:r>
          </a:p>
          <a:p>
            <a:pPr eaLnBrk="1" hangingPunct="1">
              <a:buFont typeface="Wingdings" panose="05000000000000000000" pitchFamily="2" charset="2"/>
              <a:buChar char="Ø"/>
            </a:pPr>
            <a:r>
              <a:rPr lang="zh-TW" altLang="en-US" smtClean="0"/>
              <a:t> 定位</a:t>
            </a:r>
          </a:p>
          <a:p>
            <a:pPr eaLnBrk="1" hangingPunct="1">
              <a:buFont typeface="Wingdings" panose="05000000000000000000" pitchFamily="2" charset="2"/>
              <a:buChar char="Ø"/>
            </a:pPr>
            <a:r>
              <a:rPr lang="zh-TW" altLang="en-US" smtClean="0"/>
              <a:t> 策略</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09600" y="304800"/>
            <a:ext cx="7772400" cy="914400"/>
          </a:xfrm>
        </p:spPr>
        <p:txBody>
          <a:bodyPr/>
          <a:lstStyle/>
          <a:p>
            <a:pPr eaLnBrk="1" hangingPunct="1"/>
            <a:r>
              <a:rPr lang="zh-TW" altLang="en-US" sz="4000" smtClean="0"/>
              <a:t>休閒市場趨勢概述</a:t>
            </a:r>
          </a:p>
        </p:txBody>
      </p:sp>
      <p:sp>
        <p:nvSpPr>
          <p:cNvPr id="5123" name="Rectangle 3"/>
          <p:cNvSpPr>
            <a:spLocks noGrp="1" noChangeArrowheads="1"/>
          </p:cNvSpPr>
          <p:nvPr>
            <p:ph type="body" idx="1"/>
          </p:nvPr>
        </p:nvSpPr>
        <p:spPr>
          <a:xfrm>
            <a:off x="762000" y="1371600"/>
            <a:ext cx="7772400" cy="5105400"/>
          </a:xfrm>
        </p:spPr>
        <p:txBody>
          <a:bodyPr/>
          <a:lstStyle/>
          <a:p>
            <a:pPr eaLnBrk="1" hangingPunct="1">
              <a:lnSpc>
                <a:spcPct val="80000"/>
              </a:lnSpc>
              <a:buClr>
                <a:schemeClr val="tx1"/>
              </a:buClr>
              <a:buFont typeface="Wingdings" panose="05000000000000000000" pitchFamily="2" charset="2"/>
              <a:buChar char="ü"/>
            </a:pPr>
            <a:r>
              <a:rPr lang="zh-TW" altLang="en-US" sz="2400" smtClean="0"/>
              <a:t>台灣的休閒市場有</a:t>
            </a:r>
            <a:r>
              <a:rPr lang="en-US" altLang="zh-TW" sz="2400" smtClean="0"/>
              <a:t>900</a:t>
            </a:r>
            <a:r>
              <a:rPr lang="zh-TW" altLang="en-US" sz="2400" smtClean="0"/>
              <a:t>萬人，至少</a:t>
            </a:r>
            <a:r>
              <a:rPr lang="en-US" altLang="zh-TW" sz="2400" smtClean="0"/>
              <a:t>2000 </a:t>
            </a:r>
            <a:r>
              <a:rPr lang="zh-TW" altLang="en-US" sz="2400" smtClean="0"/>
              <a:t>億市場</a:t>
            </a:r>
          </a:p>
          <a:p>
            <a:pPr eaLnBrk="1" hangingPunct="1">
              <a:lnSpc>
                <a:spcPct val="80000"/>
              </a:lnSpc>
              <a:buClr>
                <a:schemeClr val="tx1"/>
              </a:buClr>
              <a:buFont typeface="Wingdings" panose="05000000000000000000" pitchFamily="2" charset="2"/>
              <a:buChar char="ü"/>
            </a:pPr>
            <a:r>
              <a:rPr lang="zh-TW" altLang="en-US" sz="2400" smtClean="0"/>
              <a:t> 週休二日帶動休閒產業蓬勃發展</a:t>
            </a:r>
          </a:p>
          <a:p>
            <a:pPr eaLnBrk="1" hangingPunct="1">
              <a:lnSpc>
                <a:spcPct val="80000"/>
              </a:lnSpc>
              <a:buClr>
                <a:schemeClr val="tx1"/>
              </a:buClr>
              <a:buFont typeface="Wingdings" panose="05000000000000000000" pitchFamily="2" charset="2"/>
              <a:buChar char="ü"/>
            </a:pPr>
            <a:r>
              <a:rPr lang="zh-TW" altLang="en-US" sz="2400" smtClean="0"/>
              <a:t> 政府輔導傳統農業轉型為休閒</a:t>
            </a:r>
            <a:r>
              <a:rPr lang="en-US" altLang="zh-TW" sz="2400" smtClean="0"/>
              <a:t>/</a:t>
            </a:r>
            <a:r>
              <a:rPr lang="zh-TW" altLang="en-US" sz="2400" smtClean="0"/>
              <a:t>觀光產業</a:t>
            </a:r>
          </a:p>
          <a:p>
            <a:pPr eaLnBrk="1" hangingPunct="1">
              <a:lnSpc>
                <a:spcPct val="80000"/>
              </a:lnSpc>
              <a:buClr>
                <a:schemeClr val="tx1"/>
              </a:buClr>
              <a:buFont typeface="Wingdings" panose="05000000000000000000" pitchFamily="2" charset="2"/>
              <a:buChar char="ü"/>
            </a:pPr>
            <a:r>
              <a:rPr lang="zh-TW" altLang="en-US" sz="2400" smtClean="0"/>
              <a:t> 旅遊觀光轉向本地化</a:t>
            </a:r>
          </a:p>
          <a:p>
            <a:pPr eaLnBrk="1" hangingPunct="1">
              <a:lnSpc>
                <a:spcPct val="80000"/>
              </a:lnSpc>
              <a:buClr>
                <a:schemeClr val="tx1"/>
              </a:buClr>
              <a:buFont typeface="Wingdings" panose="05000000000000000000" pitchFamily="2" charset="2"/>
              <a:buChar char="ü"/>
            </a:pPr>
            <a:r>
              <a:rPr lang="zh-TW" altLang="en-US" sz="2400" smtClean="0"/>
              <a:t> 城鄉距離縮短，一日遊的旅遊方式盛行</a:t>
            </a:r>
          </a:p>
          <a:p>
            <a:pPr eaLnBrk="1" hangingPunct="1">
              <a:lnSpc>
                <a:spcPct val="80000"/>
              </a:lnSpc>
              <a:buClr>
                <a:schemeClr val="tx1"/>
              </a:buClr>
              <a:buFont typeface="Wingdings" panose="05000000000000000000" pitchFamily="2" charset="2"/>
              <a:buChar char="ü"/>
            </a:pPr>
            <a:r>
              <a:rPr lang="zh-TW" altLang="en-US" sz="2400" smtClean="0"/>
              <a:t> 未來兩岸三通將會為我國觀光</a:t>
            </a:r>
            <a:r>
              <a:rPr lang="en-US" altLang="zh-TW" sz="2400" smtClean="0"/>
              <a:t>/</a:t>
            </a:r>
            <a:r>
              <a:rPr lang="zh-TW" altLang="en-US" sz="2400" smtClean="0"/>
              <a:t>休閒產業帶來契機 </a:t>
            </a:r>
          </a:p>
          <a:p>
            <a:pPr eaLnBrk="1" hangingPunct="1">
              <a:lnSpc>
                <a:spcPct val="80000"/>
              </a:lnSpc>
              <a:buClr>
                <a:schemeClr val="tx1"/>
              </a:buClr>
              <a:buFont typeface="Wingdings" panose="05000000000000000000" pitchFamily="2" charset="2"/>
              <a:buChar char="ü"/>
            </a:pPr>
            <a:r>
              <a:rPr lang="zh-TW" altLang="en-US" sz="2400" smtClean="0"/>
              <a:t> 財團挾雄厚資金進場，發揮大軍團作戰優勢，拉 </a:t>
            </a:r>
          </a:p>
          <a:p>
            <a:pPr eaLnBrk="1" hangingPunct="1">
              <a:lnSpc>
                <a:spcPct val="80000"/>
              </a:lnSpc>
              <a:buClr>
                <a:schemeClr val="tx1"/>
              </a:buClr>
              <a:buFont typeface="Wingdings" panose="05000000000000000000" pitchFamily="2" charset="2"/>
              <a:buNone/>
            </a:pPr>
            <a:r>
              <a:rPr lang="zh-TW" altLang="en-US" sz="2400" smtClean="0"/>
              <a:t>     開與其他休閒業者間的差距</a:t>
            </a:r>
          </a:p>
          <a:p>
            <a:pPr eaLnBrk="1" hangingPunct="1">
              <a:lnSpc>
                <a:spcPct val="80000"/>
              </a:lnSpc>
              <a:buClr>
                <a:schemeClr val="tx1"/>
              </a:buClr>
              <a:buFont typeface="Wingdings" panose="05000000000000000000" pitchFamily="2" charset="2"/>
              <a:buChar char="ü"/>
            </a:pPr>
            <a:r>
              <a:rPr lang="zh-TW" altLang="en-US" sz="2400" smtClean="0"/>
              <a:t> 同類型競爭者增加</a:t>
            </a:r>
          </a:p>
          <a:p>
            <a:pPr eaLnBrk="1" hangingPunct="1">
              <a:lnSpc>
                <a:spcPct val="80000"/>
              </a:lnSpc>
              <a:buClr>
                <a:schemeClr val="tx1"/>
              </a:buClr>
              <a:buFont typeface="Wingdings" panose="05000000000000000000" pitchFamily="2" charset="2"/>
              <a:buChar char="ü"/>
            </a:pPr>
            <a:r>
              <a:rPr lang="zh-TW" altLang="en-US" sz="2400" smtClean="0"/>
              <a:t> 休閒產業將以資源導向</a:t>
            </a:r>
            <a:r>
              <a:rPr lang="en-US" altLang="zh-TW" sz="2400" smtClean="0"/>
              <a:t>:</a:t>
            </a:r>
            <a:r>
              <a:rPr lang="zh-TW" altLang="en-US" sz="2400" smtClean="0"/>
              <a:t>包括天然資源，如動物、 </a:t>
            </a:r>
          </a:p>
          <a:p>
            <a:pPr eaLnBrk="1" hangingPunct="1">
              <a:lnSpc>
                <a:spcPct val="80000"/>
              </a:lnSpc>
              <a:buClr>
                <a:schemeClr val="tx1"/>
              </a:buClr>
              <a:buFont typeface="Wingdings" panose="05000000000000000000" pitchFamily="2" charset="2"/>
              <a:buNone/>
            </a:pPr>
            <a:r>
              <a:rPr lang="zh-TW" altLang="en-US" sz="2400" smtClean="0"/>
              <a:t>     植物、地質、地形、島嶼、聚落的生態休閒，氣</a:t>
            </a:r>
          </a:p>
          <a:p>
            <a:pPr eaLnBrk="1" hangingPunct="1">
              <a:lnSpc>
                <a:spcPct val="80000"/>
              </a:lnSpc>
              <a:buClr>
                <a:schemeClr val="tx1"/>
              </a:buClr>
              <a:buFont typeface="Wingdings" panose="05000000000000000000" pitchFamily="2" charset="2"/>
              <a:buNone/>
            </a:pPr>
            <a:r>
              <a:rPr lang="zh-TW" altLang="en-US" sz="2400" smtClean="0"/>
              <a:t>     象、賞雪等季節性的生態休閒 </a:t>
            </a:r>
          </a:p>
          <a:p>
            <a:pPr eaLnBrk="1" hangingPunct="1">
              <a:lnSpc>
                <a:spcPct val="80000"/>
              </a:lnSpc>
              <a:buClr>
                <a:schemeClr val="tx1"/>
              </a:buClr>
              <a:buFont typeface="Wingdings" panose="05000000000000000000" pitchFamily="2" charset="2"/>
              <a:buChar char="ü"/>
            </a:pPr>
            <a:r>
              <a:rPr lang="zh-TW" altLang="en-US" sz="2400" smtClean="0"/>
              <a:t> 戶外教學漸成休閒產業的重要客源</a:t>
            </a:r>
          </a:p>
          <a:p>
            <a:pPr eaLnBrk="1" hangingPunct="1"/>
            <a:endParaRPr lang="en-US" altLang="zh-TW" sz="28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381000"/>
            <a:ext cx="7772400" cy="1143000"/>
          </a:xfrm>
        </p:spPr>
        <p:txBody>
          <a:bodyPr/>
          <a:lstStyle/>
          <a:p>
            <a:pPr eaLnBrk="1" hangingPunct="1"/>
            <a:r>
              <a:rPr lang="zh-TW" altLang="en-US" sz="4000" smtClean="0"/>
              <a:t>休閒產業的行銷四要素</a:t>
            </a:r>
          </a:p>
        </p:txBody>
      </p:sp>
      <p:sp>
        <p:nvSpPr>
          <p:cNvPr id="6147" name="Rectangle 3"/>
          <p:cNvSpPr>
            <a:spLocks noGrp="1" noChangeArrowheads="1"/>
          </p:cNvSpPr>
          <p:nvPr>
            <p:ph type="body" idx="1"/>
          </p:nvPr>
        </p:nvSpPr>
        <p:spPr>
          <a:xfrm>
            <a:off x="685800" y="1600200"/>
            <a:ext cx="6705600" cy="5029200"/>
          </a:xfrm>
        </p:spPr>
        <p:txBody>
          <a:bodyPr/>
          <a:lstStyle/>
          <a:p>
            <a:pPr eaLnBrk="1" hangingPunct="1">
              <a:lnSpc>
                <a:spcPct val="90000"/>
              </a:lnSpc>
              <a:buFont typeface="Wingdings" panose="05000000000000000000" pitchFamily="2" charset="2"/>
              <a:buNone/>
            </a:pPr>
            <a:r>
              <a:rPr lang="zh-TW" altLang="en-US" smtClean="0"/>
              <a:t>除了 </a:t>
            </a:r>
            <a:r>
              <a:rPr lang="en-US" altLang="zh-TW" smtClean="0"/>
              <a:t>4 C</a:t>
            </a:r>
            <a:r>
              <a:rPr lang="zh-TW" altLang="en-US" smtClean="0"/>
              <a:t>之外，休閒產業更需要</a:t>
            </a:r>
            <a:r>
              <a:rPr lang="en-US" altLang="zh-TW" smtClean="0"/>
              <a:t>:</a:t>
            </a:r>
          </a:p>
          <a:p>
            <a:pPr eaLnBrk="1" hangingPunct="1">
              <a:lnSpc>
                <a:spcPct val="90000"/>
              </a:lnSpc>
              <a:buFont typeface="Wingdings" panose="05000000000000000000" pitchFamily="2" charset="2"/>
              <a:buNone/>
            </a:pPr>
            <a:endParaRPr lang="en-US" altLang="zh-TW" smtClean="0"/>
          </a:p>
          <a:p>
            <a:pPr eaLnBrk="1" hangingPunct="1">
              <a:lnSpc>
                <a:spcPct val="90000"/>
              </a:lnSpc>
              <a:buFont typeface="Wingdings" panose="05000000000000000000" pitchFamily="2" charset="2"/>
              <a:buChar char="Ø"/>
            </a:pPr>
            <a:r>
              <a:rPr lang="zh-TW" altLang="en-US" smtClean="0"/>
              <a:t>產品</a:t>
            </a:r>
            <a:r>
              <a:rPr lang="en-US" altLang="zh-TW" smtClean="0"/>
              <a:t>:</a:t>
            </a:r>
            <a:r>
              <a:rPr lang="zh-TW" altLang="en-US" smtClean="0"/>
              <a:t>有特色、具故事性</a:t>
            </a:r>
          </a:p>
          <a:p>
            <a:pPr eaLnBrk="1" hangingPunct="1">
              <a:lnSpc>
                <a:spcPct val="90000"/>
              </a:lnSpc>
              <a:buFont typeface="Wingdings" panose="05000000000000000000" pitchFamily="2" charset="2"/>
              <a:buNone/>
            </a:pPr>
            <a:endParaRPr lang="zh-TW" altLang="en-US" smtClean="0"/>
          </a:p>
          <a:p>
            <a:pPr eaLnBrk="1" hangingPunct="1">
              <a:lnSpc>
                <a:spcPct val="90000"/>
              </a:lnSpc>
              <a:buFont typeface="Wingdings" panose="05000000000000000000" pitchFamily="2" charset="2"/>
              <a:buChar char="Ø"/>
            </a:pPr>
            <a:r>
              <a:rPr lang="zh-TW" altLang="en-US" smtClean="0"/>
              <a:t> 服務</a:t>
            </a:r>
            <a:r>
              <a:rPr lang="en-US" altLang="zh-TW" smtClean="0"/>
              <a:t>: </a:t>
            </a:r>
            <a:r>
              <a:rPr lang="zh-TW" altLang="en-US" smtClean="0"/>
              <a:t>感動人心</a:t>
            </a:r>
          </a:p>
          <a:p>
            <a:pPr eaLnBrk="1" hangingPunct="1">
              <a:lnSpc>
                <a:spcPct val="90000"/>
              </a:lnSpc>
              <a:buFont typeface="Wingdings" panose="05000000000000000000" pitchFamily="2" charset="2"/>
              <a:buNone/>
            </a:pPr>
            <a:endParaRPr lang="zh-TW" altLang="en-US" smtClean="0"/>
          </a:p>
          <a:p>
            <a:pPr eaLnBrk="1" hangingPunct="1">
              <a:lnSpc>
                <a:spcPct val="90000"/>
              </a:lnSpc>
              <a:buFont typeface="Wingdings" panose="05000000000000000000" pitchFamily="2" charset="2"/>
              <a:buChar char="Ø"/>
            </a:pPr>
            <a:r>
              <a:rPr lang="zh-TW" altLang="en-US" smtClean="0"/>
              <a:t>場所</a:t>
            </a:r>
            <a:r>
              <a:rPr lang="en-US" altLang="zh-TW" smtClean="0"/>
              <a:t>:</a:t>
            </a:r>
            <a:r>
              <a:rPr lang="zh-TW" altLang="en-US" smtClean="0"/>
              <a:t>傳遞美感經</a:t>
            </a:r>
          </a:p>
          <a:p>
            <a:pPr eaLnBrk="1" hangingPunct="1">
              <a:lnSpc>
                <a:spcPct val="90000"/>
              </a:lnSpc>
              <a:buFont typeface="Wingdings" panose="05000000000000000000" pitchFamily="2" charset="2"/>
              <a:buNone/>
            </a:pPr>
            <a:endParaRPr lang="zh-TW" altLang="en-US" smtClean="0"/>
          </a:p>
          <a:p>
            <a:pPr eaLnBrk="1" hangingPunct="1">
              <a:lnSpc>
                <a:spcPct val="90000"/>
              </a:lnSpc>
              <a:buFont typeface="Wingdings" panose="05000000000000000000" pitchFamily="2" charset="2"/>
              <a:buChar char="Ø"/>
            </a:pPr>
            <a:r>
              <a:rPr lang="zh-TW" altLang="en-US" smtClean="0"/>
              <a:t> 活動</a:t>
            </a:r>
            <a:r>
              <a:rPr lang="en-US" altLang="zh-TW" smtClean="0"/>
              <a:t>: </a:t>
            </a:r>
            <a:r>
              <a:rPr lang="zh-TW" altLang="en-US" smtClean="0"/>
              <a:t>提供體驗式學習</a:t>
            </a:r>
          </a:p>
        </p:txBody>
      </p:sp>
      <p:pic>
        <p:nvPicPr>
          <p:cNvPr id="614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3276600"/>
            <a:ext cx="3505200"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381000"/>
            <a:ext cx="7772400" cy="762000"/>
          </a:xfrm>
        </p:spPr>
        <p:txBody>
          <a:bodyPr/>
          <a:lstStyle/>
          <a:p>
            <a:pPr eaLnBrk="1" hangingPunct="1"/>
            <a:r>
              <a:rPr lang="zh-TW" altLang="en-US" sz="4000" smtClean="0"/>
              <a:t>消費者選擇分析</a:t>
            </a:r>
          </a:p>
        </p:txBody>
      </p:sp>
      <p:sp>
        <p:nvSpPr>
          <p:cNvPr id="34819" name="Rectangle 3"/>
          <p:cNvSpPr>
            <a:spLocks noGrp="1" noChangeArrowheads="1"/>
          </p:cNvSpPr>
          <p:nvPr>
            <p:ph type="body" idx="1"/>
          </p:nvPr>
        </p:nvSpPr>
        <p:spPr>
          <a:xfrm>
            <a:off x="684213" y="1773238"/>
            <a:ext cx="7772400" cy="4518025"/>
          </a:xfrm>
        </p:spPr>
        <p:txBody>
          <a:bodyPr/>
          <a:lstStyle/>
          <a:p>
            <a:pPr eaLnBrk="1" hangingPunct="1">
              <a:lnSpc>
                <a:spcPct val="90000"/>
              </a:lnSpc>
              <a:buClr>
                <a:schemeClr val="tx1"/>
              </a:buClr>
              <a:buFont typeface="Wingdings" pitchFamily="2" charset="2"/>
              <a:buChar char="ü"/>
              <a:defRPr/>
            </a:pPr>
            <a:r>
              <a:rPr lang="zh-TW" altLang="en-US" sz="1800" dirty="0" smtClean="0"/>
              <a:t>休閒三大動機</a:t>
            </a:r>
            <a:r>
              <a:rPr lang="en-US" altLang="zh-TW" sz="1800" dirty="0" smtClean="0"/>
              <a:t>:</a:t>
            </a:r>
          </a:p>
          <a:p>
            <a:pPr marL="1314450" lvl="2" indent="-457200" eaLnBrk="1" hangingPunct="1">
              <a:lnSpc>
                <a:spcPct val="90000"/>
              </a:lnSpc>
              <a:buClr>
                <a:schemeClr val="tx1"/>
              </a:buClr>
              <a:buFont typeface="+mj-lt"/>
              <a:buAutoNum type="arabicPeriod"/>
              <a:defRPr/>
            </a:pPr>
            <a:r>
              <a:rPr lang="zh-TW" altLang="en-US" sz="1400" dirty="0" smtClean="0"/>
              <a:t>接近大自然</a:t>
            </a:r>
            <a:endParaRPr lang="en-US" altLang="zh-TW" sz="1400" dirty="0" smtClean="0"/>
          </a:p>
          <a:p>
            <a:pPr marL="1314450" lvl="2" indent="-457200" eaLnBrk="1" hangingPunct="1">
              <a:lnSpc>
                <a:spcPct val="90000"/>
              </a:lnSpc>
              <a:buClr>
                <a:schemeClr val="tx1"/>
              </a:buClr>
              <a:buFont typeface="+mj-lt"/>
              <a:buAutoNum type="arabicPeriod"/>
              <a:defRPr/>
            </a:pPr>
            <a:r>
              <a:rPr lang="zh-TW" altLang="en-US" sz="1400" dirty="0" smtClean="0"/>
              <a:t>紓解工作壓力 </a:t>
            </a:r>
            <a:endParaRPr lang="en-US" altLang="zh-TW" sz="1400" dirty="0" smtClean="0"/>
          </a:p>
          <a:p>
            <a:pPr marL="1314450" lvl="2" indent="-457200" eaLnBrk="1" hangingPunct="1">
              <a:lnSpc>
                <a:spcPct val="90000"/>
              </a:lnSpc>
              <a:buClr>
                <a:schemeClr val="tx1"/>
              </a:buClr>
              <a:buFont typeface="+mj-lt"/>
              <a:buAutoNum type="arabicPeriod"/>
              <a:defRPr/>
            </a:pPr>
            <a:r>
              <a:rPr lang="zh-TW" altLang="en-US" sz="1400" dirty="0" smtClean="0"/>
              <a:t>增加與家人</a:t>
            </a:r>
            <a:r>
              <a:rPr lang="en-US" altLang="zh-TW" sz="1400" dirty="0" smtClean="0"/>
              <a:t>/</a:t>
            </a:r>
            <a:r>
              <a:rPr lang="zh-TW" altLang="en-US" sz="1400" dirty="0" smtClean="0"/>
              <a:t>朋友相處機會</a:t>
            </a:r>
          </a:p>
          <a:p>
            <a:pPr eaLnBrk="1" hangingPunct="1">
              <a:lnSpc>
                <a:spcPct val="90000"/>
              </a:lnSpc>
              <a:buClr>
                <a:schemeClr val="tx1"/>
              </a:buClr>
              <a:buFont typeface="Wingdings" pitchFamily="2" charset="2"/>
              <a:buChar char="ü"/>
              <a:defRPr/>
            </a:pPr>
            <a:r>
              <a:rPr lang="zh-TW" altLang="en-US" sz="1800" dirty="0" smtClean="0"/>
              <a:t> 選店的五大考慮因素</a:t>
            </a:r>
            <a:r>
              <a:rPr lang="en-US" altLang="zh-TW" sz="1800" dirty="0" smtClean="0"/>
              <a:t>:</a:t>
            </a:r>
          </a:p>
          <a:p>
            <a:pPr marL="1200150" lvl="2" indent="-342900" eaLnBrk="1" hangingPunct="1">
              <a:lnSpc>
                <a:spcPct val="90000"/>
              </a:lnSpc>
              <a:buClr>
                <a:schemeClr val="tx1"/>
              </a:buClr>
              <a:buFont typeface="+mj-lt"/>
              <a:buAutoNum type="arabicPeriod"/>
              <a:defRPr/>
            </a:pPr>
            <a:r>
              <a:rPr lang="zh-TW" altLang="en-US" sz="1400" dirty="0" smtClean="0"/>
              <a:t>具特色的園區造景</a:t>
            </a:r>
            <a:endParaRPr lang="en-US" altLang="zh-TW" sz="1400" dirty="0" smtClean="0"/>
          </a:p>
          <a:p>
            <a:pPr marL="1200150" lvl="2" indent="-342900" eaLnBrk="1" hangingPunct="1">
              <a:lnSpc>
                <a:spcPct val="90000"/>
              </a:lnSpc>
              <a:buClr>
                <a:schemeClr val="tx1"/>
              </a:buClr>
              <a:buFont typeface="+mj-lt"/>
              <a:buAutoNum type="arabicPeriod"/>
              <a:defRPr/>
            </a:pPr>
            <a:r>
              <a:rPr lang="zh-TW" altLang="en-US" sz="1400" dirty="0" smtClean="0"/>
              <a:t>服務品質</a:t>
            </a:r>
            <a:endParaRPr lang="en-US" altLang="zh-TW" sz="1400" dirty="0" smtClean="0"/>
          </a:p>
          <a:p>
            <a:pPr marL="1200150" lvl="2" indent="-342900" eaLnBrk="1" hangingPunct="1">
              <a:lnSpc>
                <a:spcPct val="90000"/>
              </a:lnSpc>
              <a:buClr>
                <a:schemeClr val="tx1"/>
              </a:buClr>
              <a:buFont typeface="+mj-lt"/>
              <a:buAutoNum type="arabicPeriod"/>
              <a:defRPr/>
            </a:pPr>
            <a:r>
              <a:rPr lang="zh-TW" altLang="en-US" sz="1400" dirty="0" smtClean="0"/>
              <a:t>餐廳的裝潢設計</a:t>
            </a:r>
            <a:endParaRPr lang="en-US" altLang="zh-TW" sz="1400" dirty="0" smtClean="0"/>
          </a:p>
          <a:p>
            <a:pPr marL="1200150" lvl="2" indent="-342900" eaLnBrk="1" hangingPunct="1">
              <a:lnSpc>
                <a:spcPct val="90000"/>
              </a:lnSpc>
              <a:buClr>
                <a:schemeClr val="tx1"/>
              </a:buClr>
              <a:buFont typeface="+mj-lt"/>
              <a:buAutoNum type="arabicPeriod"/>
              <a:defRPr/>
            </a:pPr>
            <a:r>
              <a:rPr lang="zh-TW" altLang="en-US" sz="1400" dirty="0" smtClean="0"/>
              <a:t>獨特的餐點</a:t>
            </a:r>
            <a:endParaRPr lang="en-US" altLang="zh-TW" sz="1400" dirty="0" smtClean="0"/>
          </a:p>
          <a:p>
            <a:pPr marL="1200150" lvl="2" indent="-342900" eaLnBrk="1" hangingPunct="1">
              <a:lnSpc>
                <a:spcPct val="90000"/>
              </a:lnSpc>
              <a:buClr>
                <a:schemeClr val="tx1"/>
              </a:buClr>
              <a:buFont typeface="+mj-lt"/>
              <a:buAutoNum type="arabicPeriod"/>
              <a:defRPr/>
            </a:pPr>
            <a:r>
              <a:rPr lang="zh-TW" altLang="en-US" sz="1400" dirty="0" smtClean="0"/>
              <a:t>活動的設計與安排</a:t>
            </a:r>
          </a:p>
          <a:p>
            <a:pPr eaLnBrk="1" hangingPunct="1">
              <a:lnSpc>
                <a:spcPct val="90000"/>
              </a:lnSpc>
              <a:buClr>
                <a:schemeClr val="tx1"/>
              </a:buClr>
              <a:buFont typeface="Wingdings" pitchFamily="2" charset="2"/>
              <a:buChar char="ü"/>
              <a:defRPr/>
            </a:pPr>
            <a:r>
              <a:rPr lang="zh-TW" altLang="en-US" sz="1800" dirty="0" smtClean="0"/>
              <a:t> 三大資訊來源</a:t>
            </a:r>
            <a:r>
              <a:rPr lang="en-US" altLang="zh-TW" sz="1800" dirty="0" smtClean="0"/>
              <a:t>: </a:t>
            </a:r>
          </a:p>
          <a:p>
            <a:pPr marL="1200150" lvl="2" indent="-342900" eaLnBrk="1" hangingPunct="1">
              <a:lnSpc>
                <a:spcPct val="90000"/>
              </a:lnSpc>
              <a:buClr>
                <a:schemeClr val="tx1"/>
              </a:buClr>
              <a:buFont typeface="+mj-lt"/>
              <a:buAutoNum type="arabicPeriod"/>
              <a:defRPr/>
            </a:pPr>
            <a:r>
              <a:rPr lang="zh-TW" altLang="en-US" sz="1400" dirty="0" smtClean="0"/>
              <a:t>親朋好友介紹</a:t>
            </a:r>
            <a:endParaRPr lang="en-US" altLang="zh-TW" sz="1400" dirty="0" smtClean="0"/>
          </a:p>
          <a:p>
            <a:pPr marL="1200150" lvl="2" indent="-342900" eaLnBrk="1" hangingPunct="1">
              <a:lnSpc>
                <a:spcPct val="90000"/>
              </a:lnSpc>
              <a:buClr>
                <a:schemeClr val="tx1"/>
              </a:buClr>
              <a:buFont typeface="+mj-lt"/>
              <a:buAutoNum type="arabicPeriod"/>
              <a:defRPr/>
            </a:pPr>
            <a:r>
              <a:rPr lang="zh-TW" altLang="en-US" sz="1400" dirty="0" smtClean="0"/>
              <a:t>網路 </a:t>
            </a:r>
            <a:endParaRPr lang="en-US" altLang="zh-TW" sz="1400" dirty="0" smtClean="0"/>
          </a:p>
          <a:p>
            <a:pPr marL="1200150" lvl="2" indent="-342900" eaLnBrk="1" hangingPunct="1">
              <a:lnSpc>
                <a:spcPct val="90000"/>
              </a:lnSpc>
              <a:buClr>
                <a:schemeClr val="tx1"/>
              </a:buClr>
              <a:buFont typeface="+mj-lt"/>
              <a:buAutoNum type="arabicPeriod"/>
              <a:defRPr/>
            </a:pPr>
            <a:r>
              <a:rPr lang="zh-TW" altLang="en-US" sz="1400" dirty="0" smtClean="0"/>
              <a:t>大眾媒體報導</a:t>
            </a:r>
          </a:p>
          <a:p>
            <a:pPr eaLnBrk="1" hangingPunct="1">
              <a:lnSpc>
                <a:spcPct val="90000"/>
              </a:lnSpc>
              <a:buClr>
                <a:schemeClr val="tx1"/>
              </a:buClr>
              <a:buFont typeface="Wingdings" pitchFamily="2" charset="2"/>
              <a:buChar char="ü"/>
              <a:defRPr/>
            </a:pPr>
            <a:r>
              <a:rPr lang="zh-TW" altLang="en-US" sz="1800" dirty="0" smtClean="0"/>
              <a:t>  採分眾多元化的定點性消費需求</a:t>
            </a:r>
          </a:p>
          <a:p>
            <a:pPr eaLnBrk="1" hangingPunct="1">
              <a:lnSpc>
                <a:spcPct val="90000"/>
              </a:lnSpc>
              <a:buClr>
                <a:schemeClr val="tx1"/>
              </a:buClr>
              <a:buFont typeface="Wingdings" pitchFamily="2" charset="2"/>
              <a:buChar char="ü"/>
              <a:defRPr/>
            </a:pPr>
            <a:r>
              <a:rPr lang="zh-TW" altLang="en-US" sz="1800" dirty="0" smtClean="0"/>
              <a:t>  感覺性、體驗式消費</a:t>
            </a:r>
            <a:r>
              <a:rPr lang="en-US" altLang="zh-TW" sz="1800" dirty="0" smtClean="0"/>
              <a:t>(</a:t>
            </a:r>
            <a:r>
              <a:rPr lang="zh-TW" altLang="en-US" sz="1800" dirty="0" smtClean="0"/>
              <a:t>新奢華主義</a:t>
            </a:r>
            <a:r>
              <a:rPr lang="en-US" altLang="zh-TW" sz="1800" dirty="0" smtClean="0"/>
              <a:t>)</a:t>
            </a:r>
            <a:r>
              <a:rPr lang="zh-TW" altLang="en-US" sz="1800" dirty="0" smtClean="0"/>
              <a:t>抬頭</a:t>
            </a:r>
          </a:p>
          <a:p>
            <a:pPr eaLnBrk="1" hangingPunct="1">
              <a:lnSpc>
                <a:spcPct val="90000"/>
              </a:lnSpc>
              <a:buClr>
                <a:schemeClr val="tx1"/>
              </a:buClr>
              <a:buFont typeface="Wingdings" pitchFamily="2" charset="2"/>
              <a:buChar char="ü"/>
              <a:defRPr/>
            </a:pPr>
            <a:r>
              <a:rPr lang="zh-TW" altLang="en-US" sz="1800" dirty="0" smtClean="0"/>
              <a:t>  旅遊資訊易取得，選擇更多樣化</a:t>
            </a:r>
          </a:p>
          <a:p>
            <a:pPr eaLnBrk="1" hangingPunct="1">
              <a:lnSpc>
                <a:spcPct val="90000"/>
              </a:lnSpc>
              <a:defRPr/>
            </a:pPr>
            <a:endParaRPr lang="en-US" altLang="zh-TW" sz="18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39975" y="404813"/>
            <a:ext cx="4281488" cy="533400"/>
          </a:xfrm>
        </p:spPr>
        <p:txBody>
          <a:bodyPr/>
          <a:lstStyle/>
          <a:p>
            <a:pPr eaLnBrk="1" hangingPunct="1"/>
            <a:r>
              <a:rPr lang="zh-TW" altLang="en-US" sz="2400" b="1" u="sng" smtClean="0">
                <a:latin typeface="Arial" panose="020B0604020202020204" pitchFamily="34" charset="0"/>
              </a:rPr>
              <a:t>優</a:t>
            </a:r>
            <a:r>
              <a:rPr lang="en-US" altLang="zh-TW" sz="2400" b="1" u="sng" smtClean="0">
                <a:latin typeface="Arial" panose="020B0604020202020204" pitchFamily="34" charset="0"/>
              </a:rPr>
              <a:t>/</a:t>
            </a:r>
            <a:r>
              <a:rPr lang="zh-TW" altLang="en-US" sz="2400" b="1" u="sng" smtClean="0">
                <a:latin typeface="Arial" panose="020B0604020202020204" pitchFamily="34" charset="0"/>
              </a:rPr>
              <a:t>劣</a:t>
            </a:r>
            <a:r>
              <a:rPr lang="en-US" altLang="zh-TW" sz="2400" b="1" u="sng" smtClean="0">
                <a:latin typeface="Arial" panose="020B0604020202020204" pitchFamily="34" charset="0"/>
              </a:rPr>
              <a:t>&amp;</a:t>
            </a:r>
            <a:r>
              <a:rPr lang="zh-TW" altLang="en-US" sz="2400" b="1" u="sng" smtClean="0">
                <a:latin typeface="Arial" panose="020B0604020202020204" pitchFamily="34" charset="0"/>
              </a:rPr>
              <a:t>機會</a:t>
            </a:r>
            <a:r>
              <a:rPr lang="en-US" altLang="zh-TW" sz="2400" b="1" u="sng" smtClean="0">
                <a:latin typeface="Arial" panose="020B0604020202020204" pitchFamily="34" charset="0"/>
              </a:rPr>
              <a:t>/</a:t>
            </a:r>
            <a:r>
              <a:rPr lang="zh-TW" altLang="en-US" sz="2400" b="1" u="sng" smtClean="0">
                <a:latin typeface="Arial" panose="020B0604020202020204" pitchFamily="34" charset="0"/>
              </a:rPr>
              <a:t>威脅</a:t>
            </a:r>
            <a:r>
              <a:rPr lang="en-US" altLang="zh-TW" sz="2400" b="1" u="sng" smtClean="0">
                <a:latin typeface="Arial" panose="020B0604020202020204" pitchFamily="34" charset="0"/>
              </a:rPr>
              <a:t>(SWOT)</a:t>
            </a:r>
            <a:r>
              <a:rPr lang="zh-TW" altLang="en-US" sz="2400" b="1" u="sng" smtClean="0">
                <a:latin typeface="Arial" panose="020B0604020202020204" pitchFamily="34" charset="0"/>
              </a:rPr>
              <a:t>分析</a:t>
            </a:r>
          </a:p>
        </p:txBody>
      </p:sp>
      <p:sp>
        <p:nvSpPr>
          <p:cNvPr id="8195" name="Rectangle 3"/>
          <p:cNvSpPr>
            <a:spLocks noGrp="1" noChangeArrowheads="1"/>
          </p:cNvSpPr>
          <p:nvPr>
            <p:ph type="body" idx="1"/>
          </p:nvPr>
        </p:nvSpPr>
        <p:spPr>
          <a:xfrm>
            <a:off x="685800" y="990600"/>
            <a:ext cx="7772400" cy="5105400"/>
          </a:xfrm>
        </p:spPr>
        <p:txBody>
          <a:bodyPr/>
          <a:lstStyle/>
          <a:p>
            <a:pPr eaLnBrk="1" hangingPunct="1">
              <a:buFontTx/>
              <a:buNone/>
            </a:pPr>
            <a:r>
              <a:rPr lang="en-US" altLang="zh-TW" smtClean="0"/>
              <a:t>.</a:t>
            </a:r>
          </a:p>
        </p:txBody>
      </p:sp>
      <p:graphicFrame>
        <p:nvGraphicFramePr>
          <p:cNvPr id="8" name="資料庫圖表 7"/>
          <p:cNvGraphicFramePr/>
          <p:nvPr/>
        </p:nvGraphicFramePr>
        <p:xfrm>
          <a:off x="381000" y="1143000"/>
          <a:ext cx="8355013" cy="5440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09600" y="381000"/>
            <a:ext cx="7772400" cy="1143000"/>
          </a:xfrm>
        </p:spPr>
        <p:txBody>
          <a:bodyPr/>
          <a:lstStyle/>
          <a:p>
            <a:pPr eaLnBrk="1" hangingPunct="1"/>
            <a:r>
              <a:rPr lang="zh-TW" altLang="en-US" sz="4000" smtClean="0"/>
              <a:t>產品定位</a:t>
            </a:r>
          </a:p>
        </p:txBody>
      </p:sp>
      <p:sp>
        <p:nvSpPr>
          <p:cNvPr id="9219" name="Rectangle 3"/>
          <p:cNvSpPr>
            <a:spLocks noGrp="1" noChangeArrowheads="1"/>
          </p:cNvSpPr>
          <p:nvPr>
            <p:ph type="body" idx="1"/>
          </p:nvPr>
        </p:nvSpPr>
        <p:spPr>
          <a:xfrm>
            <a:off x="1905000" y="2286000"/>
            <a:ext cx="5791200" cy="3505200"/>
          </a:xfrm>
        </p:spPr>
        <p:txBody>
          <a:bodyPr/>
          <a:lstStyle/>
          <a:p>
            <a:pPr eaLnBrk="1" hangingPunct="1">
              <a:buFontTx/>
              <a:buNone/>
            </a:pPr>
            <a:r>
              <a:rPr lang="en-US" altLang="zh-TW" smtClean="0"/>
              <a:t>                </a:t>
            </a:r>
            <a:r>
              <a:rPr lang="zh-TW" altLang="en-US" b="1" smtClean="0"/>
              <a:t>薰衣草森林</a:t>
            </a:r>
          </a:p>
          <a:p>
            <a:pPr eaLnBrk="1" hangingPunct="1">
              <a:buFontTx/>
              <a:buNone/>
            </a:pPr>
            <a:r>
              <a:rPr lang="zh-TW" altLang="en-US" b="1" smtClean="0"/>
              <a:t>  是一個感動人心的夢想園地</a:t>
            </a:r>
          </a:p>
        </p:txBody>
      </p:sp>
      <p:pic>
        <p:nvPicPr>
          <p:cNvPr id="92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962400"/>
            <a:ext cx="3505200"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304800"/>
            <a:ext cx="7772400" cy="1143000"/>
          </a:xfrm>
        </p:spPr>
        <p:txBody>
          <a:bodyPr/>
          <a:lstStyle/>
          <a:p>
            <a:pPr eaLnBrk="1" hangingPunct="1"/>
            <a:r>
              <a:rPr lang="zh-TW" altLang="en-US" sz="4000" smtClean="0"/>
              <a:t>行銷策略</a:t>
            </a:r>
            <a:r>
              <a:rPr lang="en-US" altLang="zh-TW" sz="4000" smtClean="0"/>
              <a:t>&amp;</a:t>
            </a:r>
            <a:r>
              <a:rPr lang="zh-TW" altLang="en-US" sz="4000" smtClean="0"/>
              <a:t>方向</a:t>
            </a:r>
          </a:p>
        </p:txBody>
      </p:sp>
      <p:sp>
        <p:nvSpPr>
          <p:cNvPr id="10243" name="Rectangle 3"/>
          <p:cNvSpPr>
            <a:spLocks noGrp="1" noChangeArrowheads="1"/>
          </p:cNvSpPr>
          <p:nvPr>
            <p:ph type="body" idx="1"/>
          </p:nvPr>
        </p:nvSpPr>
        <p:spPr>
          <a:xfrm>
            <a:off x="762000" y="1371600"/>
            <a:ext cx="8153400" cy="4800600"/>
          </a:xfrm>
        </p:spPr>
        <p:txBody>
          <a:bodyPr/>
          <a:lstStyle/>
          <a:p>
            <a:pPr eaLnBrk="1" hangingPunct="1">
              <a:lnSpc>
                <a:spcPct val="90000"/>
              </a:lnSpc>
              <a:buFont typeface="Wingdings" panose="05000000000000000000" pitchFamily="2" charset="2"/>
              <a:buChar char="Ø"/>
            </a:pPr>
            <a:r>
              <a:rPr lang="en-US" altLang="zh-TW" sz="2800" b="1" smtClean="0"/>
              <a:t> (</a:t>
            </a:r>
            <a:r>
              <a:rPr lang="zh-TW" altLang="en-US" sz="2800" b="1" smtClean="0"/>
              <a:t>產品</a:t>
            </a:r>
            <a:r>
              <a:rPr lang="en-US" altLang="zh-TW" sz="2800" b="1" smtClean="0"/>
              <a:t>)</a:t>
            </a:r>
          </a:p>
          <a:p>
            <a:pPr eaLnBrk="1" hangingPunct="1">
              <a:lnSpc>
                <a:spcPct val="90000"/>
              </a:lnSpc>
              <a:buFont typeface="Wingdings" panose="05000000000000000000" pitchFamily="2" charset="2"/>
              <a:buNone/>
            </a:pPr>
            <a:r>
              <a:rPr lang="en-US" altLang="zh-TW" sz="2400" smtClean="0"/>
              <a:t>      </a:t>
            </a:r>
            <a:r>
              <a:rPr lang="zh-TW" altLang="en-US" sz="2000" smtClean="0"/>
              <a:t>創造話題性的活動</a:t>
            </a:r>
            <a:r>
              <a:rPr lang="en-US" altLang="zh-TW" sz="2000" smtClean="0"/>
              <a:t>/</a:t>
            </a:r>
            <a:r>
              <a:rPr lang="zh-TW" altLang="en-US" sz="2000" smtClean="0"/>
              <a:t>服務</a:t>
            </a:r>
            <a:r>
              <a:rPr lang="en-US" altLang="zh-TW" sz="2000" smtClean="0"/>
              <a:t>/</a:t>
            </a:r>
            <a:r>
              <a:rPr lang="zh-TW" altLang="en-US" sz="2000" smtClean="0"/>
              <a:t>明星商品，</a:t>
            </a:r>
          </a:p>
          <a:p>
            <a:pPr eaLnBrk="1" hangingPunct="1">
              <a:lnSpc>
                <a:spcPct val="90000"/>
              </a:lnSpc>
              <a:buFont typeface="Wingdings" panose="05000000000000000000" pitchFamily="2" charset="2"/>
              <a:buNone/>
            </a:pPr>
            <a:r>
              <a:rPr lang="zh-TW" altLang="en-US" sz="2000" smtClean="0"/>
              <a:t>      吸引媒體及消費者注目，建立品牌知名度</a:t>
            </a:r>
          </a:p>
          <a:p>
            <a:pPr eaLnBrk="1" hangingPunct="1">
              <a:lnSpc>
                <a:spcPct val="90000"/>
              </a:lnSpc>
              <a:buFont typeface="Wingdings" panose="05000000000000000000" pitchFamily="2" charset="2"/>
              <a:buChar char="Ø"/>
            </a:pPr>
            <a:r>
              <a:rPr lang="zh-TW" altLang="en-US" sz="2800" smtClean="0"/>
              <a:t> </a:t>
            </a:r>
            <a:r>
              <a:rPr lang="en-US" altLang="zh-TW" sz="2800" smtClean="0"/>
              <a:t>(</a:t>
            </a:r>
            <a:r>
              <a:rPr lang="zh-TW" altLang="en-US" sz="2800" b="1" smtClean="0"/>
              <a:t>服務</a:t>
            </a:r>
            <a:r>
              <a:rPr lang="en-US" altLang="zh-TW" sz="2800" b="1" smtClean="0"/>
              <a:t>)</a:t>
            </a:r>
          </a:p>
          <a:p>
            <a:pPr eaLnBrk="1" hangingPunct="1">
              <a:lnSpc>
                <a:spcPct val="90000"/>
              </a:lnSpc>
              <a:buFont typeface="Wingdings" panose="05000000000000000000" pitchFamily="2" charset="2"/>
              <a:buNone/>
            </a:pPr>
            <a:r>
              <a:rPr lang="en-US" altLang="zh-TW" sz="2400" smtClean="0"/>
              <a:t>     </a:t>
            </a:r>
            <a:r>
              <a:rPr lang="zh-TW" altLang="en-US" sz="2000" smtClean="0"/>
              <a:t>透過對熟客的服務，提高品牌好感度</a:t>
            </a:r>
          </a:p>
          <a:p>
            <a:pPr eaLnBrk="1" hangingPunct="1">
              <a:lnSpc>
                <a:spcPct val="90000"/>
              </a:lnSpc>
              <a:buFont typeface="Wingdings" panose="05000000000000000000" pitchFamily="2" charset="2"/>
              <a:buNone/>
            </a:pPr>
            <a:r>
              <a:rPr lang="zh-TW" altLang="en-US" sz="2000" smtClean="0"/>
              <a:t>     進而強化品牌忠誠度，提升品牌忠誠度</a:t>
            </a:r>
          </a:p>
          <a:p>
            <a:pPr eaLnBrk="1" hangingPunct="1">
              <a:lnSpc>
                <a:spcPct val="90000"/>
              </a:lnSpc>
              <a:buFont typeface="Wingdings" panose="05000000000000000000" pitchFamily="2" charset="2"/>
              <a:buChar char="Ø"/>
            </a:pPr>
            <a:r>
              <a:rPr lang="zh-TW" altLang="en-US" sz="2800" b="1" smtClean="0"/>
              <a:t> </a:t>
            </a:r>
            <a:r>
              <a:rPr lang="en-US" altLang="zh-TW" sz="2800" b="1" smtClean="0"/>
              <a:t>(</a:t>
            </a:r>
            <a:r>
              <a:rPr lang="zh-TW" altLang="en-US" sz="2800" b="1" smtClean="0"/>
              <a:t>區域</a:t>
            </a:r>
            <a:r>
              <a:rPr lang="en-US" altLang="zh-TW" sz="2800" b="1" smtClean="0"/>
              <a:t>)</a:t>
            </a:r>
          </a:p>
          <a:p>
            <a:pPr eaLnBrk="1" hangingPunct="1">
              <a:lnSpc>
                <a:spcPct val="90000"/>
              </a:lnSpc>
              <a:buFont typeface="Wingdings" panose="05000000000000000000" pitchFamily="2" charset="2"/>
              <a:buNone/>
            </a:pPr>
            <a:r>
              <a:rPr lang="en-US" altLang="zh-TW" sz="2800" smtClean="0"/>
              <a:t>     </a:t>
            </a:r>
            <a:r>
              <a:rPr lang="zh-TW" altLang="en-US" sz="2000" smtClean="0"/>
              <a:t>發展薰衣草森林特有景觀，創造美感經驗</a:t>
            </a:r>
          </a:p>
          <a:p>
            <a:pPr eaLnBrk="1" hangingPunct="1">
              <a:lnSpc>
                <a:spcPct val="90000"/>
              </a:lnSpc>
              <a:buFont typeface="Wingdings" panose="05000000000000000000" pitchFamily="2" charset="2"/>
              <a:buChar char="Ø"/>
            </a:pPr>
            <a:r>
              <a:rPr lang="zh-TW" altLang="en-US" sz="2800" b="1" smtClean="0"/>
              <a:t> </a:t>
            </a:r>
            <a:r>
              <a:rPr lang="en-US" altLang="zh-TW" sz="2800" b="1" smtClean="0"/>
              <a:t>(</a:t>
            </a:r>
            <a:r>
              <a:rPr lang="zh-TW" altLang="en-US" sz="2800" b="1" smtClean="0"/>
              <a:t>活動</a:t>
            </a:r>
            <a:r>
              <a:rPr lang="en-US" altLang="zh-TW" sz="2800" b="1" smtClean="0"/>
              <a:t>)</a:t>
            </a:r>
            <a:r>
              <a:rPr lang="en-US" altLang="zh-TW" sz="2800" smtClean="0"/>
              <a:t> </a:t>
            </a:r>
          </a:p>
          <a:p>
            <a:pPr eaLnBrk="1" hangingPunct="1">
              <a:lnSpc>
                <a:spcPct val="90000"/>
              </a:lnSpc>
              <a:buClr>
                <a:schemeClr val="tx1"/>
              </a:buClr>
              <a:buFont typeface="Wingdings" panose="05000000000000000000" pitchFamily="2" charset="2"/>
              <a:buNone/>
            </a:pPr>
            <a:r>
              <a:rPr lang="en-US" altLang="zh-TW" sz="2400" b="1" smtClean="0"/>
              <a:t>      </a:t>
            </a:r>
            <a:r>
              <a:rPr lang="zh-TW" altLang="en-US" sz="2000" smtClean="0"/>
              <a:t>舉辦全年度園內節慶活動，</a:t>
            </a:r>
          </a:p>
          <a:p>
            <a:pPr eaLnBrk="1" hangingPunct="1">
              <a:lnSpc>
                <a:spcPct val="90000"/>
              </a:lnSpc>
              <a:buClr>
                <a:schemeClr val="tx1"/>
              </a:buClr>
              <a:buFont typeface="Wingdings" panose="05000000000000000000" pitchFamily="2" charset="2"/>
              <a:buNone/>
            </a:pPr>
            <a:r>
              <a:rPr lang="zh-TW" altLang="en-US" sz="2000" smtClean="0"/>
              <a:t>      讓客人參與、學習、體驗</a:t>
            </a:r>
            <a:r>
              <a:rPr lang="zh-TW" altLang="en-US" sz="2800" b="1" smtClean="0"/>
              <a:t> </a:t>
            </a:r>
          </a:p>
        </p:txBody>
      </p:sp>
      <p:pic>
        <p:nvPicPr>
          <p:cNvPr id="1024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1676400"/>
            <a:ext cx="18288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4572000"/>
            <a:ext cx="132715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3124200"/>
            <a:ext cx="190500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預設簡報設計">
  <a:themeElements>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1389</TotalTime>
  <Words>1281</Words>
  <Application>Microsoft Office PowerPoint</Application>
  <PresentationFormat>如螢幕大小 (4:3)</PresentationFormat>
  <Paragraphs>181</Paragraphs>
  <Slides>16</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16</vt:i4>
      </vt:variant>
    </vt:vector>
  </HeadingPairs>
  <TitlesOfParts>
    <vt:vector size="22" baseType="lpstr">
      <vt:lpstr>Times New Roman</vt:lpstr>
      <vt:lpstr>新細明體</vt:lpstr>
      <vt:lpstr>Arial</vt:lpstr>
      <vt:lpstr>Calibri</vt:lpstr>
      <vt:lpstr>Wingdings</vt:lpstr>
      <vt:lpstr>預設簡報設計</vt:lpstr>
      <vt:lpstr>行銷計劃個案分析</vt:lpstr>
      <vt:lpstr>何謂行銷?</vt:lpstr>
      <vt:lpstr>個案分析:薰衣草森林的行銷計劃</vt:lpstr>
      <vt:lpstr>休閒市場趨勢概述</vt:lpstr>
      <vt:lpstr>休閒產業的行銷四要素</vt:lpstr>
      <vt:lpstr>消費者選擇分析</vt:lpstr>
      <vt:lpstr>優/劣&amp;機會/威脅(SWOT)分析</vt:lpstr>
      <vt:lpstr>產品定位</vt:lpstr>
      <vt:lpstr>行銷策略&amp;方向</vt:lpstr>
      <vt:lpstr>行銷計劃專案指標</vt:lpstr>
      <vt:lpstr>如何規劃服務業的行銷活動</vt:lpstr>
      <vt:lpstr>虛擬性</vt:lpstr>
      <vt:lpstr>互動性</vt:lpstr>
      <vt:lpstr>異質性 </vt:lpstr>
      <vt:lpstr>即時性&amp;時間性</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Lynn</dc:creator>
  <cp:lastModifiedBy>lily chu</cp:lastModifiedBy>
  <cp:revision>66</cp:revision>
  <dcterms:created xsi:type="dcterms:W3CDTF">2005-11-08T03:24:59Z</dcterms:created>
  <dcterms:modified xsi:type="dcterms:W3CDTF">2014-04-09T08:30:15Z</dcterms:modified>
</cp:coreProperties>
</file>