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5BDE864-823A-4239-A24E-A77BC446A74C}">
          <p14:sldIdLst>
            <p14:sldId id="256"/>
            <p14:sldId id="263"/>
            <p14:sldId id="258"/>
            <p14:sldId id="260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3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375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425"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42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32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0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51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3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150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27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165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165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67000"/>
            <a:ext cx="4041775" cy="365760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36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0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375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225"/>
              </a:spcBef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2250"/>
            </a:lvl1pPr>
            <a:lvl2pPr algn="l">
              <a:defRPr sz="2100"/>
            </a:lvl2pPr>
            <a:lvl3pPr algn="l">
              <a:defRPr sz="1800"/>
            </a:lvl3pPr>
            <a:lvl4pPr algn="l">
              <a:defRPr sz="1500"/>
            </a:lvl4pPr>
            <a:lvl5pPr algn="l">
              <a:defRPr sz="15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2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225"/>
              </a:spcBef>
              <a:buFontTx/>
              <a:buNone/>
              <a:defRPr sz="1050" baseline="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2"/>
            <a:ext cx="533400" cy="365125"/>
          </a:xfrm>
        </p:spPr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4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E18D95-544C-437C-AA99-7327812BB795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9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2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05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6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indent="-20574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92658" indent="-20574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indent="-17145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014" indent="-17145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33322" indent="-17145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" indent="-13716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41932" indent="-13716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行銷策略</a:t>
            </a:r>
            <a:r>
              <a:rPr lang="en-US" altLang="zh-TW" b="1" dirty="0"/>
              <a:t>3</a:t>
            </a:r>
            <a:r>
              <a:rPr lang="zh-TW" altLang="en-US" b="1" dirty="0"/>
              <a:t>部</a:t>
            </a:r>
            <a:r>
              <a:rPr lang="zh-TW" altLang="en-US" b="1" dirty="0" smtClean="0"/>
              <a:t>曲─區隔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業務部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24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行銷市場區隔劃分</a:t>
            </a:r>
            <a:endParaRPr lang="en-US" altLang="zh-TW" dirty="0" smtClean="0"/>
          </a:p>
          <a:p>
            <a:r>
              <a:rPr lang="zh-TW" altLang="en-US" dirty="0" smtClean="0"/>
              <a:t>區隔行銷</a:t>
            </a:r>
            <a:r>
              <a:rPr lang="en-US" altLang="zh-TW" dirty="0" smtClean="0"/>
              <a:t>(segment marketing)</a:t>
            </a:r>
          </a:p>
          <a:p>
            <a:r>
              <a:rPr lang="zh-TW" altLang="en-US" dirty="0" smtClean="0"/>
              <a:t>利基行銷（</a:t>
            </a:r>
            <a:r>
              <a:rPr lang="en-US" altLang="zh-TW" dirty="0" smtClean="0"/>
              <a:t>niche marketing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地區行銷（</a:t>
            </a:r>
            <a:r>
              <a:rPr lang="en-US" altLang="zh-TW" dirty="0" smtClean="0"/>
              <a:t>local marketing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個人行銷（</a:t>
            </a:r>
            <a:r>
              <a:rPr lang="en-US" altLang="zh-TW" dirty="0" smtClean="0"/>
              <a:t>individual marketing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1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行銷市場區隔劃分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區隔行銷（</a:t>
            </a:r>
            <a:r>
              <a:rPr lang="en-US" altLang="zh-TW" smtClean="0"/>
              <a:t>segment marketing</a:t>
            </a:r>
            <a:r>
              <a:rPr lang="zh-TW" altLang="en-US" smtClean="0"/>
              <a:t>）</a:t>
            </a:r>
            <a:endParaRPr lang="en-US" altLang="zh-TW" smtClean="0"/>
          </a:p>
          <a:p>
            <a:r>
              <a:rPr lang="zh-TW" altLang="en-US" smtClean="0"/>
              <a:t>利基行銷（</a:t>
            </a:r>
            <a:r>
              <a:rPr lang="en-US" altLang="zh-TW" smtClean="0"/>
              <a:t>niche marketing</a:t>
            </a:r>
            <a:r>
              <a:rPr lang="zh-TW" altLang="en-US" smtClean="0"/>
              <a:t>）</a:t>
            </a:r>
            <a:endParaRPr lang="en-US" altLang="zh-TW" smtClean="0"/>
          </a:p>
          <a:p>
            <a:r>
              <a:rPr lang="zh-TW" altLang="en-US" smtClean="0"/>
              <a:t>地區行銷（</a:t>
            </a:r>
            <a:r>
              <a:rPr lang="en-US" altLang="zh-TW" smtClean="0"/>
              <a:t>local marketing</a:t>
            </a:r>
            <a:r>
              <a:rPr lang="zh-TW" altLang="en-US" smtClean="0"/>
              <a:t>）</a:t>
            </a:r>
            <a:endParaRPr lang="en-US" altLang="zh-TW" smtClean="0"/>
          </a:p>
          <a:p>
            <a:r>
              <a:rPr lang="zh-TW" altLang="en-US" smtClean="0"/>
              <a:t>個人行銷（</a:t>
            </a:r>
            <a:r>
              <a:rPr lang="en-US" altLang="zh-TW" smtClean="0"/>
              <a:t>individual marketing</a:t>
            </a:r>
            <a:r>
              <a:rPr lang="zh-TW" altLang="en-US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27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利基行銷（</a:t>
            </a:r>
            <a:r>
              <a:rPr lang="en-US" altLang="zh-TW" smtClean="0"/>
              <a:t>niche marketing</a:t>
            </a:r>
            <a:r>
              <a:rPr lang="zh-TW" altLang="en-US" smtClean="0"/>
              <a:t>）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【</a:t>
            </a:r>
            <a:r>
              <a:rPr lang="zh-TW" altLang="en-US" smtClean="0"/>
              <a:t>定義</a:t>
            </a:r>
            <a:r>
              <a:rPr lang="en-US" altLang="zh-TW" smtClean="0"/>
              <a:t>】</a:t>
            </a:r>
            <a:r>
              <a:rPr lang="zh-TW" altLang="en-US" smtClean="0"/>
              <a:t>「利基」指的是一個需求特殊、而未被滿足的市場，定義的範圍較小。</a:t>
            </a:r>
          </a:p>
          <a:p>
            <a:r>
              <a:rPr lang="en-US" altLang="zh-TW" smtClean="0"/>
              <a:t>【</a:t>
            </a:r>
            <a:r>
              <a:rPr lang="zh-TW" altLang="en-US" smtClean="0"/>
              <a:t>特徵</a:t>
            </a:r>
            <a:r>
              <a:rPr lang="en-US" altLang="zh-TW" smtClean="0"/>
              <a:t>】</a:t>
            </a:r>
            <a:r>
              <a:rPr lang="zh-TW" altLang="en-US" smtClean="0"/>
              <a:t>利基市場的競爭者較少，所以業者可透過「專精」來獲取利潤和成長，因為這個市場的顧客通常也願意支付較高的金額，來滿足自己的特殊需求。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2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區隔行銷（</a:t>
            </a:r>
            <a:r>
              <a:rPr lang="en-US" altLang="zh-TW" smtClean="0"/>
              <a:t>segment marketing</a:t>
            </a:r>
            <a:r>
              <a:rPr lang="zh-TW" altLang="en-US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【</a:t>
            </a:r>
            <a:r>
              <a:rPr lang="zh-TW" altLang="en-US" smtClean="0"/>
              <a:t>定義</a:t>
            </a:r>
            <a:r>
              <a:rPr lang="en-US" altLang="zh-TW" smtClean="0"/>
              <a:t>】</a:t>
            </a:r>
            <a:r>
              <a:rPr lang="zh-TW" altLang="en-US" smtClean="0"/>
              <a:t>一個市場區隔是由一群擁有相同欲求、購買能力、地理位置、消費態度或購買習慣的人所組成。</a:t>
            </a:r>
          </a:p>
          <a:p>
            <a:r>
              <a:rPr lang="en-US" altLang="zh-TW" smtClean="0"/>
              <a:t>【</a:t>
            </a:r>
            <a:r>
              <a:rPr lang="zh-TW" altLang="en-US" smtClean="0"/>
              <a:t>特徵</a:t>
            </a:r>
            <a:r>
              <a:rPr lang="en-US" altLang="zh-TW" smtClean="0"/>
              <a:t>】</a:t>
            </a:r>
            <a:r>
              <a:rPr lang="zh-TW" altLang="en-US" smtClean="0"/>
              <a:t>每個人的需求不同，企業的產品或服務應該具有彈性，包含「基本解決方案」及「任意選擇項目」兩個部分：前者提供的要素能夠滿足區隔內的所有成員，後者則要能滿足某些人的特殊偏好。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79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地區行銷（</a:t>
            </a:r>
            <a:r>
              <a:rPr lang="en-US" altLang="zh-TW" smtClean="0"/>
              <a:t>local marketing</a:t>
            </a:r>
            <a:r>
              <a:rPr lang="zh-TW" altLang="en-US" smtClean="0"/>
              <a:t>）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【</a:t>
            </a:r>
            <a:r>
              <a:rPr lang="zh-TW" altLang="en-US" smtClean="0"/>
              <a:t>定義</a:t>
            </a:r>
            <a:r>
              <a:rPr lang="en-US" altLang="zh-TW" smtClean="0"/>
              <a:t>】</a:t>
            </a:r>
            <a:r>
              <a:rPr lang="zh-TW" altLang="en-US" smtClean="0"/>
              <a:t>指依照特定地區顧客群的需要與欲求，而發展出的特殊行銷方案。</a:t>
            </a:r>
          </a:p>
          <a:p>
            <a:r>
              <a:rPr lang="en-US" altLang="zh-TW" smtClean="0"/>
              <a:t>【</a:t>
            </a:r>
            <a:r>
              <a:rPr lang="zh-TW" altLang="en-US" smtClean="0"/>
              <a:t>特徵</a:t>
            </a:r>
            <a:r>
              <a:rPr lang="en-US" altLang="zh-TW" smtClean="0"/>
              <a:t>】</a:t>
            </a:r>
            <a:r>
              <a:rPr lang="zh-TW" altLang="en-US" smtClean="0"/>
              <a:t>地區行銷反映了另一個行銷趨勢</a:t>
            </a:r>
            <a:r>
              <a:rPr lang="en-US" altLang="zh-TW" smtClean="0"/>
              <a:t>——</a:t>
            </a:r>
            <a:r>
              <a:rPr lang="zh-TW" altLang="en-US" smtClean="0"/>
              <a:t>草根行銷，以接近個別消費者。這種行銷方式的內涵通常屬於「體驗式行銷」，除了提供產品和服務之外，還試圖傳遞獨特、難忘的消費經驗。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47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個人行銷（</a:t>
            </a:r>
            <a:r>
              <a:rPr lang="en-US" altLang="zh-TW" smtClean="0"/>
              <a:t>individual marketing</a:t>
            </a:r>
            <a:r>
              <a:rPr lang="zh-TW" altLang="en-US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【</a:t>
            </a:r>
            <a:r>
              <a:rPr lang="zh-TW" altLang="en-US" smtClean="0"/>
              <a:t>定義</a:t>
            </a:r>
            <a:r>
              <a:rPr lang="en-US" altLang="zh-TW" smtClean="0"/>
              <a:t>】</a:t>
            </a:r>
            <a:r>
              <a:rPr lang="zh-TW" altLang="en-US" smtClean="0"/>
              <a:t>市場區隔的終極目標，就是達成「個人區隔」「客製化行銷」及「一對一行銷」。</a:t>
            </a:r>
          </a:p>
          <a:p>
            <a:r>
              <a:rPr lang="en-US" altLang="zh-TW" smtClean="0"/>
              <a:t>【</a:t>
            </a:r>
            <a:r>
              <a:rPr lang="zh-TW" altLang="en-US" smtClean="0"/>
              <a:t>特徵</a:t>
            </a:r>
            <a:r>
              <a:rPr lang="en-US" altLang="zh-TW" smtClean="0"/>
              <a:t>】</a:t>
            </a:r>
            <a:r>
              <a:rPr lang="zh-TW" altLang="en-US" smtClean="0"/>
              <a:t>現今消費者購買時，更重視個人化因素，因此有些企業結合大眾行銷與客製化，提供「大眾客製化」（</a:t>
            </a:r>
            <a:r>
              <a:rPr lang="en-US" altLang="zh-TW" smtClean="0"/>
              <a:t>mass customization</a:t>
            </a:r>
            <a:r>
              <a:rPr lang="zh-TW" altLang="en-US" smtClean="0"/>
              <a:t>）平台，讓顧客挑選自己想要的產品、價格或運送方式，來達成更精準的溝通。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828193"/>
      </p:ext>
    </p:extLst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世外桃源</Template>
  <TotalTime>89</TotalTime>
  <Words>417</Words>
  <Application>Microsoft Office PowerPoint</Application>
  <PresentationFormat>如螢幕大小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Corbel</vt:lpstr>
      <vt:lpstr>Wingdings 2</vt:lpstr>
      <vt:lpstr>Deluxe</vt:lpstr>
      <vt:lpstr>行銷策略3部曲─區隔</vt:lpstr>
      <vt:lpstr>目次</vt:lpstr>
      <vt:lpstr>行銷市場區隔劃分</vt:lpstr>
      <vt:lpstr>利基行銷（niche marketing）</vt:lpstr>
      <vt:lpstr>區隔行銷（segment marketing）</vt:lpstr>
      <vt:lpstr>地區行銷（local marketing）</vt:lpstr>
      <vt:lpstr>個人行銷（individual marketing）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行銷策略3部曲</dc:title>
  <dc:creator>studen-pc</dc:creator>
  <cp:lastModifiedBy>lily chu</cp:lastModifiedBy>
  <cp:revision>17</cp:revision>
  <dcterms:created xsi:type="dcterms:W3CDTF">2014-02-18T10:52:12Z</dcterms:created>
  <dcterms:modified xsi:type="dcterms:W3CDTF">2014-03-01T09:04:09Z</dcterms:modified>
</cp:coreProperties>
</file>