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7" r:id="rId3"/>
    <p:sldId id="263" r:id="rId4"/>
    <p:sldId id="265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D3E01D1-38D5-4816-A1EA-E13EB495E11A}">
          <p14:sldIdLst>
            <p14:sldId id="256"/>
            <p14:sldId id="267"/>
            <p14:sldId id="263"/>
            <p14:sldId id="265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FFFF"/>
    <a:srgbClr val="7F7F7F"/>
    <a:srgbClr val="A6A6A6"/>
    <a:srgbClr val="FFFF6D"/>
    <a:srgbClr val="CCFFFF"/>
    <a:srgbClr val="FF3F3F"/>
    <a:srgbClr val="9F5FCF"/>
    <a:srgbClr val="47CFFF"/>
    <a:srgbClr val="E1C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424" autoAdjust="0"/>
  </p:normalViewPr>
  <p:slideViewPr>
    <p:cSldViewPr snapToGrid="0">
      <p:cViewPr varScale="1">
        <p:scale>
          <a:sx n="96" d="100"/>
          <a:sy n="96" d="100"/>
        </p:scale>
        <p:origin x="1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6B301-BFE6-461B-B63B-D8B998E13ABE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E7277D5D-D10E-4F12-8835-E90356C99AFC}">
      <dgm:prSet/>
      <dgm:spPr/>
      <dgm:t>
        <a:bodyPr/>
        <a:lstStyle/>
        <a:p>
          <a:pPr rtl="0"/>
          <a:r>
            <a:rPr kumimoji="1"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【</a:t>
          </a:r>
          <a:r>
            <a:rPr 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定義</a:t>
          </a:r>
          <a:r>
            <a:rPr kumimoji="1"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】</a:t>
          </a:r>
          <a:endParaRPr lang="zh-TW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B2D761-58DB-4457-872E-89A957974786}" type="parTrans" cxnId="{A0775755-0B19-4B22-99FB-8FB9C6170A15}">
      <dgm:prSet/>
      <dgm:spPr/>
      <dgm:t>
        <a:bodyPr/>
        <a:lstStyle/>
        <a:p>
          <a:endParaRPr lang="zh-TW" altLang="en-US"/>
        </a:p>
      </dgm:t>
    </dgm:pt>
    <dgm:pt modelId="{E34D35D8-806E-4C58-910F-EE1965C84C35}" type="sibTrans" cxnId="{A0775755-0B19-4B22-99FB-8FB9C6170A15}">
      <dgm:prSet/>
      <dgm:spPr/>
      <dgm:t>
        <a:bodyPr/>
        <a:lstStyle/>
        <a:p>
          <a:endParaRPr lang="zh-TW" altLang="en-US"/>
        </a:p>
      </dgm:t>
    </dgm:pt>
    <dgm:pt modelId="{EE325644-6C74-4470-8DBC-E91EBFB20D8B}">
      <dgm:prSet/>
      <dgm:spPr/>
      <dgm:t>
        <a:bodyPr/>
        <a:lstStyle/>
        <a:p>
          <a:pPr rtl="0"/>
          <a:r>
            <a:rPr kumimoji="1"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【</a:t>
          </a:r>
          <a:r>
            <a:rPr kumimoji="1" 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特徵</a:t>
          </a:r>
          <a:r>
            <a:rPr kumimoji="1" lang="en-US" alt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】</a:t>
          </a:r>
          <a:endParaRPr kumimoji="1" lang="zh-TW" b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475A66-4C88-40B3-A7F9-1C997026AB2D}" type="parTrans" cxnId="{E4671AD4-A15F-471B-BD4E-76C5BBD9FD79}">
      <dgm:prSet/>
      <dgm:spPr/>
      <dgm:t>
        <a:bodyPr/>
        <a:lstStyle/>
        <a:p>
          <a:endParaRPr lang="zh-TW" altLang="en-US"/>
        </a:p>
      </dgm:t>
    </dgm:pt>
    <dgm:pt modelId="{C5563F0E-46CA-4592-82D6-468E85ED8CF5}" type="sibTrans" cxnId="{E4671AD4-A15F-471B-BD4E-76C5BBD9FD79}">
      <dgm:prSet/>
      <dgm:spPr/>
      <dgm:t>
        <a:bodyPr/>
        <a:lstStyle/>
        <a:p>
          <a:endParaRPr lang="zh-TW" altLang="en-US"/>
        </a:p>
      </dgm:t>
    </dgm:pt>
    <dgm:pt modelId="{AA2F3DF1-689C-4935-99C9-7BD8771C2760}">
      <dgm:prSet/>
      <dgm:spPr/>
      <dgm:t>
        <a:bodyPr/>
        <a:lstStyle/>
        <a:p>
          <a:pPr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「利基」指的是一個需求特殊、而未被滿足的市場，定義的範圍較小。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A3E299-3141-4E78-B366-7F3FD5451EFD}" type="parTrans" cxnId="{0DA30D88-FF5F-4EF3-B86C-F81AF18826DA}">
      <dgm:prSet/>
      <dgm:spPr/>
      <dgm:t>
        <a:bodyPr/>
        <a:lstStyle/>
        <a:p>
          <a:endParaRPr lang="zh-TW" altLang="en-US"/>
        </a:p>
      </dgm:t>
    </dgm:pt>
    <dgm:pt modelId="{4D191624-5C17-4D03-8523-808AD29CF198}" type="sibTrans" cxnId="{0DA30D88-FF5F-4EF3-B86C-F81AF18826DA}">
      <dgm:prSet/>
      <dgm:spPr/>
      <dgm:t>
        <a:bodyPr/>
        <a:lstStyle/>
        <a:p>
          <a:endParaRPr lang="zh-TW" altLang="en-US"/>
        </a:p>
      </dgm:t>
    </dgm:pt>
    <dgm:pt modelId="{6C6EE731-D6A5-45AC-9233-BF0756149908}">
      <dgm:prSet/>
      <dgm:spPr/>
      <dgm:t>
        <a:bodyPr/>
        <a:lstStyle/>
        <a:p>
          <a:pPr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利基市場的競爭者較少，所以業者可透過「專精」來獲取利潤和成長，因為這個市場的顧客通常也願意支付較高的金額，來滿足自己的特殊需求。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AA773D-AA60-48F1-9CCE-C00FB2835258}" type="parTrans" cxnId="{64C80EDF-900B-456B-9225-4BBA7DD8CCA5}">
      <dgm:prSet/>
      <dgm:spPr/>
      <dgm:t>
        <a:bodyPr/>
        <a:lstStyle/>
        <a:p>
          <a:endParaRPr lang="zh-TW" altLang="en-US"/>
        </a:p>
      </dgm:t>
    </dgm:pt>
    <dgm:pt modelId="{C34263A2-39D3-441F-9CD0-AEE344CA50E0}" type="sibTrans" cxnId="{64C80EDF-900B-456B-9225-4BBA7DD8CCA5}">
      <dgm:prSet/>
      <dgm:spPr/>
      <dgm:t>
        <a:bodyPr/>
        <a:lstStyle/>
        <a:p>
          <a:endParaRPr lang="zh-TW" altLang="en-US"/>
        </a:p>
      </dgm:t>
    </dgm:pt>
    <dgm:pt modelId="{33C86EDC-B92C-422C-845A-2333C4180796}" type="pres">
      <dgm:prSet presAssocID="{2CF6B301-BFE6-461B-B63B-D8B998E13A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105EF1E-5683-40AA-BB4F-662C841AAED2}" type="pres">
      <dgm:prSet presAssocID="{E7277D5D-D10E-4F12-8835-E90356C99AFC}" presName="linNode" presStyleCnt="0"/>
      <dgm:spPr/>
      <dgm:t>
        <a:bodyPr/>
        <a:lstStyle/>
        <a:p>
          <a:endParaRPr lang="zh-TW" altLang="en-US"/>
        </a:p>
      </dgm:t>
    </dgm:pt>
    <dgm:pt modelId="{CAFE304B-B174-4D0D-9AAF-971835397ED1}" type="pres">
      <dgm:prSet presAssocID="{E7277D5D-D10E-4F12-8835-E90356C99AFC}" presName="parentText" presStyleLbl="node1" presStyleIdx="0" presStyleCnt="2">
        <dgm:presLayoutVars>
          <dgm:chMax val="1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TW" altLang="en-US"/>
        </a:p>
      </dgm:t>
    </dgm:pt>
    <dgm:pt modelId="{192C608D-2FA2-4A54-A8D2-C03F8421C92E}" type="pres">
      <dgm:prSet presAssocID="{E7277D5D-D10E-4F12-8835-E90356C99AF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61F1C6-47C9-4817-9C91-D10D7D877BC3}" type="pres">
      <dgm:prSet presAssocID="{E34D35D8-806E-4C58-910F-EE1965C84C35}" presName="sp" presStyleCnt="0"/>
      <dgm:spPr/>
      <dgm:t>
        <a:bodyPr/>
        <a:lstStyle/>
        <a:p>
          <a:endParaRPr lang="zh-TW" altLang="en-US"/>
        </a:p>
      </dgm:t>
    </dgm:pt>
    <dgm:pt modelId="{A8801F94-11F9-43EC-8834-AC6046AA6389}" type="pres">
      <dgm:prSet presAssocID="{EE325644-6C74-4470-8DBC-E91EBFB20D8B}" presName="linNode" presStyleCnt="0"/>
      <dgm:spPr/>
      <dgm:t>
        <a:bodyPr/>
        <a:lstStyle/>
        <a:p>
          <a:endParaRPr lang="zh-TW" altLang="en-US"/>
        </a:p>
      </dgm:t>
    </dgm:pt>
    <dgm:pt modelId="{8CEB8F9B-72D1-4A8A-97D0-65A75DDD5E39}" type="pres">
      <dgm:prSet presAssocID="{EE325644-6C74-4470-8DBC-E91EBFB20D8B}" presName="parentText" presStyleLbl="node1" presStyleIdx="1" presStyleCnt="2">
        <dgm:presLayoutVars>
          <dgm:chMax val="1"/>
          <dgm:bulletEnabled val="1"/>
        </dgm:presLayoutVars>
      </dgm:prSet>
      <dgm:spPr>
        <a:prstGeom prst="hexagon">
          <a:avLst/>
        </a:prstGeom>
      </dgm:spPr>
      <dgm:t>
        <a:bodyPr/>
        <a:lstStyle/>
        <a:p>
          <a:endParaRPr lang="zh-TW" altLang="en-US"/>
        </a:p>
      </dgm:t>
    </dgm:pt>
    <dgm:pt modelId="{F532369A-1B6C-4280-8237-9232387B9DC5}" type="pres">
      <dgm:prSet presAssocID="{EE325644-6C74-4470-8DBC-E91EBFB20D8B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29B4D1D-81E4-432D-B068-40FEE6FC93E4}" type="presOf" srcId="{EE325644-6C74-4470-8DBC-E91EBFB20D8B}" destId="{8CEB8F9B-72D1-4A8A-97D0-65A75DDD5E39}" srcOrd="0" destOrd="0" presId="urn:microsoft.com/office/officeart/2005/8/layout/vList5"/>
    <dgm:cxn modelId="{63A0C723-D6D9-463E-96AC-2BF08F94A6B4}" type="presOf" srcId="{2CF6B301-BFE6-461B-B63B-D8B998E13ABE}" destId="{33C86EDC-B92C-422C-845A-2333C4180796}" srcOrd="0" destOrd="0" presId="urn:microsoft.com/office/officeart/2005/8/layout/vList5"/>
    <dgm:cxn modelId="{85D7278D-E0FD-4B7A-8F3D-2A26DB1C0F1A}" type="presOf" srcId="{E7277D5D-D10E-4F12-8835-E90356C99AFC}" destId="{CAFE304B-B174-4D0D-9AAF-971835397ED1}" srcOrd="0" destOrd="0" presId="urn:microsoft.com/office/officeart/2005/8/layout/vList5"/>
    <dgm:cxn modelId="{64C80EDF-900B-456B-9225-4BBA7DD8CCA5}" srcId="{EE325644-6C74-4470-8DBC-E91EBFB20D8B}" destId="{6C6EE731-D6A5-45AC-9233-BF0756149908}" srcOrd="0" destOrd="0" parTransId="{9BAA773D-AA60-48F1-9CCE-C00FB2835258}" sibTransId="{C34263A2-39D3-441F-9CD0-AEE344CA50E0}"/>
    <dgm:cxn modelId="{DF391992-5584-4275-8471-4F2B292EDAD7}" type="presOf" srcId="{6C6EE731-D6A5-45AC-9233-BF0756149908}" destId="{F532369A-1B6C-4280-8237-9232387B9DC5}" srcOrd="0" destOrd="0" presId="urn:microsoft.com/office/officeart/2005/8/layout/vList5"/>
    <dgm:cxn modelId="{06DFB221-415F-4D61-872C-5DC29BAA0B26}" type="presOf" srcId="{AA2F3DF1-689C-4935-99C9-7BD8771C2760}" destId="{192C608D-2FA2-4A54-A8D2-C03F8421C92E}" srcOrd="0" destOrd="0" presId="urn:microsoft.com/office/officeart/2005/8/layout/vList5"/>
    <dgm:cxn modelId="{E4671AD4-A15F-471B-BD4E-76C5BBD9FD79}" srcId="{2CF6B301-BFE6-461B-B63B-D8B998E13ABE}" destId="{EE325644-6C74-4470-8DBC-E91EBFB20D8B}" srcOrd="1" destOrd="0" parTransId="{D0475A66-4C88-40B3-A7F9-1C997026AB2D}" sibTransId="{C5563F0E-46CA-4592-82D6-468E85ED8CF5}"/>
    <dgm:cxn modelId="{A0775755-0B19-4B22-99FB-8FB9C6170A15}" srcId="{2CF6B301-BFE6-461B-B63B-D8B998E13ABE}" destId="{E7277D5D-D10E-4F12-8835-E90356C99AFC}" srcOrd="0" destOrd="0" parTransId="{A4B2D761-58DB-4457-872E-89A957974786}" sibTransId="{E34D35D8-806E-4C58-910F-EE1965C84C35}"/>
    <dgm:cxn modelId="{0DA30D88-FF5F-4EF3-B86C-F81AF18826DA}" srcId="{E7277D5D-D10E-4F12-8835-E90356C99AFC}" destId="{AA2F3DF1-689C-4935-99C9-7BD8771C2760}" srcOrd="0" destOrd="0" parTransId="{C2A3E299-3141-4E78-B366-7F3FD5451EFD}" sibTransId="{4D191624-5C17-4D03-8523-808AD29CF198}"/>
    <dgm:cxn modelId="{A9E805A5-51ED-4069-B680-6169C1C0C4A3}" type="presParOf" srcId="{33C86EDC-B92C-422C-845A-2333C4180796}" destId="{8105EF1E-5683-40AA-BB4F-662C841AAED2}" srcOrd="0" destOrd="0" presId="urn:microsoft.com/office/officeart/2005/8/layout/vList5"/>
    <dgm:cxn modelId="{758C2B70-57A8-408A-9088-723317D21A0C}" type="presParOf" srcId="{8105EF1E-5683-40AA-BB4F-662C841AAED2}" destId="{CAFE304B-B174-4D0D-9AAF-971835397ED1}" srcOrd="0" destOrd="0" presId="urn:microsoft.com/office/officeart/2005/8/layout/vList5"/>
    <dgm:cxn modelId="{50A12C84-5E7C-458A-8D72-63B35B2DA95A}" type="presParOf" srcId="{8105EF1E-5683-40AA-BB4F-662C841AAED2}" destId="{192C608D-2FA2-4A54-A8D2-C03F8421C92E}" srcOrd="1" destOrd="0" presId="urn:microsoft.com/office/officeart/2005/8/layout/vList5"/>
    <dgm:cxn modelId="{E6DA37AD-5D7A-4416-AC04-AA85B5CA1A76}" type="presParOf" srcId="{33C86EDC-B92C-422C-845A-2333C4180796}" destId="{7261F1C6-47C9-4817-9C91-D10D7D877BC3}" srcOrd="1" destOrd="0" presId="urn:microsoft.com/office/officeart/2005/8/layout/vList5"/>
    <dgm:cxn modelId="{5F0345DA-4A4A-4F25-9E3F-C41C03507790}" type="presParOf" srcId="{33C86EDC-B92C-422C-845A-2333C4180796}" destId="{A8801F94-11F9-43EC-8834-AC6046AA6389}" srcOrd="2" destOrd="0" presId="urn:microsoft.com/office/officeart/2005/8/layout/vList5"/>
    <dgm:cxn modelId="{2FB76750-59F1-4354-8899-520378598524}" type="presParOf" srcId="{A8801F94-11F9-43EC-8834-AC6046AA6389}" destId="{8CEB8F9B-72D1-4A8A-97D0-65A75DDD5E39}" srcOrd="0" destOrd="0" presId="urn:microsoft.com/office/officeart/2005/8/layout/vList5"/>
    <dgm:cxn modelId="{B03275F3-28F2-412B-BB2A-DB7EDD75DC52}" type="presParOf" srcId="{A8801F94-11F9-43EC-8834-AC6046AA6389}" destId="{F532369A-1B6C-4280-8237-9232387B9D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FCB58-34E8-4F0C-A8F6-1C330429974D}" type="doc">
      <dgm:prSet loTypeId="urn:microsoft.com/office/officeart/2005/8/layout/lProcess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4D392C9-4C4C-43B2-BCF9-3C53AF1F9493}">
      <dgm:prSet/>
      <dgm:spPr/>
      <dgm:t>
        <a:bodyPr/>
        <a:lstStyle/>
        <a:p>
          <a:pPr rtl="0"/>
          <a:r>
            <a:rPr kumimoji="1" lang="en-US" altLang="zh-TW" b="1" dirty="0" smtClean="0">
              <a:latin typeface="+mn-ea"/>
            </a:rPr>
            <a:t>【</a:t>
          </a:r>
          <a:r>
            <a:rPr lang="zh-TW" b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定義</a:t>
          </a:r>
          <a:r>
            <a:rPr kumimoji="1" lang="en-US" altLang="zh-TW" b="1" dirty="0" smtClean="0">
              <a:latin typeface="+mn-ea"/>
            </a:rPr>
            <a:t>】</a:t>
          </a:r>
          <a:endParaRPr lang="zh-TW" dirty="0"/>
        </a:p>
      </dgm:t>
    </dgm:pt>
    <dgm:pt modelId="{356A87C6-5455-4455-B6A8-ABD4B4515221}" type="parTrans" cxnId="{361279FC-857B-45E4-A252-8EC991EB6C56}">
      <dgm:prSet/>
      <dgm:spPr/>
      <dgm:t>
        <a:bodyPr/>
        <a:lstStyle/>
        <a:p>
          <a:endParaRPr lang="zh-TW" altLang="en-US"/>
        </a:p>
      </dgm:t>
    </dgm:pt>
    <dgm:pt modelId="{8FC99A39-4141-46D7-870C-A02F65AE08D2}" type="sibTrans" cxnId="{361279FC-857B-45E4-A252-8EC991EB6C56}">
      <dgm:prSet/>
      <dgm:spPr/>
      <dgm:t>
        <a:bodyPr/>
        <a:lstStyle/>
        <a:p>
          <a:endParaRPr lang="zh-TW" altLang="en-US"/>
        </a:p>
      </dgm:t>
    </dgm:pt>
    <dgm:pt modelId="{8480D4CA-6DDA-4B89-998F-9F6BDA80F91C}">
      <dgm:prSet/>
      <dgm:spPr/>
      <dgm:t>
        <a:bodyPr/>
        <a:lstStyle/>
        <a:p>
          <a:pPr rtl="0"/>
          <a:r>
            <a:rPr kumimoji="1" lang="en-US" altLang="zh-TW" b="1" dirty="0" smtClean="0">
              <a:latin typeface="+mn-ea"/>
            </a:rPr>
            <a:t>【</a:t>
          </a: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特徵</a:t>
          </a:r>
          <a:r>
            <a:rPr kumimoji="1" lang="en-US" altLang="zh-TW" b="1" dirty="0" smtClean="0">
              <a:latin typeface="+mn-ea"/>
            </a:rPr>
            <a:t>】</a:t>
          </a:r>
          <a:endParaRPr lang="zh-TW" dirty="0"/>
        </a:p>
      </dgm:t>
    </dgm:pt>
    <dgm:pt modelId="{AEE186C4-4D07-4313-90C7-6381210F5594}" type="parTrans" cxnId="{CEF664D3-EF8D-423B-9BE1-9F41605C1946}">
      <dgm:prSet/>
      <dgm:spPr/>
      <dgm:t>
        <a:bodyPr/>
        <a:lstStyle/>
        <a:p>
          <a:endParaRPr lang="zh-TW" altLang="en-US"/>
        </a:p>
      </dgm:t>
    </dgm:pt>
    <dgm:pt modelId="{A3A2BEE8-3809-4B51-9DE5-782C3FBF6529}" type="sibTrans" cxnId="{CEF664D3-EF8D-423B-9BE1-9F41605C1946}">
      <dgm:prSet/>
      <dgm:spPr/>
      <dgm:t>
        <a:bodyPr/>
        <a:lstStyle/>
        <a:p>
          <a:endParaRPr lang="zh-TW" altLang="en-US"/>
        </a:p>
      </dgm:t>
    </dgm:pt>
    <dgm:pt modelId="{08C13671-7524-406F-AF04-CA106CFBBEC7}">
      <dgm:prSet/>
      <dgm:spPr/>
      <dgm:t>
        <a:bodyPr/>
        <a:lstStyle/>
        <a:p>
          <a:pPr algn="l"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指依照特定地區顧客群的需要與欲求，而發展出的特殊行銷方案。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80C499-78D5-4C6F-B967-ECCCFD0A25F3}" type="parTrans" cxnId="{34CF2FEB-50B7-40D2-A3F5-E1EF9C6BEA68}">
      <dgm:prSet/>
      <dgm:spPr/>
      <dgm:t>
        <a:bodyPr/>
        <a:lstStyle/>
        <a:p>
          <a:endParaRPr lang="zh-TW" altLang="en-US"/>
        </a:p>
      </dgm:t>
    </dgm:pt>
    <dgm:pt modelId="{623E43EB-321B-41C0-B6BA-04D735CF109B}" type="sibTrans" cxnId="{34CF2FEB-50B7-40D2-A3F5-E1EF9C6BEA68}">
      <dgm:prSet/>
      <dgm:spPr/>
      <dgm:t>
        <a:bodyPr/>
        <a:lstStyle/>
        <a:p>
          <a:endParaRPr lang="zh-TW" altLang="en-US"/>
        </a:p>
      </dgm:t>
    </dgm:pt>
    <dgm:pt modelId="{9C92CB4A-630A-4201-8CE9-EA5417937167}">
      <dgm:prSet/>
      <dgm:spPr/>
      <dgm:t>
        <a:bodyPr/>
        <a:lstStyle/>
        <a:p>
          <a:pPr algn="l"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地區行銷反映了另一個行銷趨勢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——</a:t>
          </a:r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草根行銷，以接近個別消費者。這種行銷方式的內涵通常屬於「體驗式行銷」，除了提供產品和服務之外，還試圖傳遞獨特、難忘的消費經驗。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17550FE-377A-41CE-AB60-24C60F3EE3C5}" type="parTrans" cxnId="{8998D464-7A5C-4F7A-9A5F-FB8974AEF1D7}">
      <dgm:prSet/>
      <dgm:spPr/>
      <dgm:t>
        <a:bodyPr/>
        <a:lstStyle/>
        <a:p>
          <a:endParaRPr lang="zh-TW" altLang="en-US"/>
        </a:p>
      </dgm:t>
    </dgm:pt>
    <dgm:pt modelId="{10503255-66AA-4A6F-A3D4-93210100F748}" type="sibTrans" cxnId="{8998D464-7A5C-4F7A-9A5F-FB8974AEF1D7}">
      <dgm:prSet/>
      <dgm:spPr/>
      <dgm:t>
        <a:bodyPr/>
        <a:lstStyle/>
        <a:p>
          <a:endParaRPr lang="zh-TW" altLang="en-US"/>
        </a:p>
      </dgm:t>
    </dgm:pt>
    <dgm:pt modelId="{12D1306A-D4FD-44EE-ABA8-E2F5E6152BF8}" type="pres">
      <dgm:prSet presAssocID="{BC9FCB58-34E8-4F0C-A8F6-1C330429974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6655A93-AB7C-4D1B-A273-282CFCE8AFBC}" type="pres">
      <dgm:prSet presAssocID="{04D392C9-4C4C-43B2-BCF9-3C53AF1F9493}" presName="compNode" presStyleCnt="0"/>
      <dgm:spPr/>
      <dgm:t>
        <a:bodyPr/>
        <a:lstStyle/>
        <a:p>
          <a:endParaRPr lang="zh-TW" altLang="en-US"/>
        </a:p>
      </dgm:t>
    </dgm:pt>
    <dgm:pt modelId="{3A28A862-7349-4D53-A4E2-349E8661DFC9}" type="pres">
      <dgm:prSet presAssocID="{04D392C9-4C4C-43B2-BCF9-3C53AF1F9493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CFF0C44A-4354-48D9-B51C-AF061D942D84}" type="pres">
      <dgm:prSet presAssocID="{04D392C9-4C4C-43B2-BCF9-3C53AF1F9493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1E635D84-50A9-4305-A1CE-7C40AAF3D6FF}" type="pres">
      <dgm:prSet presAssocID="{04D392C9-4C4C-43B2-BCF9-3C53AF1F9493}" presName="compChildNode" presStyleCnt="0"/>
      <dgm:spPr/>
      <dgm:t>
        <a:bodyPr/>
        <a:lstStyle/>
        <a:p>
          <a:endParaRPr lang="zh-TW" altLang="en-US"/>
        </a:p>
      </dgm:t>
    </dgm:pt>
    <dgm:pt modelId="{B0A35F29-F545-414C-B788-A6C8C7E1C194}" type="pres">
      <dgm:prSet presAssocID="{04D392C9-4C4C-43B2-BCF9-3C53AF1F9493}" presName="theInnerList" presStyleCnt="0"/>
      <dgm:spPr/>
      <dgm:t>
        <a:bodyPr/>
        <a:lstStyle/>
        <a:p>
          <a:endParaRPr lang="zh-TW" altLang="en-US"/>
        </a:p>
      </dgm:t>
    </dgm:pt>
    <dgm:pt modelId="{D0DDE55B-E2D7-4D02-88A4-5862D909F926}" type="pres">
      <dgm:prSet presAssocID="{08C13671-7524-406F-AF04-CA106CFBBEC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E05180-9E87-41DF-B555-1CEADC85DA53}" type="pres">
      <dgm:prSet presAssocID="{04D392C9-4C4C-43B2-BCF9-3C53AF1F9493}" presName="aSpace" presStyleCnt="0"/>
      <dgm:spPr/>
      <dgm:t>
        <a:bodyPr/>
        <a:lstStyle/>
        <a:p>
          <a:endParaRPr lang="zh-TW" altLang="en-US"/>
        </a:p>
      </dgm:t>
    </dgm:pt>
    <dgm:pt modelId="{16F012EC-846B-4A07-AF4D-4F3CAFCE25BF}" type="pres">
      <dgm:prSet presAssocID="{8480D4CA-6DDA-4B89-998F-9F6BDA80F91C}" presName="compNode" presStyleCnt="0"/>
      <dgm:spPr/>
      <dgm:t>
        <a:bodyPr/>
        <a:lstStyle/>
        <a:p>
          <a:endParaRPr lang="zh-TW" altLang="en-US"/>
        </a:p>
      </dgm:t>
    </dgm:pt>
    <dgm:pt modelId="{F0B4A53B-8C0C-4FAD-9060-6FCACCB466DD}" type="pres">
      <dgm:prSet presAssocID="{8480D4CA-6DDA-4B89-998F-9F6BDA80F91C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76B41C4D-53CE-4A7B-A0F9-038543F1686C}" type="pres">
      <dgm:prSet presAssocID="{8480D4CA-6DDA-4B89-998F-9F6BDA80F91C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753F3A9B-3583-4122-9AAF-C4031BFB33F6}" type="pres">
      <dgm:prSet presAssocID="{8480D4CA-6DDA-4B89-998F-9F6BDA80F91C}" presName="compChildNode" presStyleCnt="0"/>
      <dgm:spPr/>
      <dgm:t>
        <a:bodyPr/>
        <a:lstStyle/>
        <a:p>
          <a:endParaRPr lang="zh-TW" altLang="en-US"/>
        </a:p>
      </dgm:t>
    </dgm:pt>
    <dgm:pt modelId="{DAAF0C2F-ECEC-4EBE-AA4E-70FDE0E94F7D}" type="pres">
      <dgm:prSet presAssocID="{8480D4CA-6DDA-4B89-998F-9F6BDA80F91C}" presName="theInnerList" presStyleCnt="0"/>
      <dgm:spPr/>
      <dgm:t>
        <a:bodyPr/>
        <a:lstStyle/>
        <a:p>
          <a:endParaRPr lang="zh-TW" altLang="en-US"/>
        </a:p>
      </dgm:t>
    </dgm:pt>
    <dgm:pt modelId="{3DF3347E-CD4A-4B24-B0F7-FD5B373E5927}" type="pres">
      <dgm:prSet presAssocID="{9C92CB4A-630A-4201-8CE9-EA5417937167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8D2AF29-AD63-47FF-A8BD-F1327D0099D0}" type="presOf" srcId="{04D392C9-4C4C-43B2-BCF9-3C53AF1F9493}" destId="{CFF0C44A-4354-48D9-B51C-AF061D942D84}" srcOrd="1" destOrd="0" presId="urn:microsoft.com/office/officeart/2005/8/layout/lProcess2"/>
    <dgm:cxn modelId="{8998D464-7A5C-4F7A-9A5F-FB8974AEF1D7}" srcId="{8480D4CA-6DDA-4B89-998F-9F6BDA80F91C}" destId="{9C92CB4A-630A-4201-8CE9-EA5417937167}" srcOrd="0" destOrd="0" parTransId="{217550FE-377A-41CE-AB60-24C60F3EE3C5}" sibTransId="{10503255-66AA-4A6F-A3D4-93210100F748}"/>
    <dgm:cxn modelId="{7208C0F2-FB7C-4A38-99FC-F9147F632319}" type="presOf" srcId="{04D392C9-4C4C-43B2-BCF9-3C53AF1F9493}" destId="{3A28A862-7349-4D53-A4E2-349E8661DFC9}" srcOrd="0" destOrd="0" presId="urn:microsoft.com/office/officeart/2005/8/layout/lProcess2"/>
    <dgm:cxn modelId="{197E6B88-F7E3-4D47-8F6E-0C7C7D35B932}" type="presOf" srcId="{08C13671-7524-406F-AF04-CA106CFBBEC7}" destId="{D0DDE55B-E2D7-4D02-88A4-5862D909F926}" srcOrd="0" destOrd="0" presId="urn:microsoft.com/office/officeart/2005/8/layout/lProcess2"/>
    <dgm:cxn modelId="{4A526230-82A4-4899-B699-AE1E122DEFDF}" type="presOf" srcId="{BC9FCB58-34E8-4F0C-A8F6-1C330429974D}" destId="{12D1306A-D4FD-44EE-ABA8-E2F5E6152BF8}" srcOrd="0" destOrd="0" presId="urn:microsoft.com/office/officeart/2005/8/layout/lProcess2"/>
    <dgm:cxn modelId="{59C90B7A-3D19-47C0-A605-EFD735E18526}" type="presOf" srcId="{8480D4CA-6DDA-4B89-998F-9F6BDA80F91C}" destId="{76B41C4D-53CE-4A7B-A0F9-038543F1686C}" srcOrd="1" destOrd="0" presId="urn:microsoft.com/office/officeart/2005/8/layout/lProcess2"/>
    <dgm:cxn modelId="{CEF664D3-EF8D-423B-9BE1-9F41605C1946}" srcId="{BC9FCB58-34E8-4F0C-A8F6-1C330429974D}" destId="{8480D4CA-6DDA-4B89-998F-9F6BDA80F91C}" srcOrd="1" destOrd="0" parTransId="{AEE186C4-4D07-4313-90C7-6381210F5594}" sibTransId="{A3A2BEE8-3809-4B51-9DE5-782C3FBF6529}"/>
    <dgm:cxn modelId="{411CE3FC-26D2-4B74-8487-57526BB61FAB}" type="presOf" srcId="{9C92CB4A-630A-4201-8CE9-EA5417937167}" destId="{3DF3347E-CD4A-4B24-B0F7-FD5B373E5927}" srcOrd="0" destOrd="0" presId="urn:microsoft.com/office/officeart/2005/8/layout/lProcess2"/>
    <dgm:cxn modelId="{34CF2FEB-50B7-40D2-A3F5-E1EF9C6BEA68}" srcId="{04D392C9-4C4C-43B2-BCF9-3C53AF1F9493}" destId="{08C13671-7524-406F-AF04-CA106CFBBEC7}" srcOrd="0" destOrd="0" parTransId="{6A80C499-78D5-4C6F-B967-ECCCFD0A25F3}" sibTransId="{623E43EB-321B-41C0-B6BA-04D735CF109B}"/>
    <dgm:cxn modelId="{361279FC-857B-45E4-A252-8EC991EB6C56}" srcId="{BC9FCB58-34E8-4F0C-A8F6-1C330429974D}" destId="{04D392C9-4C4C-43B2-BCF9-3C53AF1F9493}" srcOrd="0" destOrd="0" parTransId="{356A87C6-5455-4455-B6A8-ABD4B4515221}" sibTransId="{8FC99A39-4141-46D7-870C-A02F65AE08D2}"/>
    <dgm:cxn modelId="{F464743C-E20B-4FA1-937D-87AE8C62D0E4}" type="presOf" srcId="{8480D4CA-6DDA-4B89-998F-9F6BDA80F91C}" destId="{F0B4A53B-8C0C-4FAD-9060-6FCACCB466DD}" srcOrd="0" destOrd="0" presId="urn:microsoft.com/office/officeart/2005/8/layout/lProcess2"/>
    <dgm:cxn modelId="{D76E72E3-6CCF-4DAD-9B92-3BB82A2EEB43}" type="presParOf" srcId="{12D1306A-D4FD-44EE-ABA8-E2F5E6152BF8}" destId="{06655A93-AB7C-4D1B-A273-282CFCE8AFBC}" srcOrd="0" destOrd="0" presId="urn:microsoft.com/office/officeart/2005/8/layout/lProcess2"/>
    <dgm:cxn modelId="{D275109E-27F8-4B91-8F65-E28EDD675BE5}" type="presParOf" srcId="{06655A93-AB7C-4D1B-A273-282CFCE8AFBC}" destId="{3A28A862-7349-4D53-A4E2-349E8661DFC9}" srcOrd="0" destOrd="0" presId="urn:microsoft.com/office/officeart/2005/8/layout/lProcess2"/>
    <dgm:cxn modelId="{24C39347-43D3-4D03-89DD-D2B062E05FC8}" type="presParOf" srcId="{06655A93-AB7C-4D1B-A273-282CFCE8AFBC}" destId="{CFF0C44A-4354-48D9-B51C-AF061D942D84}" srcOrd="1" destOrd="0" presId="urn:microsoft.com/office/officeart/2005/8/layout/lProcess2"/>
    <dgm:cxn modelId="{EBF6F392-BFCA-4BE1-8D7A-FD55A49B394B}" type="presParOf" srcId="{06655A93-AB7C-4D1B-A273-282CFCE8AFBC}" destId="{1E635D84-50A9-4305-A1CE-7C40AAF3D6FF}" srcOrd="2" destOrd="0" presId="urn:microsoft.com/office/officeart/2005/8/layout/lProcess2"/>
    <dgm:cxn modelId="{FAE1F569-547D-410D-9AB3-88F486403EEF}" type="presParOf" srcId="{1E635D84-50A9-4305-A1CE-7C40AAF3D6FF}" destId="{B0A35F29-F545-414C-B788-A6C8C7E1C194}" srcOrd="0" destOrd="0" presId="urn:microsoft.com/office/officeart/2005/8/layout/lProcess2"/>
    <dgm:cxn modelId="{72D85A07-EDE2-48D3-ABCE-C5031CFA9DB6}" type="presParOf" srcId="{B0A35F29-F545-414C-B788-A6C8C7E1C194}" destId="{D0DDE55B-E2D7-4D02-88A4-5862D909F926}" srcOrd="0" destOrd="0" presId="urn:microsoft.com/office/officeart/2005/8/layout/lProcess2"/>
    <dgm:cxn modelId="{5E2D09C0-506A-437D-B278-BFC0AC584844}" type="presParOf" srcId="{12D1306A-D4FD-44EE-ABA8-E2F5E6152BF8}" destId="{49E05180-9E87-41DF-B555-1CEADC85DA53}" srcOrd="1" destOrd="0" presId="urn:microsoft.com/office/officeart/2005/8/layout/lProcess2"/>
    <dgm:cxn modelId="{FF16E322-2101-4229-9F21-BF4BA9F70F3D}" type="presParOf" srcId="{12D1306A-D4FD-44EE-ABA8-E2F5E6152BF8}" destId="{16F012EC-846B-4A07-AF4D-4F3CAFCE25BF}" srcOrd="2" destOrd="0" presId="urn:microsoft.com/office/officeart/2005/8/layout/lProcess2"/>
    <dgm:cxn modelId="{95D53445-C53C-45E3-8138-7C72A1831EC9}" type="presParOf" srcId="{16F012EC-846B-4A07-AF4D-4F3CAFCE25BF}" destId="{F0B4A53B-8C0C-4FAD-9060-6FCACCB466DD}" srcOrd="0" destOrd="0" presId="urn:microsoft.com/office/officeart/2005/8/layout/lProcess2"/>
    <dgm:cxn modelId="{B70D19D4-B602-40A6-AF47-376E518E35E4}" type="presParOf" srcId="{16F012EC-846B-4A07-AF4D-4F3CAFCE25BF}" destId="{76B41C4D-53CE-4A7B-A0F9-038543F1686C}" srcOrd="1" destOrd="0" presId="urn:microsoft.com/office/officeart/2005/8/layout/lProcess2"/>
    <dgm:cxn modelId="{2F37CCD1-5529-465B-A970-272486F9F847}" type="presParOf" srcId="{16F012EC-846B-4A07-AF4D-4F3CAFCE25BF}" destId="{753F3A9B-3583-4122-9AAF-C4031BFB33F6}" srcOrd="2" destOrd="0" presId="urn:microsoft.com/office/officeart/2005/8/layout/lProcess2"/>
    <dgm:cxn modelId="{463798EA-6DB0-4D18-AE89-8CB790C95006}" type="presParOf" srcId="{753F3A9B-3583-4122-9AAF-C4031BFB33F6}" destId="{DAAF0C2F-ECEC-4EBE-AA4E-70FDE0E94F7D}" srcOrd="0" destOrd="0" presId="urn:microsoft.com/office/officeart/2005/8/layout/lProcess2"/>
    <dgm:cxn modelId="{4BC4DE18-777A-4C5A-BEA3-06535E21DC42}" type="presParOf" srcId="{DAAF0C2F-ECEC-4EBE-AA4E-70FDE0E94F7D}" destId="{3DF3347E-CD4A-4B24-B0F7-FD5B373E5927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415DA3-35CB-4809-9B5F-B7085082BA29}" type="doc">
      <dgm:prSet loTypeId="urn:diagrams.loki3.com/BracketList+Icon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E7DF8F0-88DF-490E-BE87-40C3863F0314}">
      <dgm:prSet/>
      <dgm:spPr/>
      <dgm:t>
        <a:bodyPr/>
        <a:lstStyle/>
        <a:p>
          <a:pPr algn="ctr" rtl="0"/>
          <a:r>
            <a:rPr kumimoji="1" lang="en-US" altLang="zh-TW" b="1" dirty="0" smtClean="0">
              <a:latin typeface="+mn-ea"/>
            </a:rPr>
            <a:t>【</a:t>
          </a: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定義</a:t>
          </a:r>
          <a:r>
            <a:rPr kumimoji="1" lang="en-US" altLang="zh-TW" b="1" dirty="0" smtClean="0">
              <a:latin typeface="+mn-ea"/>
            </a:rPr>
            <a:t>】</a:t>
          </a:r>
          <a:endParaRPr lang="zh-TW" dirty="0"/>
        </a:p>
      </dgm:t>
    </dgm:pt>
    <dgm:pt modelId="{74A5D320-CE60-450C-B988-0BE9EB625DA8}" type="parTrans" cxnId="{D78B7BE8-1D58-4C87-950F-F70C0F7B50EC}">
      <dgm:prSet/>
      <dgm:spPr/>
      <dgm:t>
        <a:bodyPr/>
        <a:lstStyle/>
        <a:p>
          <a:endParaRPr lang="zh-TW" altLang="en-US"/>
        </a:p>
      </dgm:t>
    </dgm:pt>
    <dgm:pt modelId="{7B5DD248-D329-4633-8945-DB9F08C4BDCF}" type="sibTrans" cxnId="{D78B7BE8-1D58-4C87-950F-F70C0F7B50EC}">
      <dgm:prSet/>
      <dgm:spPr/>
      <dgm:t>
        <a:bodyPr/>
        <a:lstStyle/>
        <a:p>
          <a:endParaRPr lang="zh-TW" altLang="en-US"/>
        </a:p>
      </dgm:t>
    </dgm:pt>
    <dgm:pt modelId="{6ACAAA36-E59C-4BA6-850D-9D026BAC3D42}">
      <dgm:prSet/>
      <dgm:spPr/>
      <dgm:t>
        <a:bodyPr/>
        <a:lstStyle/>
        <a:p>
          <a:pPr algn="ctr" rtl="0"/>
          <a:r>
            <a:rPr kumimoji="1" lang="en-US" altLang="zh-TW" b="1" dirty="0" smtClean="0">
              <a:latin typeface="+mn-ea"/>
            </a:rPr>
            <a:t>【</a:t>
          </a:r>
          <a:r>
            <a:rPr 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特徵</a:t>
          </a:r>
          <a:r>
            <a:rPr kumimoji="1" lang="en-US" altLang="zh-TW" b="1" dirty="0" smtClean="0">
              <a:latin typeface="+mn-ea"/>
            </a:rPr>
            <a:t>】</a:t>
          </a:r>
          <a:endParaRPr lang="zh-TW" dirty="0"/>
        </a:p>
      </dgm:t>
    </dgm:pt>
    <dgm:pt modelId="{0C9456E0-3233-48F8-8177-3D2180A8D5A1}" type="parTrans" cxnId="{0BDD6A1E-67C8-4646-9601-3FB2B70BD3B0}">
      <dgm:prSet/>
      <dgm:spPr/>
      <dgm:t>
        <a:bodyPr/>
        <a:lstStyle/>
        <a:p>
          <a:endParaRPr lang="zh-TW" altLang="en-US"/>
        </a:p>
      </dgm:t>
    </dgm:pt>
    <dgm:pt modelId="{FB70FB7D-8FCD-4BE1-863E-25335E910685}" type="sibTrans" cxnId="{0BDD6A1E-67C8-4646-9601-3FB2B70BD3B0}">
      <dgm:prSet/>
      <dgm:spPr/>
      <dgm:t>
        <a:bodyPr/>
        <a:lstStyle/>
        <a:p>
          <a:endParaRPr lang="zh-TW" altLang="en-US"/>
        </a:p>
      </dgm:t>
    </dgm:pt>
    <dgm:pt modelId="{9A8DB70B-D7C1-4B18-9829-5EBCF4033416}">
      <dgm:prSet/>
      <dgm:spPr/>
      <dgm:t>
        <a:bodyPr/>
        <a:lstStyle/>
        <a:p>
          <a:pPr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市場區隔的終極目標，就是達成「個人區隔」「客製化行銷」及「一對一行銷」。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ADFD061-FF1F-4BB7-A0B2-8FD75F00DB03}" type="parTrans" cxnId="{14F3A21A-D1B0-47EC-8214-2985F9C067E8}">
      <dgm:prSet/>
      <dgm:spPr/>
      <dgm:t>
        <a:bodyPr/>
        <a:lstStyle/>
        <a:p>
          <a:endParaRPr lang="zh-TW" altLang="en-US"/>
        </a:p>
      </dgm:t>
    </dgm:pt>
    <dgm:pt modelId="{FE46AB5A-CFD5-48B8-B862-C6A5DF1D0B95}" type="sibTrans" cxnId="{14F3A21A-D1B0-47EC-8214-2985F9C067E8}">
      <dgm:prSet/>
      <dgm:spPr/>
      <dgm:t>
        <a:bodyPr/>
        <a:lstStyle/>
        <a:p>
          <a:endParaRPr lang="zh-TW" altLang="en-US"/>
        </a:p>
      </dgm:t>
    </dgm:pt>
    <dgm:pt modelId="{D1EBBCFF-701A-46DC-9B78-6D8A46DD682F}">
      <dgm:prSet/>
      <dgm:spPr/>
      <dgm:t>
        <a:bodyPr/>
        <a:lstStyle/>
        <a:p>
          <a:pPr rtl="0"/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現今消費者購買時，更重視個人化因素，因此有些企業結合大眾行銷與客製化，提供「大眾客製化」（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mass customization</a:t>
          </a:r>
          <a:r>
            <a:rPr 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）平台，讓顧客挑選自己想要的產品、價格或運送方式，來達成更精準的溝通。</a:t>
          </a:r>
          <a:endParaRPr lang="zh-TW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6B274B-286E-4A7D-86B0-6B8A12CF766C}" type="parTrans" cxnId="{9E8294DF-44B0-4B23-9355-A64C965094CE}">
      <dgm:prSet/>
      <dgm:spPr/>
      <dgm:t>
        <a:bodyPr/>
        <a:lstStyle/>
        <a:p>
          <a:endParaRPr lang="zh-TW" altLang="en-US"/>
        </a:p>
      </dgm:t>
    </dgm:pt>
    <dgm:pt modelId="{D692DBBC-4738-4A0D-B042-6CAC851CF495}" type="sibTrans" cxnId="{9E8294DF-44B0-4B23-9355-A64C965094CE}">
      <dgm:prSet/>
      <dgm:spPr/>
      <dgm:t>
        <a:bodyPr/>
        <a:lstStyle/>
        <a:p>
          <a:endParaRPr lang="zh-TW" altLang="en-US"/>
        </a:p>
      </dgm:t>
    </dgm:pt>
    <dgm:pt modelId="{EC4CB160-37BC-45C8-A3F8-CA14ECC46B18}" type="pres">
      <dgm:prSet presAssocID="{89415DA3-35CB-4809-9B5F-B7085082BA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329B54F-129B-481D-82B6-4A781EB389A1}" type="pres">
      <dgm:prSet presAssocID="{2E7DF8F0-88DF-490E-BE87-40C3863F0314}" presName="linNode" presStyleCnt="0"/>
      <dgm:spPr/>
      <dgm:t>
        <a:bodyPr/>
        <a:lstStyle/>
        <a:p>
          <a:endParaRPr lang="zh-TW" altLang="en-US"/>
        </a:p>
      </dgm:t>
    </dgm:pt>
    <dgm:pt modelId="{5BA93429-FBAD-4212-8978-4E66E7D52DA1}" type="pres">
      <dgm:prSet presAssocID="{2E7DF8F0-88DF-490E-BE87-40C3863F0314}" presName="parTx" presStyleLbl="revTx" presStyleIdx="0" presStyleCnt="2" custLinFactNeighborX="28289" custLinFactNeighborY="-664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F40502-2293-42D6-9CA4-4F9D7591D763}" type="pres">
      <dgm:prSet presAssocID="{2E7DF8F0-88DF-490E-BE87-40C3863F0314}" presName="bracket" presStyleLbl="parChTrans1D1" presStyleIdx="0" presStyleCnt="2"/>
      <dgm:spPr>
        <a:ln w="0">
          <a:solidFill>
            <a:schemeClr val="tx1">
              <a:alpha val="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2A03B57-2B96-4E71-BAE5-630A4E7E6F03}" type="pres">
      <dgm:prSet presAssocID="{2E7DF8F0-88DF-490E-BE87-40C3863F0314}" presName="spH" presStyleCnt="0"/>
      <dgm:spPr/>
      <dgm:t>
        <a:bodyPr/>
        <a:lstStyle/>
        <a:p>
          <a:endParaRPr lang="zh-TW" altLang="en-US"/>
        </a:p>
      </dgm:t>
    </dgm:pt>
    <dgm:pt modelId="{636F4A71-2845-4046-B9B0-A9927D0DC03C}" type="pres">
      <dgm:prSet presAssocID="{2E7DF8F0-88DF-490E-BE87-40C3863F0314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8D02BD-4927-4241-BC99-44C4289E1341}" type="pres">
      <dgm:prSet presAssocID="{7B5DD248-D329-4633-8945-DB9F08C4BDCF}" presName="spV" presStyleCnt="0"/>
      <dgm:spPr/>
      <dgm:t>
        <a:bodyPr/>
        <a:lstStyle/>
        <a:p>
          <a:endParaRPr lang="zh-TW" altLang="en-US"/>
        </a:p>
      </dgm:t>
    </dgm:pt>
    <dgm:pt modelId="{06EA9597-A27B-441B-9034-44A99770D428}" type="pres">
      <dgm:prSet presAssocID="{6ACAAA36-E59C-4BA6-850D-9D026BAC3D42}" presName="linNode" presStyleCnt="0"/>
      <dgm:spPr/>
      <dgm:t>
        <a:bodyPr/>
        <a:lstStyle/>
        <a:p>
          <a:endParaRPr lang="zh-TW" altLang="en-US"/>
        </a:p>
      </dgm:t>
    </dgm:pt>
    <dgm:pt modelId="{235DF403-7F66-42CD-8BC3-87467BAD6059}" type="pres">
      <dgm:prSet presAssocID="{6ACAAA36-E59C-4BA6-850D-9D026BAC3D42}" presName="parTx" presStyleLbl="revTx" presStyleIdx="1" presStyleCnt="2" custLinFactNeighborX="27466" custLinFactNeighborY="-252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90D63DA-6F85-4821-8157-1F09A061D8AA}" type="pres">
      <dgm:prSet presAssocID="{6ACAAA36-E59C-4BA6-850D-9D026BAC3D42}" presName="bracket" presStyleLbl="parChTrans1D1" presStyleIdx="1" presStyleCnt="2"/>
      <dgm:spPr>
        <a:ln>
          <a:solidFill>
            <a:srgbClr val="00B0F0">
              <a:alpha val="0"/>
            </a:srgbClr>
          </a:solidFill>
        </a:ln>
      </dgm:spPr>
      <dgm:t>
        <a:bodyPr/>
        <a:lstStyle/>
        <a:p>
          <a:endParaRPr lang="zh-TW" altLang="en-US"/>
        </a:p>
      </dgm:t>
    </dgm:pt>
    <dgm:pt modelId="{0A0437E8-A437-4560-B3BE-509FB6A56AC0}" type="pres">
      <dgm:prSet presAssocID="{6ACAAA36-E59C-4BA6-850D-9D026BAC3D42}" presName="spH" presStyleCnt="0"/>
      <dgm:spPr/>
      <dgm:t>
        <a:bodyPr/>
        <a:lstStyle/>
        <a:p>
          <a:endParaRPr lang="zh-TW" altLang="en-US"/>
        </a:p>
      </dgm:t>
    </dgm:pt>
    <dgm:pt modelId="{C4515C40-A52E-49AD-BAC2-D6D9381D5080}" type="pres">
      <dgm:prSet presAssocID="{6ACAAA36-E59C-4BA6-850D-9D026BAC3D42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E8294DF-44B0-4B23-9355-A64C965094CE}" srcId="{6ACAAA36-E59C-4BA6-850D-9D026BAC3D42}" destId="{D1EBBCFF-701A-46DC-9B78-6D8A46DD682F}" srcOrd="0" destOrd="0" parTransId="{986B274B-286E-4A7D-86B0-6B8A12CF766C}" sibTransId="{D692DBBC-4738-4A0D-B042-6CAC851CF495}"/>
    <dgm:cxn modelId="{14F3A21A-D1B0-47EC-8214-2985F9C067E8}" srcId="{2E7DF8F0-88DF-490E-BE87-40C3863F0314}" destId="{9A8DB70B-D7C1-4B18-9829-5EBCF4033416}" srcOrd="0" destOrd="0" parTransId="{0ADFD061-FF1F-4BB7-A0B2-8FD75F00DB03}" sibTransId="{FE46AB5A-CFD5-48B8-B862-C6A5DF1D0B95}"/>
    <dgm:cxn modelId="{A7D60EB5-403F-422C-9270-A15ADE0CA67A}" type="presOf" srcId="{6ACAAA36-E59C-4BA6-850D-9D026BAC3D42}" destId="{235DF403-7F66-42CD-8BC3-87467BAD6059}" srcOrd="0" destOrd="0" presId="urn:diagrams.loki3.com/BracketList+Icon"/>
    <dgm:cxn modelId="{5A468336-DD5F-4B79-9321-565C7A66BF42}" type="presOf" srcId="{89415DA3-35CB-4809-9B5F-B7085082BA29}" destId="{EC4CB160-37BC-45C8-A3F8-CA14ECC46B18}" srcOrd="0" destOrd="0" presId="urn:diagrams.loki3.com/BracketList+Icon"/>
    <dgm:cxn modelId="{07BE4C3F-CE07-479C-9143-82FC4517F92D}" type="presOf" srcId="{D1EBBCFF-701A-46DC-9B78-6D8A46DD682F}" destId="{C4515C40-A52E-49AD-BAC2-D6D9381D5080}" srcOrd="0" destOrd="0" presId="urn:diagrams.loki3.com/BracketList+Icon"/>
    <dgm:cxn modelId="{AFDD54CB-7E4A-4EB2-8B8C-DF65717CA066}" type="presOf" srcId="{2E7DF8F0-88DF-490E-BE87-40C3863F0314}" destId="{5BA93429-FBAD-4212-8978-4E66E7D52DA1}" srcOrd="0" destOrd="0" presId="urn:diagrams.loki3.com/BracketList+Icon"/>
    <dgm:cxn modelId="{CF3D7E95-B6FE-428A-90A2-69F30866FF8B}" type="presOf" srcId="{9A8DB70B-D7C1-4B18-9829-5EBCF4033416}" destId="{636F4A71-2845-4046-B9B0-A9927D0DC03C}" srcOrd="0" destOrd="0" presId="urn:diagrams.loki3.com/BracketList+Icon"/>
    <dgm:cxn modelId="{0BDD6A1E-67C8-4646-9601-3FB2B70BD3B0}" srcId="{89415DA3-35CB-4809-9B5F-B7085082BA29}" destId="{6ACAAA36-E59C-4BA6-850D-9D026BAC3D42}" srcOrd="1" destOrd="0" parTransId="{0C9456E0-3233-48F8-8177-3D2180A8D5A1}" sibTransId="{FB70FB7D-8FCD-4BE1-863E-25335E910685}"/>
    <dgm:cxn modelId="{D78B7BE8-1D58-4C87-950F-F70C0F7B50EC}" srcId="{89415DA3-35CB-4809-9B5F-B7085082BA29}" destId="{2E7DF8F0-88DF-490E-BE87-40C3863F0314}" srcOrd="0" destOrd="0" parTransId="{74A5D320-CE60-450C-B988-0BE9EB625DA8}" sibTransId="{7B5DD248-D329-4633-8945-DB9F08C4BDCF}"/>
    <dgm:cxn modelId="{F1B2C6BF-F8B3-494B-B84C-85033D30BAC4}" type="presParOf" srcId="{EC4CB160-37BC-45C8-A3F8-CA14ECC46B18}" destId="{D329B54F-129B-481D-82B6-4A781EB389A1}" srcOrd="0" destOrd="0" presId="urn:diagrams.loki3.com/BracketList+Icon"/>
    <dgm:cxn modelId="{9A8C1677-7AB6-484A-82AF-1466B0AC2DB3}" type="presParOf" srcId="{D329B54F-129B-481D-82B6-4A781EB389A1}" destId="{5BA93429-FBAD-4212-8978-4E66E7D52DA1}" srcOrd="0" destOrd="0" presId="urn:diagrams.loki3.com/BracketList+Icon"/>
    <dgm:cxn modelId="{7A1A2E53-2916-4E05-BD50-EC3C8CCEB98F}" type="presParOf" srcId="{D329B54F-129B-481D-82B6-4A781EB389A1}" destId="{45F40502-2293-42D6-9CA4-4F9D7591D763}" srcOrd="1" destOrd="0" presId="urn:diagrams.loki3.com/BracketList+Icon"/>
    <dgm:cxn modelId="{1376C05F-D570-4DEB-9AE1-0391CF795768}" type="presParOf" srcId="{D329B54F-129B-481D-82B6-4A781EB389A1}" destId="{02A03B57-2B96-4E71-BAE5-630A4E7E6F03}" srcOrd="2" destOrd="0" presId="urn:diagrams.loki3.com/BracketList+Icon"/>
    <dgm:cxn modelId="{12FCD8DE-4918-4B54-A54D-68DEA6DC19FC}" type="presParOf" srcId="{D329B54F-129B-481D-82B6-4A781EB389A1}" destId="{636F4A71-2845-4046-B9B0-A9927D0DC03C}" srcOrd="3" destOrd="0" presId="urn:diagrams.loki3.com/BracketList+Icon"/>
    <dgm:cxn modelId="{2947A2D1-0124-41A0-816C-5E29CA930DE1}" type="presParOf" srcId="{EC4CB160-37BC-45C8-A3F8-CA14ECC46B18}" destId="{168D02BD-4927-4241-BC99-44C4289E1341}" srcOrd="1" destOrd="0" presId="urn:diagrams.loki3.com/BracketList+Icon"/>
    <dgm:cxn modelId="{9D1F2E17-3736-4BBF-8472-7D08BBEA307C}" type="presParOf" srcId="{EC4CB160-37BC-45C8-A3F8-CA14ECC46B18}" destId="{06EA9597-A27B-441B-9034-44A99770D428}" srcOrd="2" destOrd="0" presId="urn:diagrams.loki3.com/BracketList+Icon"/>
    <dgm:cxn modelId="{8A0CC78F-3764-41C8-A4F5-282764BCE968}" type="presParOf" srcId="{06EA9597-A27B-441B-9034-44A99770D428}" destId="{235DF403-7F66-42CD-8BC3-87467BAD6059}" srcOrd="0" destOrd="0" presId="urn:diagrams.loki3.com/BracketList+Icon"/>
    <dgm:cxn modelId="{659BA7A3-0706-4E1C-820C-7634D8243829}" type="presParOf" srcId="{06EA9597-A27B-441B-9034-44A99770D428}" destId="{090D63DA-6F85-4821-8157-1F09A061D8AA}" srcOrd="1" destOrd="0" presId="urn:diagrams.loki3.com/BracketList+Icon"/>
    <dgm:cxn modelId="{E05A163C-572A-4BC9-A184-2F2DB7EA978B}" type="presParOf" srcId="{06EA9597-A27B-441B-9034-44A99770D428}" destId="{0A0437E8-A437-4560-B3BE-509FB6A56AC0}" srcOrd="2" destOrd="0" presId="urn:diagrams.loki3.com/BracketList+Icon"/>
    <dgm:cxn modelId="{0C1F63E3-66A2-497D-937C-ACB444E5A5DC}" type="presParOf" srcId="{06EA9597-A27B-441B-9034-44A99770D428}" destId="{C4515C40-A52E-49AD-BAC2-D6D9381D5080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弧清單"/>
  <dgm:desc val="用來顯示分成群組的資訊方塊。適用在 [階層 2] 有大量文字的情況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B7E0D-F04E-4D45-AB12-0B7B77F1A0FC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90C68-8234-4605-B7E8-6489A4E9F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89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09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9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7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5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9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63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229600" cy="927100"/>
          </a:xfrm>
          <a:effectLst/>
        </p:spPr>
        <p:txBody>
          <a:bodyPr tIns="9144" bIns="9144" anchor="t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0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83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11446"/>
          </a:xfrm>
          <a:prstGeom prst="rect">
            <a:avLst/>
          </a:prstGeom>
        </p:spPr>
        <p:txBody>
          <a:bodyPr vert="horz" lIns="0" tIns="9144" rIns="0" bIns="9144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843080"/>
            <a:ext cx="8229600" cy="4451357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FE18D95-544C-437C-AA99-7327812BB795}" type="datetimeFigureOut">
              <a:rPr lang="zh-TW" altLang="en-US" smtClean="0"/>
              <a:t>2014/2/19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3FBFA4-3A74-429B-A288-002D0B29AD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84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1"/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行銷策略</a:t>
            </a:r>
            <a:r>
              <a:rPr lang="en-US" altLang="zh-TW" smtClean="0"/>
              <a:t>3</a:t>
            </a:r>
            <a:r>
              <a:rPr lang="zh-TW" altLang="en-US" smtClean="0"/>
              <a:t>部曲─區隔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業務部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24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</a:t>
            </a:r>
            <a:r>
              <a:rPr lang="zh-TW" altLang="en-US" dirty="0"/>
              <a:t>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行銷市場區隔</a:t>
            </a:r>
            <a:r>
              <a:rPr lang="zh-TW" altLang="en-US" dirty="0" smtClean="0"/>
              <a:t>劃分</a:t>
            </a:r>
            <a:endParaRPr lang="en-US" altLang="zh-TW" dirty="0" smtClean="0"/>
          </a:p>
          <a:p>
            <a:r>
              <a:rPr lang="zh-TW" altLang="en-US" dirty="0"/>
              <a:t>區隔行銷</a:t>
            </a:r>
            <a:r>
              <a:rPr lang="en-US" altLang="zh-TW" dirty="0"/>
              <a:t>(segment marketing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利基行銷（</a:t>
            </a:r>
            <a:r>
              <a:rPr lang="en-US" altLang="zh-TW" dirty="0"/>
              <a:t>niche </a:t>
            </a:r>
            <a:r>
              <a:rPr lang="en-US" altLang="zh-TW" dirty="0" smtClean="0"/>
              <a:t>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地區行銷（</a:t>
            </a:r>
            <a:r>
              <a:rPr lang="en-US" altLang="zh-TW" dirty="0"/>
              <a:t>local 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個人</a:t>
            </a:r>
            <a:r>
              <a:rPr lang="zh-TW" altLang="en-US" dirty="0"/>
              <a:t>行銷（</a:t>
            </a:r>
            <a:r>
              <a:rPr lang="en-US" altLang="zh-TW" dirty="0"/>
              <a:t>individual marketing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54927" y="5094108"/>
            <a:ext cx="40318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morning" dir="t"/>
            </a:scene3d>
            <a:sp3d extrusionH="60960" prstMaterial="plastic">
              <a:bevelT w="127000"/>
            </a:sp3d>
          </a:bodyPr>
          <a:lstStyle/>
          <a:p>
            <a:pPr algn="ctr"/>
            <a:r>
              <a:rPr lang="en-US" altLang="zh-TW" sz="7200" dirty="0">
                <a:solidFill>
                  <a:srgbClr val="FFFFFF">
                    <a:alpha val="70000"/>
                  </a:srgbClr>
                </a:solidFill>
                <a:effectLst>
                  <a:outerShdw blurRad="38100" dist="38100" dir="2700000" algn="ctr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zh-TW" altLang="en-US" sz="7200" b="0" cap="none" spc="0" dirty="0">
              <a:ln w="0"/>
              <a:solidFill>
                <a:srgbClr val="FFFFFF">
                  <a:alpha val="70000"/>
                </a:srgbClr>
              </a:solidFill>
              <a:effectLst>
                <a:outerShdw blurRad="38100" dist="38100" dir="2700000" algn="ctr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1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487880" y="2959604"/>
            <a:ext cx="2501503" cy="2530294"/>
            <a:chOff x="269185" y="3179962"/>
            <a:chExt cx="2501503" cy="2530294"/>
          </a:xfrm>
        </p:grpSpPr>
        <p:sp>
          <p:nvSpPr>
            <p:cNvPr id="3" name="5"/>
            <p:cNvSpPr/>
            <p:nvPr/>
          </p:nvSpPr>
          <p:spPr>
            <a:xfrm>
              <a:off x="294188" y="3924389"/>
              <a:ext cx="1650323" cy="164874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4"/>
            <p:cNvSpPr/>
            <p:nvPr/>
          </p:nvSpPr>
          <p:spPr>
            <a:xfrm>
              <a:off x="275138" y="3179962"/>
              <a:ext cx="2495550" cy="733425"/>
            </a:xfrm>
            <a:custGeom>
              <a:avLst/>
              <a:gdLst>
                <a:gd name="connsiteX0" fmla="*/ 0 w 3327400"/>
                <a:gd name="connsiteY0" fmla="*/ 977900 h 1003300"/>
                <a:gd name="connsiteX1" fmla="*/ 1333500 w 3327400"/>
                <a:gd name="connsiteY1" fmla="*/ 0 h 1003300"/>
                <a:gd name="connsiteX2" fmla="*/ 3327400 w 3327400"/>
                <a:gd name="connsiteY2" fmla="*/ 12700 h 1003300"/>
                <a:gd name="connsiteX3" fmla="*/ 2247900 w 3327400"/>
                <a:gd name="connsiteY3" fmla="*/ 1003300 h 1003300"/>
                <a:gd name="connsiteX4" fmla="*/ 0 w 3327400"/>
                <a:gd name="connsiteY4" fmla="*/ 977900 h 1003300"/>
                <a:gd name="connsiteX0" fmla="*/ 0 w 3327400"/>
                <a:gd name="connsiteY0" fmla="*/ 977900 h 998534"/>
                <a:gd name="connsiteX1" fmla="*/ 1333500 w 3327400"/>
                <a:gd name="connsiteY1" fmla="*/ 0 h 998534"/>
                <a:gd name="connsiteX2" fmla="*/ 3327400 w 3327400"/>
                <a:gd name="connsiteY2" fmla="*/ 12700 h 998534"/>
                <a:gd name="connsiteX3" fmla="*/ 2230450 w 3327400"/>
                <a:gd name="connsiteY3" fmla="*/ 998534 h 998534"/>
                <a:gd name="connsiteX4" fmla="*/ 0 w 3327400"/>
                <a:gd name="connsiteY4" fmla="*/ 977900 h 998534"/>
                <a:gd name="connsiteX0" fmla="*/ 0 w 3327400"/>
                <a:gd name="connsiteY0" fmla="*/ 977900 h 977900"/>
                <a:gd name="connsiteX1" fmla="*/ 1333500 w 3327400"/>
                <a:gd name="connsiteY1" fmla="*/ 0 h 977900"/>
                <a:gd name="connsiteX2" fmla="*/ 3327400 w 3327400"/>
                <a:gd name="connsiteY2" fmla="*/ 12700 h 977900"/>
                <a:gd name="connsiteX3" fmla="*/ 2259038 w 3327400"/>
                <a:gd name="connsiteY3" fmla="*/ 968368 h 977900"/>
                <a:gd name="connsiteX4" fmla="*/ 0 w 33274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400" h="977900">
                  <a:moveTo>
                    <a:pt x="0" y="977900"/>
                  </a:moveTo>
                  <a:lnTo>
                    <a:pt x="1333500" y="0"/>
                  </a:lnTo>
                  <a:lnTo>
                    <a:pt x="3327400" y="12700"/>
                  </a:lnTo>
                  <a:lnTo>
                    <a:pt x="2259038" y="968368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3"/>
            <p:cNvSpPr/>
            <p:nvPr/>
          </p:nvSpPr>
          <p:spPr>
            <a:xfrm>
              <a:off x="1950369" y="3182343"/>
              <a:ext cx="809625" cy="2419350"/>
            </a:xfrm>
            <a:custGeom>
              <a:avLst/>
              <a:gdLst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870200 h 3225800"/>
                <a:gd name="connsiteX6" fmla="*/ 0 w 1079500"/>
                <a:gd name="connsiteY6" fmla="*/ 3225800 h 3225800"/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727300 h 3225800"/>
                <a:gd name="connsiteX6" fmla="*/ 0 w 1079500"/>
                <a:gd name="connsiteY6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500" h="3225800">
                  <a:moveTo>
                    <a:pt x="0" y="3225800"/>
                  </a:moveTo>
                  <a:cubicBezTo>
                    <a:pt x="4233" y="2472267"/>
                    <a:pt x="8467" y="1718733"/>
                    <a:pt x="12700" y="965200"/>
                  </a:cubicBezTo>
                  <a:lnTo>
                    <a:pt x="1079500" y="0"/>
                  </a:lnTo>
                  <a:lnTo>
                    <a:pt x="1041400" y="736600"/>
                  </a:lnTo>
                  <a:lnTo>
                    <a:pt x="406400" y="1320800"/>
                  </a:lnTo>
                  <a:lnTo>
                    <a:pt x="406400" y="2727300"/>
                  </a:lnTo>
                  <a:lnTo>
                    <a:pt x="0" y="322580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7" name="2"/>
            <p:cNvSpPr txBox="1"/>
            <p:nvPr/>
          </p:nvSpPr>
          <p:spPr>
            <a:xfrm>
              <a:off x="608548" y="3772851"/>
              <a:ext cx="1125149" cy="193740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noAutofit/>
            </a:bodyPr>
            <a:lstStyle/>
            <a:p>
              <a:r>
                <a:rPr lang="en-US" altLang="ko-KR" sz="14925" b="1" dirty="0">
                  <a:solidFill>
                    <a:schemeClr val="bg1">
                      <a:alpha val="66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4925" b="1" dirty="0">
                <a:solidFill>
                  <a:schemeClr val="bg1">
                    <a:alpha val="66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1"/>
            <p:cNvSpPr/>
            <p:nvPr/>
          </p:nvSpPr>
          <p:spPr>
            <a:xfrm>
              <a:off x="269185" y="4582088"/>
              <a:ext cx="1742528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150" b="1" spc="-113" dirty="0">
                  <a:effectLst>
                    <a:glow rad="101600">
                      <a:schemeClr val="accent4"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區隔行銷</a:t>
              </a:r>
              <a:endParaRPr kumimoji="1" lang="ko-KR" altLang="ko-KR" sz="3150" spc="-113" dirty="0">
                <a:effectLst>
                  <a:glow rad="101600">
                    <a:schemeClr val="accent4"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굴림" pitchFamily="50" charset="-127"/>
                <a:cs typeface="Arial" pitchFamily="34" charset="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382292" y="2439280"/>
            <a:ext cx="2495550" cy="2492240"/>
            <a:chOff x="1939615" y="2801220"/>
            <a:chExt cx="2495550" cy="2492240"/>
          </a:xfrm>
        </p:grpSpPr>
        <p:sp>
          <p:nvSpPr>
            <p:cNvPr id="8" name="5"/>
            <p:cNvSpPr/>
            <p:nvPr/>
          </p:nvSpPr>
          <p:spPr>
            <a:xfrm>
              <a:off x="1971180" y="3548003"/>
              <a:ext cx="1650323" cy="1646104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30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4"/>
            <p:cNvSpPr txBox="1"/>
            <p:nvPr/>
          </p:nvSpPr>
          <p:spPr>
            <a:xfrm>
              <a:off x="2197983" y="3356055"/>
              <a:ext cx="1125149" cy="1937405"/>
            </a:xfrm>
            <a:prstGeom prst="rect">
              <a:avLst/>
            </a:prstGeom>
            <a:noFill/>
            <a:effectLst/>
          </p:spPr>
          <p:txBody>
            <a:bodyPr wrap="none" rtlCol="0" anchor="ctr">
              <a:noAutofit/>
            </a:bodyPr>
            <a:lstStyle/>
            <a:p>
              <a:r>
                <a:rPr lang="en-US" altLang="ko-KR" sz="14925" b="1" dirty="0">
                  <a:solidFill>
                    <a:schemeClr val="bg1">
                      <a:alpha val="66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sz="14925" b="1" dirty="0">
                <a:solidFill>
                  <a:schemeClr val="bg1">
                    <a:alpha val="66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3"/>
            <p:cNvSpPr/>
            <p:nvPr/>
          </p:nvSpPr>
          <p:spPr>
            <a:xfrm>
              <a:off x="1972776" y="4169713"/>
              <a:ext cx="1742528" cy="577081"/>
            </a:xfrm>
            <a:prstGeom prst="rect">
              <a:avLst/>
            </a:prstGeom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3150" b="1" spc="-113" dirty="0">
                  <a:effectLst>
                    <a:glow rad="101600">
                      <a:schemeClr val="accent5">
                        <a:lumMod val="40000"/>
                        <a:lumOff val="60000"/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利基行銷</a:t>
              </a:r>
              <a:endParaRPr kumimoji="1" lang="ko-KR" altLang="ko-KR" sz="3150" spc="-113" dirty="0"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1" name="2"/>
            <p:cNvSpPr/>
            <p:nvPr/>
          </p:nvSpPr>
          <p:spPr>
            <a:xfrm>
              <a:off x="1939615" y="2801220"/>
              <a:ext cx="2495550" cy="733425"/>
            </a:xfrm>
            <a:custGeom>
              <a:avLst/>
              <a:gdLst>
                <a:gd name="connsiteX0" fmla="*/ 0 w 3327400"/>
                <a:gd name="connsiteY0" fmla="*/ 977900 h 1003300"/>
                <a:gd name="connsiteX1" fmla="*/ 1333500 w 3327400"/>
                <a:gd name="connsiteY1" fmla="*/ 0 h 1003300"/>
                <a:gd name="connsiteX2" fmla="*/ 3327400 w 3327400"/>
                <a:gd name="connsiteY2" fmla="*/ 12700 h 1003300"/>
                <a:gd name="connsiteX3" fmla="*/ 2247900 w 3327400"/>
                <a:gd name="connsiteY3" fmla="*/ 1003300 h 1003300"/>
                <a:gd name="connsiteX4" fmla="*/ 0 w 3327400"/>
                <a:gd name="connsiteY4" fmla="*/ 977900 h 1003300"/>
                <a:gd name="connsiteX0" fmla="*/ 0 w 3327400"/>
                <a:gd name="connsiteY0" fmla="*/ 977900 h 998534"/>
                <a:gd name="connsiteX1" fmla="*/ 1333500 w 3327400"/>
                <a:gd name="connsiteY1" fmla="*/ 0 h 998534"/>
                <a:gd name="connsiteX2" fmla="*/ 3327400 w 3327400"/>
                <a:gd name="connsiteY2" fmla="*/ 12700 h 998534"/>
                <a:gd name="connsiteX3" fmla="*/ 2230450 w 3327400"/>
                <a:gd name="connsiteY3" fmla="*/ 998534 h 998534"/>
                <a:gd name="connsiteX4" fmla="*/ 0 w 3327400"/>
                <a:gd name="connsiteY4" fmla="*/ 977900 h 998534"/>
                <a:gd name="connsiteX0" fmla="*/ 0 w 3327400"/>
                <a:gd name="connsiteY0" fmla="*/ 977900 h 977900"/>
                <a:gd name="connsiteX1" fmla="*/ 1333500 w 3327400"/>
                <a:gd name="connsiteY1" fmla="*/ 0 h 977900"/>
                <a:gd name="connsiteX2" fmla="*/ 3327400 w 3327400"/>
                <a:gd name="connsiteY2" fmla="*/ 12700 h 977900"/>
                <a:gd name="connsiteX3" fmla="*/ 2259038 w 3327400"/>
                <a:gd name="connsiteY3" fmla="*/ 968368 h 977900"/>
                <a:gd name="connsiteX4" fmla="*/ 0 w 33274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400" h="977900">
                  <a:moveTo>
                    <a:pt x="0" y="977900"/>
                  </a:moveTo>
                  <a:lnTo>
                    <a:pt x="1333500" y="0"/>
                  </a:lnTo>
                  <a:lnTo>
                    <a:pt x="3327400" y="12700"/>
                  </a:lnTo>
                  <a:lnTo>
                    <a:pt x="2259038" y="968368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50000"/>
                  </a:schemeClr>
                </a:gs>
                <a:gs pos="30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1"/>
            <p:cNvSpPr/>
            <p:nvPr/>
          </p:nvSpPr>
          <p:spPr>
            <a:xfrm>
              <a:off x="3620790" y="2808608"/>
              <a:ext cx="809625" cy="2419350"/>
            </a:xfrm>
            <a:custGeom>
              <a:avLst/>
              <a:gdLst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870200 h 3225800"/>
                <a:gd name="connsiteX6" fmla="*/ 0 w 1079500"/>
                <a:gd name="connsiteY6" fmla="*/ 3225800 h 3225800"/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727300 h 3225800"/>
                <a:gd name="connsiteX6" fmla="*/ 0 w 1079500"/>
                <a:gd name="connsiteY6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500" h="3225800">
                  <a:moveTo>
                    <a:pt x="0" y="3225800"/>
                  </a:moveTo>
                  <a:cubicBezTo>
                    <a:pt x="4233" y="2472267"/>
                    <a:pt x="8467" y="1718733"/>
                    <a:pt x="12700" y="965200"/>
                  </a:cubicBezTo>
                  <a:lnTo>
                    <a:pt x="1079500" y="0"/>
                  </a:lnTo>
                  <a:lnTo>
                    <a:pt x="1041400" y="736600"/>
                  </a:lnTo>
                  <a:lnTo>
                    <a:pt x="406400" y="1320800"/>
                  </a:lnTo>
                  <a:lnTo>
                    <a:pt x="406400" y="2727300"/>
                  </a:lnTo>
                  <a:lnTo>
                    <a:pt x="0" y="322580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4329321" y="1922447"/>
            <a:ext cx="2495550" cy="2763942"/>
            <a:chOff x="7169963" y="1500472"/>
            <a:chExt cx="3327400" cy="3685255"/>
          </a:xfrm>
        </p:grpSpPr>
        <p:sp>
          <p:nvSpPr>
            <p:cNvPr id="13" name="5"/>
            <p:cNvSpPr/>
            <p:nvPr/>
          </p:nvSpPr>
          <p:spPr>
            <a:xfrm>
              <a:off x="7203332" y="2490794"/>
              <a:ext cx="2200430" cy="2216153"/>
            </a:xfrm>
            <a:prstGeom prst="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30000">
                  <a:schemeClr val="tx2">
                    <a:lumMod val="7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4"/>
            <p:cNvSpPr txBox="1"/>
            <p:nvPr/>
          </p:nvSpPr>
          <p:spPr>
            <a:xfrm>
              <a:off x="7547228" y="2000240"/>
              <a:ext cx="1500199" cy="31854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925" b="1" dirty="0">
                  <a:solidFill>
                    <a:schemeClr val="bg1">
                      <a:alpha val="66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4925" b="1" dirty="0">
                <a:solidFill>
                  <a:schemeClr val="bg1">
                    <a:alpha val="66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3"/>
            <p:cNvSpPr/>
            <p:nvPr/>
          </p:nvSpPr>
          <p:spPr>
            <a:xfrm>
              <a:off x="7249460" y="3409623"/>
              <a:ext cx="232337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3150" b="1" spc="-113" dirty="0">
                  <a:effectLst>
                    <a:glow rad="101600">
                      <a:schemeClr val="tx2">
                        <a:lumMod val="25000"/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地區行銷</a:t>
              </a:r>
              <a:endParaRPr lang="ko-KR" altLang="en-US" sz="3150" spc="-113" dirty="0">
                <a:effectLst>
                  <a:glow rad="101600">
                    <a:schemeClr val="tx2">
                      <a:lumMod val="25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6" name="2"/>
            <p:cNvSpPr/>
            <p:nvPr/>
          </p:nvSpPr>
          <p:spPr>
            <a:xfrm>
              <a:off x="7169963" y="1500472"/>
              <a:ext cx="3327400" cy="977900"/>
            </a:xfrm>
            <a:custGeom>
              <a:avLst/>
              <a:gdLst>
                <a:gd name="connsiteX0" fmla="*/ 0 w 3327400"/>
                <a:gd name="connsiteY0" fmla="*/ 977900 h 1003300"/>
                <a:gd name="connsiteX1" fmla="*/ 1333500 w 3327400"/>
                <a:gd name="connsiteY1" fmla="*/ 0 h 1003300"/>
                <a:gd name="connsiteX2" fmla="*/ 3327400 w 3327400"/>
                <a:gd name="connsiteY2" fmla="*/ 12700 h 1003300"/>
                <a:gd name="connsiteX3" fmla="*/ 2247900 w 3327400"/>
                <a:gd name="connsiteY3" fmla="*/ 1003300 h 1003300"/>
                <a:gd name="connsiteX4" fmla="*/ 0 w 3327400"/>
                <a:gd name="connsiteY4" fmla="*/ 977900 h 1003300"/>
                <a:gd name="connsiteX0" fmla="*/ 0 w 3327400"/>
                <a:gd name="connsiteY0" fmla="*/ 977900 h 998534"/>
                <a:gd name="connsiteX1" fmla="*/ 1333500 w 3327400"/>
                <a:gd name="connsiteY1" fmla="*/ 0 h 998534"/>
                <a:gd name="connsiteX2" fmla="*/ 3327400 w 3327400"/>
                <a:gd name="connsiteY2" fmla="*/ 12700 h 998534"/>
                <a:gd name="connsiteX3" fmla="*/ 2230450 w 3327400"/>
                <a:gd name="connsiteY3" fmla="*/ 998534 h 998534"/>
                <a:gd name="connsiteX4" fmla="*/ 0 w 3327400"/>
                <a:gd name="connsiteY4" fmla="*/ 977900 h 998534"/>
                <a:gd name="connsiteX0" fmla="*/ 0 w 3327400"/>
                <a:gd name="connsiteY0" fmla="*/ 977900 h 977900"/>
                <a:gd name="connsiteX1" fmla="*/ 1333500 w 3327400"/>
                <a:gd name="connsiteY1" fmla="*/ 0 h 977900"/>
                <a:gd name="connsiteX2" fmla="*/ 3327400 w 3327400"/>
                <a:gd name="connsiteY2" fmla="*/ 12700 h 977900"/>
                <a:gd name="connsiteX3" fmla="*/ 2259038 w 3327400"/>
                <a:gd name="connsiteY3" fmla="*/ 968368 h 977900"/>
                <a:gd name="connsiteX4" fmla="*/ 0 w 33274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400" h="977900">
                  <a:moveTo>
                    <a:pt x="0" y="977900"/>
                  </a:moveTo>
                  <a:lnTo>
                    <a:pt x="1333500" y="0"/>
                  </a:lnTo>
                  <a:lnTo>
                    <a:pt x="3327400" y="12700"/>
                  </a:lnTo>
                  <a:lnTo>
                    <a:pt x="2259038" y="968368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50000"/>
                  </a:schemeClr>
                </a:gs>
                <a:gs pos="30000">
                  <a:schemeClr val="tx2">
                    <a:lumMod val="7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1"/>
            <p:cNvSpPr/>
            <p:nvPr/>
          </p:nvSpPr>
          <p:spPr>
            <a:xfrm>
              <a:off x="9416292" y="1508410"/>
              <a:ext cx="1079500" cy="3225800"/>
            </a:xfrm>
            <a:custGeom>
              <a:avLst/>
              <a:gdLst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870200 h 3225800"/>
                <a:gd name="connsiteX6" fmla="*/ 0 w 1079500"/>
                <a:gd name="connsiteY6" fmla="*/ 3225800 h 3225800"/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727300 h 3225800"/>
                <a:gd name="connsiteX6" fmla="*/ 0 w 1079500"/>
                <a:gd name="connsiteY6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500" h="3225800">
                  <a:moveTo>
                    <a:pt x="0" y="3225800"/>
                  </a:moveTo>
                  <a:cubicBezTo>
                    <a:pt x="4233" y="2472267"/>
                    <a:pt x="8467" y="1718733"/>
                    <a:pt x="12700" y="965200"/>
                  </a:cubicBezTo>
                  <a:lnTo>
                    <a:pt x="1079500" y="0"/>
                  </a:lnTo>
                  <a:lnTo>
                    <a:pt x="1041400" y="736600"/>
                  </a:lnTo>
                  <a:lnTo>
                    <a:pt x="406400" y="1320800"/>
                  </a:lnTo>
                  <a:lnTo>
                    <a:pt x="406400" y="2727300"/>
                  </a:lnTo>
                  <a:lnTo>
                    <a:pt x="0" y="32258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270634" y="1529920"/>
            <a:ext cx="2495550" cy="2763942"/>
            <a:chOff x="7169963" y="1500472"/>
            <a:chExt cx="3327400" cy="3685255"/>
          </a:xfrm>
        </p:grpSpPr>
        <p:sp>
          <p:nvSpPr>
            <p:cNvPr id="22" name="5"/>
            <p:cNvSpPr/>
            <p:nvPr/>
          </p:nvSpPr>
          <p:spPr>
            <a:xfrm>
              <a:off x="7203332" y="2490794"/>
              <a:ext cx="2200430" cy="2216153"/>
            </a:xfrm>
            <a:prstGeom prst="rect">
              <a:avLst/>
            </a:prstGeom>
            <a:gradFill>
              <a:gsLst>
                <a:gs pos="0">
                  <a:srgbClr val="7030A0"/>
                </a:gs>
                <a:gs pos="30000">
                  <a:srgbClr val="7030A0"/>
                </a:gs>
                <a:gs pos="100000">
                  <a:srgbClr val="E1CCF0"/>
                </a:gs>
              </a:gsLst>
              <a:lin ang="5400000" scaled="0"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4"/>
            <p:cNvSpPr txBox="1"/>
            <p:nvPr/>
          </p:nvSpPr>
          <p:spPr>
            <a:xfrm>
              <a:off x="7547228" y="2000240"/>
              <a:ext cx="1500199" cy="31854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4925" b="1" dirty="0">
                  <a:solidFill>
                    <a:schemeClr val="bg1">
                      <a:alpha val="66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14925" b="1" dirty="0">
                <a:solidFill>
                  <a:schemeClr val="bg1">
                    <a:alpha val="66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3"/>
            <p:cNvSpPr/>
            <p:nvPr/>
          </p:nvSpPr>
          <p:spPr>
            <a:xfrm>
              <a:off x="7249460" y="3409623"/>
              <a:ext cx="232337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TW" altLang="en-US" sz="3150" b="1" spc="-113" dirty="0" smtClean="0">
                  <a:effectLst>
                    <a:glow rad="101600">
                      <a:schemeClr val="accent2">
                        <a:lumMod val="60000"/>
                        <a:lumOff val="40000"/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個</a:t>
              </a:r>
              <a:r>
                <a:rPr kumimoji="1" lang="zh-TW" altLang="en-US" sz="3150" b="1" spc="-113" dirty="0">
                  <a:effectLst>
                    <a:glow rad="101600">
                      <a:schemeClr val="accent2">
                        <a:lumMod val="60000"/>
                        <a:lumOff val="40000"/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人</a:t>
              </a:r>
              <a:r>
                <a:rPr kumimoji="1" lang="zh-TW" altLang="en-US" sz="3150" b="1" spc="-113" dirty="0" smtClean="0">
                  <a:effectLst>
                    <a:glow rad="101600">
                      <a:schemeClr val="accent2">
                        <a:lumMod val="60000"/>
                        <a:lumOff val="40000"/>
                        <a:alpha val="60000"/>
                      </a:schemeClr>
                    </a:glo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行銷</a:t>
              </a:r>
              <a:endParaRPr lang="ko-KR" altLang="en-US" sz="3150" spc="-113" dirty="0">
                <a:effectLst>
                  <a:glow rad="101600">
                    <a:schemeClr val="accent2">
                      <a:lumMod val="60000"/>
                      <a:lumOff val="40000"/>
                      <a:alpha val="60000"/>
                    </a:schemeClr>
                  </a:glow>
                </a:effectLst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25" name="2"/>
            <p:cNvSpPr/>
            <p:nvPr/>
          </p:nvSpPr>
          <p:spPr>
            <a:xfrm>
              <a:off x="7169963" y="1500472"/>
              <a:ext cx="3327400" cy="977900"/>
            </a:xfrm>
            <a:custGeom>
              <a:avLst/>
              <a:gdLst>
                <a:gd name="connsiteX0" fmla="*/ 0 w 3327400"/>
                <a:gd name="connsiteY0" fmla="*/ 977900 h 1003300"/>
                <a:gd name="connsiteX1" fmla="*/ 1333500 w 3327400"/>
                <a:gd name="connsiteY1" fmla="*/ 0 h 1003300"/>
                <a:gd name="connsiteX2" fmla="*/ 3327400 w 3327400"/>
                <a:gd name="connsiteY2" fmla="*/ 12700 h 1003300"/>
                <a:gd name="connsiteX3" fmla="*/ 2247900 w 3327400"/>
                <a:gd name="connsiteY3" fmla="*/ 1003300 h 1003300"/>
                <a:gd name="connsiteX4" fmla="*/ 0 w 3327400"/>
                <a:gd name="connsiteY4" fmla="*/ 977900 h 1003300"/>
                <a:gd name="connsiteX0" fmla="*/ 0 w 3327400"/>
                <a:gd name="connsiteY0" fmla="*/ 977900 h 998534"/>
                <a:gd name="connsiteX1" fmla="*/ 1333500 w 3327400"/>
                <a:gd name="connsiteY1" fmla="*/ 0 h 998534"/>
                <a:gd name="connsiteX2" fmla="*/ 3327400 w 3327400"/>
                <a:gd name="connsiteY2" fmla="*/ 12700 h 998534"/>
                <a:gd name="connsiteX3" fmla="*/ 2230450 w 3327400"/>
                <a:gd name="connsiteY3" fmla="*/ 998534 h 998534"/>
                <a:gd name="connsiteX4" fmla="*/ 0 w 3327400"/>
                <a:gd name="connsiteY4" fmla="*/ 977900 h 998534"/>
                <a:gd name="connsiteX0" fmla="*/ 0 w 3327400"/>
                <a:gd name="connsiteY0" fmla="*/ 977900 h 977900"/>
                <a:gd name="connsiteX1" fmla="*/ 1333500 w 3327400"/>
                <a:gd name="connsiteY1" fmla="*/ 0 h 977900"/>
                <a:gd name="connsiteX2" fmla="*/ 3327400 w 3327400"/>
                <a:gd name="connsiteY2" fmla="*/ 12700 h 977900"/>
                <a:gd name="connsiteX3" fmla="*/ 2259038 w 3327400"/>
                <a:gd name="connsiteY3" fmla="*/ 968368 h 977900"/>
                <a:gd name="connsiteX4" fmla="*/ 0 w 33274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400" h="977900">
                  <a:moveTo>
                    <a:pt x="0" y="977900"/>
                  </a:moveTo>
                  <a:lnTo>
                    <a:pt x="1333500" y="0"/>
                  </a:lnTo>
                  <a:lnTo>
                    <a:pt x="3327400" y="12700"/>
                  </a:lnTo>
                  <a:lnTo>
                    <a:pt x="2259038" y="968368"/>
                  </a:lnTo>
                  <a:lnTo>
                    <a:pt x="0" y="977900"/>
                  </a:lnTo>
                  <a:close/>
                </a:path>
              </a:pathLst>
            </a:custGeom>
            <a:gradFill>
              <a:gsLst>
                <a:gs pos="0">
                  <a:srgbClr val="7030A0"/>
                </a:gs>
                <a:gs pos="30000">
                  <a:srgbClr val="7030A0"/>
                </a:gs>
                <a:gs pos="100000">
                  <a:srgbClr val="E1CCF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1"/>
            <p:cNvSpPr/>
            <p:nvPr/>
          </p:nvSpPr>
          <p:spPr>
            <a:xfrm>
              <a:off x="9416292" y="1508410"/>
              <a:ext cx="1079500" cy="3225800"/>
            </a:xfrm>
            <a:custGeom>
              <a:avLst/>
              <a:gdLst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870200 h 3225800"/>
                <a:gd name="connsiteX6" fmla="*/ 0 w 1079500"/>
                <a:gd name="connsiteY6" fmla="*/ 3225800 h 3225800"/>
                <a:gd name="connsiteX0" fmla="*/ 0 w 1079500"/>
                <a:gd name="connsiteY0" fmla="*/ 3225800 h 3225800"/>
                <a:gd name="connsiteX1" fmla="*/ 12700 w 1079500"/>
                <a:gd name="connsiteY1" fmla="*/ 965200 h 3225800"/>
                <a:gd name="connsiteX2" fmla="*/ 1079500 w 1079500"/>
                <a:gd name="connsiteY2" fmla="*/ 0 h 3225800"/>
                <a:gd name="connsiteX3" fmla="*/ 1041400 w 1079500"/>
                <a:gd name="connsiteY3" fmla="*/ 736600 h 3225800"/>
                <a:gd name="connsiteX4" fmla="*/ 406400 w 1079500"/>
                <a:gd name="connsiteY4" fmla="*/ 1320800 h 3225800"/>
                <a:gd name="connsiteX5" fmla="*/ 406400 w 1079500"/>
                <a:gd name="connsiteY5" fmla="*/ 2727300 h 3225800"/>
                <a:gd name="connsiteX6" fmla="*/ 0 w 1079500"/>
                <a:gd name="connsiteY6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500" h="3225800">
                  <a:moveTo>
                    <a:pt x="0" y="3225800"/>
                  </a:moveTo>
                  <a:cubicBezTo>
                    <a:pt x="4233" y="2472267"/>
                    <a:pt x="8467" y="1718733"/>
                    <a:pt x="12700" y="965200"/>
                  </a:cubicBezTo>
                  <a:lnTo>
                    <a:pt x="1079500" y="0"/>
                  </a:lnTo>
                  <a:lnTo>
                    <a:pt x="1041400" y="736600"/>
                  </a:lnTo>
                  <a:lnTo>
                    <a:pt x="406400" y="1320800"/>
                  </a:lnTo>
                  <a:lnTo>
                    <a:pt x="406400" y="2727300"/>
                  </a:lnTo>
                  <a:lnTo>
                    <a:pt x="0" y="322580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行銷市場區隔劃分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89880" y="1317778"/>
            <a:ext cx="8364239" cy="2324116"/>
            <a:chOff x="389880" y="1317778"/>
            <a:chExt cx="8364239" cy="2324116"/>
          </a:xfrm>
        </p:grpSpPr>
        <p:sp>
          <p:nvSpPr>
            <p:cNvPr id="25" name="外框"/>
            <p:cNvSpPr/>
            <p:nvPr/>
          </p:nvSpPr>
          <p:spPr>
            <a:xfrm rot="16200000" flipH="1">
              <a:off x="3409942" y="-1702284"/>
              <a:ext cx="2324116" cy="8364239"/>
            </a:xfrm>
            <a:prstGeom prst="round2SameRect">
              <a:avLst>
                <a:gd name="adj1" fmla="val 8894"/>
                <a:gd name="adj2" fmla="val 0"/>
              </a:avLst>
            </a:prstGeom>
            <a:gradFill>
              <a:gsLst>
                <a:gs pos="0">
                  <a:srgbClr val="7030A0"/>
                </a:gs>
                <a:gs pos="80000">
                  <a:srgbClr val="DAC2EC"/>
                </a:gs>
                <a:gs pos="100000">
                  <a:srgbClr val="9F5FCF"/>
                </a:gs>
              </a:gsLst>
            </a:gradFill>
            <a:ln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圖片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185" y="1501534"/>
              <a:ext cx="3023394" cy="2009668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sp>
          <p:nvSpPr>
            <p:cNvPr id="37" name="漸層"/>
            <p:cNvSpPr/>
            <p:nvPr/>
          </p:nvSpPr>
          <p:spPr>
            <a:xfrm rot="16200000" flipH="1">
              <a:off x="3487536" y="-1566774"/>
              <a:ext cx="2086771" cy="8032943"/>
            </a:xfrm>
            <a:prstGeom prst="round2SameRect">
              <a:avLst>
                <a:gd name="adj1" fmla="val 6667"/>
                <a:gd name="adj2" fmla="val 0"/>
              </a:avLst>
            </a:prstGeom>
            <a:gradFill>
              <a:gsLst>
                <a:gs pos="0">
                  <a:schemeClr val="bg1"/>
                </a:gs>
                <a:gs pos="50000">
                  <a:srgbClr val="DAC2EC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FFFFFF"/>
                </a:solidFill>
                <a:latin typeface="굴림"/>
                <a:ea typeface="굴림"/>
              </a:endParaRPr>
            </a:p>
          </p:txBody>
        </p:sp>
        <p:sp>
          <p:nvSpPr>
            <p:cNvPr id="43" name="虛線框"/>
            <p:cNvSpPr/>
            <p:nvPr/>
          </p:nvSpPr>
          <p:spPr>
            <a:xfrm rot="16200000">
              <a:off x="3570131" y="-1484179"/>
              <a:ext cx="2019127" cy="7935397"/>
            </a:xfrm>
            <a:prstGeom prst="round2SameRect">
              <a:avLst>
                <a:gd name="adj1" fmla="val 6667"/>
                <a:gd name="adj2" fmla="val 0"/>
              </a:avLst>
            </a:prstGeom>
            <a:noFill/>
            <a:ln w="19050">
              <a:solidFill>
                <a:srgbClr val="E1CCF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定義"/>
            <p:cNvSpPr>
              <a:spLocks noChangeArrowheads="1"/>
            </p:cNvSpPr>
            <p:nvPr/>
          </p:nvSpPr>
          <p:spPr bwMode="auto">
            <a:xfrm>
              <a:off x="611996" y="1478661"/>
              <a:ext cx="3372225" cy="53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kumimoji="1" lang="zh-TW" altLang="en-US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定義</a:t>
              </a:r>
              <a:r>
                <a:rPr kumimoji="1" lang="en-US" altLang="zh-TW" sz="2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  <a:endParaRPr kumimoji="1" lang="ko-KR" altLang="en-US" sz="2400" b="1" dirty="0">
                <a:latin typeface="微軟正黑體" panose="020B0604030504040204" pitchFamily="34" charset="-120"/>
              </a:endParaRPr>
            </a:p>
          </p:txBody>
        </p:sp>
        <p:sp>
          <p:nvSpPr>
            <p:cNvPr id="6" name="內文"/>
            <p:cNvSpPr txBox="1"/>
            <p:nvPr/>
          </p:nvSpPr>
          <p:spPr>
            <a:xfrm>
              <a:off x="764275" y="2156346"/>
              <a:ext cx="519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一個市場區隔是由一群擁有相同欲求、購買能力、地理位置、消費態度或購買習慣的人所組成。</a:t>
              </a: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89880" y="3869910"/>
            <a:ext cx="8364239" cy="2324116"/>
            <a:chOff x="389880" y="1317778"/>
            <a:chExt cx="8364239" cy="2324116"/>
          </a:xfrm>
        </p:grpSpPr>
        <p:sp>
          <p:nvSpPr>
            <p:cNvPr id="29" name="外框"/>
            <p:cNvSpPr/>
            <p:nvPr/>
          </p:nvSpPr>
          <p:spPr>
            <a:xfrm rot="16200000" flipH="1">
              <a:off x="3409942" y="-1702284"/>
              <a:ext cx="2324116" cy="8364239"/>
            </a:xfrm>
            <a:prstGeom prst="round2SameRect">
              <a:avLst>
                <a:gd name="adj1" fmla="val 8894"/>
                <a:gd name="adj2" fmla="val 0"/>
              </a:avLst>
            </a:prstGeom>
            <a:solidFill>
              <a:schemeClr val="accent6"/>
            </a:solidFill>
            <a:ln>
              <a:solidFill>
                <a:schemeClr val="accent5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圖片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185" y="1521474"/>
              <a:ext cx="3023394" cy="1969787"/>
            </a:xfrm>
            <a:prstGeom prst="rect">
              <a:avLst/>
            </a:prstGeom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</p:pic>
        <p:sp>
          <p:nvSpPr>
            <p:cNvPr id="31" name="漸層"/>
            <p:cNvSpPr/>
            <p:nvPr/>
          </p:nvSpPr>
          <p:spPr>
            <a:xfrm rot="16200000" flipH="1">
              <a:off x="3487536" y="-1566774"/>
              <a:ext cx="2086771" cy="8032943"/>
            </a:xfrm>
            <a:prstGeom prst="round2SameRect">
              <a:avLst>
                <a:gd name="adj1" fmla="val 6667"/>
                <a:gd name="adj2" fmla="val 0"/>
              </a:avLst>
            </a:prstGeom>
            <a:gradFill>
              <a:gsLst>
                <a:gs pos="0">
                  <a:schemeClr val="bg1"/>
                </a:gs>
                <a:gs pos="50000">
                  <a:schemeClr val="accent5">
                    <a:lumMod val="40000"/>
                    <a:lumOff val="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srgbClr val="FFFFFF"/>
                </a:solidFill>
                <a:latin typeface="굴림"/>
                <a:ea typeface="굴림"/>
              </a:endParaRPr>
            </a:p>
          </p:txBody>
        </p:sp>
        <p:sp>
          <p:nvSpPr>
            <p:cNvPr id="40" name="虛線框"/>
            <p:cNvSpPr/>
            <p:nvPr/>
          </p:nvSpPr>
          <p:spPr>
            <a:xfrm rot="16200000">
              <a:off x="3571043" y="-1485090"/>
              <a:ext cx="2017304" cy="7935397"/>
            </a:xfrm>
            <a:prstGeom prst="round2SameRect">
              <a:avLst>
                <a:gd name="adj1" fmla="val 6667"/>
                <a:gd name="adj2" fmla="val 0"/>
              </a:avLst>
            </a:prstGeom>
            <a:noFill/>
            <a:ln w="19050">
              <a:solidFill>
                <a:srgbClr val="47CFFF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定義"/>
            <p:cNvSpPr>
              <a:spLocks noChangeArrowheads="1"/>
            </p:cNvSpPr>
            <p:nvPr/>
          </p:nvSpPr>
          <p:spPr bwMode="auto">
            <a:xfrm>
              <a:off x="611996" y="1478661"/>
              <a:ext cx="3372225" cy="53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特徵</a:t>
              </a:r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  <a:endParaRPr kumimoji="1" lang="ko-KR" altLang="en-US" sz="2400" b="1" dirty="0">
                <a:latin typeface="微軟正黑體" panose="020B0604030504040204" pitchFamily="34" charset="-120"/>
              </a:endParaRPr>
            </a:p>
          </p:txBody>
        </p:sp>
        <p:sp>
          <p:nvSpPr>
            <p:cNvPr id="48" name="內文"/>
            <p:cNvSpPr txBox="1"/>
            <p:nvPr/>
          </p:nvSpPr>
          <p:spPr>
            <a:xfrm>
              <a:off x="764275" y="2060673"/>
              <a:ext cx="61278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每個人的需求不同，企業的產品或服務應該具有彈性，包含「基本解決方案」及「任意選擇項目」兩個部分：前者提供的要素能夠滿足區隔內的所有成員，後者則要能滿足某些人的特殊偏好。</a:t>
              </a:r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區隔行銷</a:t>
            </a:r>
            <a:r>
              <a:rPr lang="en-US" altLang="zh-TW" dirty="0" smtClean="0"/>
              <a:t>(segment marketing)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利基行銷（</a:t>
            </a:r>
            <a:r>
              <a:rPr lang="en-US" altLang="zh-TW" dirty="0" smtClean="0"/>
              <a:t>niche marketing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744473"/>
              </p:ext>
            </p:extLst>
          </p:nvPr>
        </p:nvGraphicFramePr>
        <p:xfrm>
          <a:off x="457200" y="2179638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526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地區行銷（</a:t>
            </a:r>
            <a:r>
              <a:rPr lang="en-US" altLang="zh-TW" dirty="0" smtClean="0"/>
              <a:t>local marketing</a:t>
            </a:r>
            <a:r>
              <a:rPr lang="zh-TW" altLang="en-US" dirty="0" smtClean="0"/>
              <a:t>）</a:t>
            </a:r>
            <a:endParaRPr lang="en-US" altLang="zh-TW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555620"/>
              </p:ext>
            </p:extLst>
          </p:nvPr>
        </p:nvGraphicFramePr>
        <p:xfrm>
          <a:off x="457200" y="2179638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47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663770" y="4375877"/>
            <a:ext cx="1876097" cy="81980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90500" dist="38100" sx="99000" sy="99000" algn="tl" rotWithShape="0">
              <a:schemeClr val="accent4">
                <a:alpha val="40000"/>
              </a:schemeClr>
            </a:outerShdw>
          </a:effectLst>
          <a:scene3d>
            <a:camera prst="perspectiveRelaxedModerately" fov="2700000">
              <a:rot lat="21000000" lon="0" rev="0"/>
            </a:camera>
            <a:lightRig rig="soft" dir="t"/>
          </a:scene3d>
          <a:sp3d extrusionH="1270000"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771" y="2626325"/>
            <a:ext cx="1876097" cy="81980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38100" sx="99000" sy="99000" algn="tl" rotWithShape="0">
              <a:schemeClr val="accent4">
                <a:alpha val="40000"/>
              </a:schemeClr>
            </a:outerShdw>
          </a:effectLst>
          <a:scene3d>
            <a:camera prst="perspectiveRelaxedModerately" fov="2700000">
              <a:rot lat="21000000" lon="0" rev="0"/>
            </a:camera>
            <a:lightRig rig="soft" dir="t"/>
          </a:scene3d>
          <a:sp3d extrusionH="1270000" prstMaterial="plastic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個人行銷（</a:t>
            </a:r>
            <a:r>
              <a:rPr lang="en-US" altLang="zh-TW" dirty="0" smtClean="0"/>
              <a:t>individual marketing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995601"/>
              </p:ext>
            </p:extLst>
          </p:nvPr>
        </p:nvGraphicFramePr>
        <p:xfrm>
          <a:off x="457200" y="2179638"/>
          <a:ext cx="8229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828193"/>
      </p:ext>
    </p:extLst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运筹帷幄</Template>
  <TotalTime>488</TotalTime>
  <Words>406</Words>
  <Application>Microsoft Office PowerPoint</Application>
  <PresentationFormat>如螢幕大小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굴림</vt:lpstr>
      <vt:lpstr>HY엽서L</vt:lpstr>
      <vt:lpstr>微軟正黑體</vt:lpstr>
      <vt:lpstr>新細明體</vt:lpstr>
      <vt:lpstr>Arial</vt:lpstr>
      <vt:lpstr>Calibri</vt:lpstr>
      <vt:lpstr>Corbel</vt:lpstr>
      <vt:lpstr>Times New Roman</vt:lpstr>
      <vt:lpstr>Wingdings 2</vt:lpstr>
      <vt:lpstr>Deluxe</vt:lpstr>
      <vt:lpstr>行銷策略3部曲─區隔</vt:lpstr>
      <vt:lpstr>目次</vt:lpstr>
      <vt:lpstr>行銷市場區隔劃分</vt:lpstr>
      <vt:lpstr>區隔行銷(segment marketing) </vt:lpstr>
      <vt:lpstr>利基行銷（niche marketing）</vt:lpstr>
      <vt:lpstr>地區行銷（local marketing）</vt:lpstr>
      <vt:lpstr>個人行銷（individual marketing）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行銷策略3部曲</dc:title>
  <dc:creator>studen-pc</dc:creator>
  <cp:lastModifiedBy>lily chu</cp:lastModifiedBy>
  <cp:revision>48</cp:revision>
  <dcterms:created xsi:type="dcterms:W3CDTF">2014-02-18T10:52:12Z</dcterms:created>
  <dcterms:modified xsi:type="dcterms:W3CDTF">2014-02-19T05:33:25Z</dcterms:modified>
</cp:coreProperties>
</file>