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7315" autoAdjust="0"/>
  </p:normalViewPr>
  <p:slideViewPr>
    <p:cSldViewPr snapToGrid="0">
      <p:cViewPr varScale="1">
        <p:scale>
          <a:sx n="91" d="100"/>
          <a:sy n="91" d="100"/>
        </p:scale>
        <p:origin x="318" y="90"/>
      </p:cViewPr>
      <p:guideLst/>
    </p:cSldViewPr>
  </p:slideViewPr>
  <p:outlineViewPr>
    <p:cViewPr>
      <p:scale>
        <a:sx n="33" d="100"/>
        <a:sy n="33" d="100"/>
      </p:scale>
      <p:origin x="0" y="-21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DBFB-5725-4870-82D3-3F22ABD85C17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3254-1F34-4423-ABE5-3BC367E19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07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470F8-7810-4D01-9709-4EE7750CE9B7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B38B-9EF3-44BF-9AA4-71BDCE780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開場說明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0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直條圖可以用於繪製排列於工作表中欄或列的資料。直條圖可用來顯示一段時間內的資料變更，或比較不同項目間的差異。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4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折線圖可以用於繪製在工作表上欄或列中排列的資料。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折線圖可以顯示一段時間內的連續資料，且是根據一般的比例進行設定，因此非常適合於顯示相等間隔內資料的趨勢。</a:t>
            </a:r>
            <a:endParaRPr lang="en-US" altLang="zh-TW" dirty="0" smtClean="0"/>
          </a:p>
          <a:p>
            <a:r>
              <a:rPr lang="zh-TW" altLang="en-US" dirty="0" smtClean="0"/>
              <a:t>在折線圖中，類別資料沿著水平軸均勻分散，而所有值資料則沿著垂直軸均勻分散。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圓形圖可以用於繪製僅在工作表上的一個欄或一個列中排列的資料。</a:t>
            </a:r>
            <a:endParaRPr lang="en-US" altLang="zh-TW" dirty="0" smtClean="0"/>
          </a:p>
          <a:p>
            <a:r>
              <a:rPr lang="zh-TW" altLang="en-US" dirty="0" smtClean="0"/>
              <a:t>圓形圖會顯示一個資料數列中項目的大小，以及每個項目佔項目總和的比例。圓形圖中的資料點會顯示為整個圓形的百分比。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2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橫條圖可以用於繪製在工作表上欄或列中排列的資料。橫條圖會顯示個別項目之間的比較情況。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7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區域圖可以用於繪製在工作表上欄或列中排列的資料。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區域圖會強調一段時間的變動程度，而且可以引起人們對趨勢總計值的注意。例如，可以使用區域圖繪製代表一段時間內利潤的資料，從而強調利潤總和。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5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XY </a:t>
            </a:r>
            <a:r>
              <a:rPr lang="zh-TW" altLang="en-US" dirty="0" smtClean="0"/>
              <a:t>散佈圖可以用於繪製在工作表上欄或列中排列的資料。</a:t>
            </a:r>
            <a:r>
              <a:rPr lang="en-US" altLang="zh-TW" dirty="0" smtClean="0"/>
              <a:t>XY </a:t>
            </a:r>
            <a:r>
              <a:rPr lang="zh-TW" altLang="en-US" dirty="0" smtClean="0"/>
              <a:t>散佈圖會顯示多個資料數列中數值之間的關聯性，或者將兩個數字群組繪製成一系列 </a:t>
            </a:r>
            <a:r>
              <a:rPr lang="en-US" altLang="zh-TW" dirty="0" smtClean="0"/>
              <a:t>XY </a:t>
            </a:r>
            <a:r>
              <a:rPr lang="zh-TW" altLang="en-US" dirty="0" smtClean="0"/>
              <a:t>座標。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3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環圈圖可以用於繪製僅在工作表上欄或列中排列的資料。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類似圓形圖，環圈圖也會顯示部分與整體的關係；但是，環圈圖可以包含多個資料數列。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8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工作表上以欄或列排列的資料可以繪製成雷達圖。</a:t>
            </a:r>
            <a:endParaRPr lang="en-US" altLang="zh-TW" dirty="0" smtClean="0"/>
          </a:p>
          <a:p>
            <a:r>
              <a:rPr lang="zh-TW" altLang="en-US" dirty="0" smtClean="0"/>
              <a:t>雷達圖可比較多個資料數列的彙總值。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0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gradFill flip="none" rotWithShape="1">
                  <a:gsLst>
                    <a:gs pos="10000">
                      <a:srgbClr val="FFFF00"/>
                    </a:gs>
                    <a:gs pos="75250">
                      <a:schemeClr val="accent6"/>
                    </a:gs>
                    <a:gs pos="100000">
                      <a:schemeClr val="accent2">
                        <a:alpha val="78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2A7-20EF-4895-9FFF-705DAE6F5FC3}" type="datetime1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講義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41299"/>
            <a:ext cx="9144000" cy="990067"/>
          </a:xfrm>
          <a:prstGeom prst="rect">
            <a:avLst/>
          </a:prstGeom>
          <a:gradFill>
            <a:gsLst>
              <a:gs pos="10000">
                <a:schemeClr val="tx2">
                  <a:lumMod val="40000"/>
                  <a:lumOff val="60000"/>
                </a:schemeClr>
              </a:gs>
              <a:gs pos="75250">
                <a:schemeClr val="accent3">
                  <a:lumMod val="40000"/>
                  <a:lumOff val="60000"/>
                </a:schemeClr>
              </a:gs>
              <a:gs pos="100000">
                <a:srgbClr val="41CDDC"/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"/>
            <a:ext cx="9144000" cy="800099"/>
          </a:xfrm>
          <a:prstGeom prst="rect">
            <a:avLst/>
          </a:prstGeom>
          <a:gradFill>
            <a:gsLst>
              <a:gs pos="10000">
                <a:schemeClr val="tx2">
                  <a:lumMod val="40000"/>
                  <a:lumOff val="60000"/>
                </a:schemeClr>
              </a:gs>
              <a:gs pos="75250">
                <a:schemeClr val="accent3">
                  <a:lumMod val="60000"/>
                  <a:lumOff val="40000"/>
                </a:schemeClr>
              </a:gs>
              <a:gs pos="100000">
                <a:srgbClr val="41CDDC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 userDrawn="1"/>
        </p:nvSpPr>
        <p:spPr>
          <a:xfrm>
            <a:off x="8961367" y="120462"/>
            <a:ext cx="46800" cy="3600000"/>
          </a:xfrm>
          <a:prstGeom prst="flowChartProcess">
            <a:avLst/>
          </a:prstGeom>
          <a:gradFill>
            <a:gsLst>
              <a:gs pos="56000">
                <a:schemeClr val="accent3">
                  <a:lumMod val="40000"/>
                  <a:lumOff val="60000"/>
                  <a:alpha val="41000"/>
                </a:schemeClr>
              </a:gs>
              <a:gs pos="13761">
                <a:schemeClr val="accent3">
                  <a:lumMod val="20000"/>
                  <a:lumOff val="80000"/>
                  <a:alpha val="72000"/>
                </a:schemeClr>
              </a:gs>
              <a:gs pos="74000">
                <a:schemeClr val="accent3">
                  <a:lumMod val="60000"/>
                  <a:lumOff val="40000"/>
                  <a:alpha val="48000"/>
                </a:schemeClr>
              </a:gs>
              <a:gs pos="100000">
                <a:schemeClr val="accent3">
                  <a:shade val="94000"/>
                  <a:lumMod val="88000"/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glow rad="63500">
              <a:schemeClr val="accent4">
                <a:lumMod val="20000"/>
                <a:lumOff val="80000"/>
                <a:alpha val="2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F252D2-2D73-4397-96F8-67DD35EAA2B3}" type="datetime1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流程圖: 程序 1"/>
          <p:cNvSpPr/>
          <p:nvPr userDrawn="1"/>
        </p:nvSpPr>
        <p:spPr>
          <a:xfrm>
            <a:off x="8775700" y="292100"/>
            <a:ext cx="46800" cy="4320000"/>
          </a:xfrm>
          <a:prstGeom prst="flowChartProcess">
            <a:avLst/>
          </a:prstGeom>
          <a:gradFill>
            <a:gsLst>
              <a:gs pos="56000">
                <a:schemeClr val="accent3">
                  <a:lumMod val="40000"/>
                  <a:lumOff val="60000"/>
                  <a:alpha val="41000"/>
                </a:schemeClr>
              </a:gs>
              <a:gs pos="13761">
                <a:schemeClr val="accent3">
                  <a:lumMod val="20000"/>
                  <a:lumOff val="80000"/>
                  <a:alpha val="72000"/>
                </a:schemeClr>
              </a:gs>
              <a:gs pos="74000">
                <a:schemeClr val="accent3">
                  <a:lumMod val="60000"/>
                  <a:lumOff val="40000"/>
                  <a:alpha val="48000"/>
                </a:schemeClr>
              </a:gs>
              <a:gs pos="100000">
                <a:schemeClr val="accent3">
                  <a:shade val="94000"/>
                  <a:lumMod val="88000"/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glow rad="63500">
              <a:schemeClr val="accent4">
                <a:lumMod val="20000"/>
                <a:lumOff val="80000"/>
                <a:alpha val="2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 userDrawn="1">
            <p:ph type="title"/>
          </p:nvPr>
        </p:nvSpPr>
        <p:spPr>
          <a:xfrm>
            <a:off x="616400" y="342900"/>
            <a:ext cx="7200000" cy="1054100"/>
          </a:xfrm>
        </p:spPr>
        <p:txBody>
          <a:bodyPr>
            <a:normAutofit/>
          </a:bodyPr>
          <a:lstStyle>
            <a:lvl1pPr>
              <a:defRPr sz="3600">
                <a:gradFill flip="none" rotWithShape="1">
                  <a:gsLst>
                    <a:gs pos="10000">
                      <a:srgbClr val="FFFF00"/>
                    </a:gs>
                    <a:gs pos="75250">
                      <a:schemeClr val="accent6"/>
                    </a:gs>
                    <a:gs pos="100000">
                      <a:schemeClr val="accent2">
                        <a:alpha val="78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流程圖: 程序 9"/>
          <p:cNvSpPr/>
          <p:nvPr userDrawn="1"/>
        </p:nvSpPr>
        <p:spPr>
          <a:xfrm>
            <a:off x="8872467" y="234762"/>
            <a:ext cx="46800" cy="3996000"/>
          </a:xfrm>
          <a:prstGeom prst="flowChartProcess">
            <a:avLst/>
          </a:prstGeom>
          <a:gradFill>
            <a:gsLst>
              <a:gs pos="56000">
                <a:schemeClr val="accent3">
                  <a:lumMod val="40000"/>
                  <a:lumOff val="60000"/>
                  <a:alpha val="41000"/>
                </a:schemeClr>
              </a:gs>
              <a:gs pos="13761">
                <a:schemeClr val="accent3">
                  <a:lumMod val="20000"/>
                  <a:lumOff val="80000"/>
                  <a:alpha val="72000"/>
                </a:schemeClr>
              </a:gs>
              <a:gs pos="74000">
                <a:schemeClr val="accent3">
                  <a:lumMod val="60000"/>
                  <a:lumOff val="40000"/>
                  <a:alpha val="48000"/>
                </a:schemeClr>
              </a:gs>
              <a:gs pos="100000">
                <a:schemeClr val="accent3">
                  <a:shade val="94000"/>
                  <a:lumMod val="88000"/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glow rad="63500">
              <a:schemeClr val="accent4">
                <a:lumMod val="20000"/>
                <a:lumOff val="80000"/>
                <a:alpha val="2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616400" y="1548870"/>
            <a:ext cx="7200000" cy="2870730"/>
          </a:xfrm>
          <a:solidFill>
            <a:schemeClr val="accent3">
              <a:lumMod val="20000"/>
              <a:lumOff val="80000"/>
              <a:alpha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 userDrawn="1">
            <p:ph type="body" sz="quarter" idx="13"/>
          </p:nvPr>
        </p:nvSpPr>
        <p:spPr>
          <a:xfrm>
            <a:off x="616400" y="4572000"/>
            <a:ext cx="7200000" cy="12827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097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欄講義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2000" y="317500"/>
            <a:ext cx="7200000" cy="863600"/>
          </a:xfrm>
        </p:spPr>
        <p:txBody>
          <a:bodyPr>
            <a:normAutofit/>
          </a:bodyPr>
          <a:lstStyle>
            <a:lvl1pPr>
              <a:defRPr sz="3600">
                <a:gradFill flip="none" rotWithShape="1">
                  <a:gsLst>
                    <a:gs pos="10000">
                      <a:srgbClr val="FFFF00"/>
                    </a:gs>
                    <a:gs pos="75250">
                      <a:schemeClr val="accent6"/>
                    </a:gs>
                    <a:gs pos="100000">
                      <a:schemeClr val="accent2">
                        <a:alpha val="78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2000" y="3370530"/>
            <a:ext cx="7200000" cy="2880519"/>
          </a:xfrm>
          <a:solidFill>
            <a:schemeClr val="accent3">
              <a:lumMod val="20000"/>
              <a:lumOff val="80000"/>
              <a:alpha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 smtClean="0"/>
            </a:lvl1pPr>
            <a:lvl2pPr>
              <a:defRPr lang="zh-TW" altLang="en-US" dirty="0" smtClean="0"/>
            </a:lvl2pPr>
            <a:lvl3pPr>
              <a:defRPr lang="zh-TW" altLang="en-US" dirty="0" smtClean="0"/>
            </a:lvl3pPr>
            <a:lvl4pPr>
              <a:defRPr lang="zh-TW" altLang="en-US" dirty="0" smtClean="0"/>
            </a:lvl4pPr>
            <a:lvl5pPr>
              <a:defRPr lang="en-US" dirty="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972000" y="1363930"/>
            <a:ext cx="7200000" cy="182377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numCol="2" spcCol="18000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566B95-D54C-46BE-A440-20D0671541E8}" type="datetime1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lang="en-US" altLang="zh-TW" smtClean="0"/>
            </a:lvl1pPr>
          </a:lstStyle>
          <a:p>
            <a:fld id="{B07776B5-1D6C-4685-B538-AA111B4E6CBB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30" name="群組 29"/>
          <p:cNvGrpSpPr/>
          <p:nvPr userDrawn="1"/>
        </p:nvGrpSpPr>
        <p:grpSpPr>
          <a:xfrm rot="5400000">
            <a:off x="7425751" y="5282279"/>
            <a:ext cx="610126" cy="2438712"/>
            <a:chOff x="221274" y="2608258"/>
            <a:chExt cx="610126" cy="2438712"/>
          </a:xfrm>
        </p:grpSpPr>
        <p:sp>
          <p:nvSpPr>
            <p:cNvPr id="13" name="橢圓 12"/>
            <p:cNvSpPr>
              <a:spLocks noChangeAspect="1"/>
            </p:cNvSpPr>
            <p:nvPr userDrawn="1"/>
          </p:nvSpPr>
          <p:spPr>
            <a:xfrm>
              <a:off x="221274" y="2608258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>
              <a:spLocks noChangeAspect="1"/>
            </p:cNvSpPr>
            <p:nvPr userDrawn="1"/>
          </p:nvSpPr>
          <p:spPr>
            <a:xfrm>
              <a:off x="397570" y="3033343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19" name="橢圓 18"/>
            <p:cNvSpPr>
              <a:spLocks noChangeAspect="1"/>
            </p:cNvSpPr>
            <p:nvPr userDrawn="1"/>
          </p:nvSpPr>
          <p:spPr>
            <a:xfrm>
              <a:off x="557757" y="3528688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23" name="橢圓 22"/>
            <p:cNvSpPr>
              <a:spLocks noChangeAspect="1"/>
            </p:cNvSpPr>
            <p:nvPr userDrawn="1"/>
          </p:nvSpPr>
          <p:spPr>
            <a:xfrm>
              <a:off x="666718" y="3952904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 userDrawn="1"/>
          </p:nvSpPr>
          <p:spPr>
            <a:xfrm>
              <a:off x="413512" y="3774112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 userDrawn="1"/>
          </p:nvSpPr>
          <p:spPr>
            <a:xfrm>
              <a:off x="533400" y="2866594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 userDrawn="1"/>
          </p:nvSpPr>
          <p:spPr>
            <a:xfrm>
              <a:off x="352525" y="4381926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6000"/>
                  </a:schemeClr>
                </a:gs>
                <a:gs pos="7525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rgbClr val="41CDDC">
                    <a:alpha val="2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 userDrawn="1"/>
          </p:nvSpPr>
          <p:spPr>
            <a:xfrm>
              <a:off x="571013" y="4938970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8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 userDrawn="1"/>
          </p:nvSpPr>
          <p:spPr>
            <a:xfrm>
              <a:off x="664651" y="4640262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30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</p:grpSp>
      <p:grpSp>
        <p:nvGrpSpPr>
          <p:cNvPr id="31" name="群組 30"/>
          <p:cNvGrpSpPr/>
          <p:nvPr userDrawn="1"/>
        </p:nvGrpSpPr>
        <p:grpSpPr>
          <a:xfrm rot="16200000" flipH="1">
            <a:off x="1294565" y="5341104"/>
            <a:ext cx="610126" cy="2438712"/>
            <a:chOff x="221274" y="2608258"/>
            <a:chExt cx="610126" cy="2438712"/>
          </a:xfrm>
        </p:grpSpPr>
        <p:sp>
          <p:nvSpPr>
            <p:cNvPr id="32" name="橢圓 31"/>
            <p:cNvSpPr>
              <a:spLocks noChangeAspect="1"/>
            </p:cNvSpPr>
            <p:nvPr userDrawn="1"/>
          </p:nvSpPr>
          <p:spPr>
            <a:xfrm>
              <a:off x="221274" y="2608258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>
              <a:spLocks noChangeAspect="1"/>
            </p:cNvSpPr>
            <p:nvPr userDrawn="1"/>
          </p:nvSpPr>
          <p:spPr>
            <a:xfrm>
              <a:off x="397570" y="3033343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34" name="橢圓 33"/>
            <p:cNvSpPr>
              <a:spLocks noChangeAspect="1"/>
            </p:cNvSpPr>
            <p:nvPr userDrawn="1"/>
          </p:nvSpPr>
          <p:spPr>
            <a:xfrm>
              <a:off x="557757" y="3528688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 userDrawn="1"/>
          </p:nvSpPr>
          <p:spPr>
            <a:xfrm>
              <a:off x="666718" y="3952904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36" name="橢圓 35"/>
            <p:cNvSpPr>
              <a:spLocks noChangeAspect="1"/>
            </p:cNvSpPr>
            <p:nvPr userDrawn="1"/>
          </p:nvSpPr>
          <p:spPr>
            <a:xfrm>
              <a:off x="413512" y="3774112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37" name="橢圓 36"/>
            <p:cNvSpPr>
              <a:spLocks noChangeAspect="1"/>
            </p:cNvSpPr>
            <p:nvPr userDrawn="1"/>
          </p:nvSpPr>
          <p:spPr>
            <a:xfrm>
              <a:off x="533400" y="2866594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38" name="橢圓 37"/>
            <p:cNvSpPr>
              <a:spLocks noChangeAspect="1"/>
            </p:cNvSpPr>
            <p:nvPr userDrawn="1"/>
          </p:nvSpPr>
          <p:spPr>
            <a:xfrm>
              <a:off x="352525" y="4381926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6000"/>
                  </a:schemeClr>
                </a:gs>
                <a:gs pos="7525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rgbClr val="41CDDC">
                    <a:alpha val="2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>
              <a:spLocks noChangeAspect="1"/>
            </p:cNvSpPr>
            <p:nvPr userDrawn="1"/>
          </p:nvSpPr>
          <p:spPr>
            <a:xfrm>
              <a:off x="571013" y="4938970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8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0" name="橢圓 39"/>
            <p:cNvSpPr>
              <a:spLocks noChangeAspect="1"/>
            </p:cNvSpPr>
            <p:nvPr userDrawn="1"/>
          </p:nvSpPr>
          <p:spPr>
            <a:xfrm>
              <a:off x="664651" y="4640262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30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</p:grpSp>
      <p:grpSp>
        <p:nvGrpSpPr>
          <p:cNvPr id="41" name="群組 40"/>
          <p:cNvGrpSpPr/>
          <p:nvPr userDrawn="1"/>
        </p:nvGrpSpPr>
        <p:grpSpPr>
          <a:xfrm rot="5400000">
            <a:off x="4316000" y="5297367"/>
            <a:ext cx="610126" cy="2438712"/>
            <a:chOff x="221274" y="2608258"/>
            <a:chExt cx="610126" cy="2438712"/>
          </a:xfrm>
        </p:grpSpPr>
        <p:sp>
          <p:nvSpPr>
            <p:cNvPr id="42" name="橢圓 41"/>
            <p:cNvSpPr>
              <a:spLocks noChangeAspect="1"/>
            </p:cNvSpPr>
            <p:nvPr userDrawn="1"/>
          </p:nvSpPr>
          <p:spPr>
            <a:xfrm>
              <a:off x="221274" y="2608258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>
              <a:spLocks noChangeAspect="1"/>
            </p:cNvSpPr>
            <p:nvPr userDrawn="1"/>
          </p:nvSpPr>
          <p:spPr>
            <a:xfrm>
              <a:off x="397570" y="3033343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4" name="橢圓 43"/>
            <p:cNvSpPr>
              <a:spLocks noChangeAspect="1"/>
            </p:cNvSpPr>
            <p:nvPr userDrawn="1"/>
          </p:nvSpPr>
          <p:spPr>
            <a:xfrm>
              <a:off x="557757" y="3528688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5" name="橢圓 44"/>
            <p:cNvSpPr>
              <a:spLocks noChangeAspect="1"/>
            </p:cNvSpPr>
            <p:nvPr userDrawn="1"/>
          </p:nvSpPr>
          <p:spPr>
            <a:xfrm>
              <a:off x="666718" y="3952904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6" name="橢圓 45"/>
            <p:cNvSpPr>
              <a:spLocks noChangeAspect="1"/>
            </p:cNvSpPr>
            <p:nvPr userDrawn="1"/>
          </p:nvSpPr>
          <p:spPr>
            <a:xfrm>
              <a:off x="413512" y="3774112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7" name="橢圓 46"/>
            <p:cNvSpPr>
              <a:spLocks noChangeAspect="1"/>
            </p:cNvSpPr>
            <p:nvPr userDrawn="1"/>
          </p:nvSpPr>
          <p:spPr>
            <a:xfrm>
              <a:off x="533400" y="2866594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80000"/>
                  </a:schemeClr>
                </a:gs>
                <a:gs pos="75250">
                  <a:schemeClr val="accent3">
                    <a:lumMod val="60000"/>
                    <a:lumOff val="40000"/>
                    <a:alpha val="5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48" name="橢圓 47"/>
            <p:cNvSpPr>
              <a:spLocks noChangeAspect="1"/>
            </p:cNvSpPr>
            <p:nvPr userDrawn="1"/>
          </p:nvSpPr>
          <p:spPr>
            <a:xfrm>
              <a:off x="352525" y="4381926"/>
              <a:ext cx="205232" cy="205232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6000"/>
                  </a:schemeClr>
                </a:gs>
                <a:gs pos="7525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rgbClr val="41CDDC">
                    <a:alpha val="2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>
              <a:spLocks noChangeAspect="1"/>
            </p:cNvSpPr>
            <p:nvPr userDrawn="1"/>
          </p:nvSpPr>
          <p:spPr>
            <a:xfrm>
              <a:off x="571013" y="4938970"/>
              <a:ext cx="108000" cy="108000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48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  <p:sp>
          <p:nvSpPr>
            <p:cNvPr id="50" name="橢圓 49"/>
            <p:cNvSpPr>
              <a:spLocks noChangeAspect="1"/>
            </p:cNvSpPr>
            <p:nvPr userDrawn="1"/>
          </p:nvSpPr>
          <p:spPr>
            <a:xfrm>
              <a:off x="664651" y="4640262"/>
              <a:ext cx="166749" cy="166749"/>
            </a:xfrm>
            <a:prstGeom prst="ellipse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  <a:alpha val="30000"/>
                  </a:schemeClr>
                </a:gs>
                <a:gs pos="75250">
                  <a:schemeClr val="accent3">
                    <a:lumMod val="60000"/>
                    <a:lumOff val="40000"/>
                    <a:alpha val="36000"/>
                  </a:schemeClr>
                </a:gs>
                <a:gs pos="100000">
                  <a:srgbClr val="41CDD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8220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>
          <a:xfrm>
            <a:off x="0" y="1"/>
            <a:ext cx="9144000" cy="1066800"/>
            <a:chOff x="0" y="1"/>
            <a:chExt cx="9144000" cy="10668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"/>
              <a:ext cx="9144000" cy="1066800"/>
            </a:xfrm>
            <a:prstGeom prst="rect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</a:schemeClr>
                </a:gs>
                <a:gs pos="75250">
                  <a:schemeClr val="accent3">
                    <a:lumMod val="60000"/>
                    <a:lumOff val="40000"/>
                  </a:schemeClr>
                </a:gs>
                <a:gs pos="100000">
                  <a:srgbClr val="41CDDC"/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"/>
              <a:ext cx="9144000" cy="647699"/>
            </a:xfrm>
            <a:prstGeom prst="rect">
              <a:avLst/>
            </a:prstGeom>
            <a:gradFill>
              <a:gsLst>
                <a:gs pos="10000">
                  <a:schemeClr val="tx2">
                    <a:lumMod val="40000"/>
                    <a:lumOff val="60000"/>
                  </a:schemeClr>
                </a:gs>
                <a:gs pos="75250">
                  <a:schemeClr val="accent3">
                    <a:lumMod val="60000"/>
                    <a:lumOff val="40000"/>
                  </a:schemeClr>
                </a:gs>
                <a:gs pos="100000">
                  <a:srgbClr val="41CDDC"/>
                </a:gs>
              </a:gsLst>
              <a:lin ang="5400000" scaled="1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566B95-D54C-46BE-A440-20D0671541E8}" type="datetime1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1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9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rgbClr val="00206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教育訓練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Excel</a:t>
            </a:r>
            <a:r>
              <a:rPr lang="zh-TW" altLang="en-US" smtClean="0"/>
              <a:t>圖表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管理處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00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直條圖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2" y="2084387"/>
            <a:ext cx="3076575" cy="1800225"/>
          </a:xfrm>
        </p:spPr>
      </p:pic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直條圖可以用於繪製排列於工作表中欄或列的資料。</a:t>
            </a:r>
            <a:endParaRPr lang="en-US" altLang="zh-TW" smtClean="0"/>
          </a:p>
          <a:p>
            <a:r>
              <a:rPr lang="zh-TW" altLang="en-US" smtClean="0"/>
              <a:t>直條圖可用來顯示一段時間內的資料變更，或比較不同項目間的差異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5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折線圖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3725069"/>
            <a:ext cx="3143250" cy="217170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折線圖可以用於繪製在工作表上欄或列中排列的資料。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折線圖可以顯示一段時間內的連續資料，且是根據一般的比例進行設定，因此非常適合於顯示相等間隔內資料的趨勢。</a:t>
            </a:r>
            <a:endParaRPr lang="en-US" altLang="zh-TW" dirty="0" smtClean="0"/>
          </a:p>
          <a:p>
            <a:r>
              <a:rPr lang="zh-TW" altLang="en-US" dirty="0" smtClean="0"/>
              <a:t>在折線圖中，類別資料沿著水平軸均勻分散，而所有值資料則沿著垂直軸均勻分散。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圓形圖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3853656"/>
            <a:ext cx="3533775" cy="1914525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圓形圖可以用於繪製僅在工作表上的一個欄或一個列中排列的資料。</a:t>
            </a:r>
            <a:endParaRPr lang="en-US" altLang="zh-TW" dirty="0" smtClean="0"/>
          </a:p>
          <a:p>
            <a:r>
              <a:rPr lang="zh-TW" altLang="en-US" dirty="0" smtClean="0"/>
              <a:t>圓形圖會顯示一個資料數列中項目的大小，以及每個項目佔項目總和的比例。圓形圖中的資料點會顯示為整個圓形的百分比。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橫條圖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5" y="1951037"/>
            <a:ext cx="3676650" cy="2066925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橫</a:t>
            </a:r>
            <a:r>
              <a:rPr lang="zh-TW" altLang="en-US" dirty="0" smtClean="0"/>
              <a:t>條圖可以用於繪製在工作表上欄或列中排列的資料。橫條圖會顯示個別項目之間的比較情況。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7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區域圖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877469"/>
            <a:ext cx="3467100" cy="186690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區域圖可以用於繪製在工作表上欄或列中排列的資料。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區域圖會強調一段時間的變動程度，而且可以引起人們對趨勢總計值的注意。例如，可以使用區域圖繪製代表一段時間內利潤的資料，從而強調利潤總和。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XY </a:t>
            </a:r>
            <a:r>
              <a:rPr lang="zh-TW" altLang="en-US" smtClean="0"/>
              <a:t>散佈圖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2" y="1812925"/>
            <a:ext cx="3724275" cy="234315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XY </a:t>
            </a:r>
            <a:r>
              <a:rPr lang="zh-TW" altLang="en-US" dirty="0" smtClean="0"/>
              <a:t>散佈圖可以用於繪製在工作表上欄或列中排列的資料。</a:t>
            </a:r>
            <a:r>
              <a:rPr lang="en-US" altLang="zh-TW" dirty="0" smtClean="0"/>
              <a:t>XY </a:t>
            </a:r>
            <a:r>
              <a:rPr lang="zh-TW" altLang="en-US" dirty="0" smtClean="0"/>
              <a:t>散佈圖會顯示多個資料數列中數值之間的關聯性，或者將兩個數字群組繪製成一系列 </a:t>
            </a:r>
            <a:r>
              <a:rPr lang="en-US" altLang="zh-TW" dirty="0" smtClean="0"/>
              <a:t>XY </a:t>
            </a:r>
            <a:r>
              <a:rPr lang="zh-TW" altLang="en-US" dirty="0" smtClean="0"/>
              <a:t>座標。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9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環圈圖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1584325"/>
            <a:ext cx="3714750" cy="2800350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環圈圖可以用於繪製僅在工作表上欄或列中排列的資料。</a:t>
            </a:r>
            <a:endParaRPr lang="en-US" altLang="zh-TW" dirty="0" smtClean="0"/>
          </a:p>
          <a:p>
            <a:r>
              <a:rPr lang="zh-TW" altLang="en-US" dirty="0" smtClean="0"/>
              <a:t>類似圓形圖，環圈圖也會顯示部分與整體的關係；但是，環圈圖可以包含多個資料數列。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雷達圖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1584325"/>
            <a:ext cx="3714750" cy="280035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工作表上以欄或列排列的資料可以繪製成雷達圖。</a:t>
            </a:r>
            <a:endParaRPr lang="en-US" altLang="zh-TW" dirty="0" smtClean="0"/>
          </a:p>
          <a:p>
            <a:r>
              <a:rPr lang="zh-TW" altLang="en-US" dirty="0" smtClean="0"/>
              <a:t>雷達圖可比較多個資料數列的彙總值。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52801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785</Words>
  <Application>Microsoft Office PowerPoint</Application>
  <PresentationFormat>如螢幕大小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Calibri</vt:lpstr>
      <vt:lpstr>Century Gothic</vt:lpstr>
      <vt:lpstr>Wingdings 3</vt:lpstr>
      <vt:lpstr>切割線</vt:lpstr>
      <vt:lpstr>教育訓練 Excel圖表</vt:lpstr>
      <vt:lpstr>直條圖</vt:lpstr>
      <vt:lpstr>折線圖</vt:lpstr>
      <vt:lpstr>圓形圖</vt:lpstr>
      <vt:lpstr>橫條圖</vt:lpstr>
      <vt:lpstr>區域圖</vt:lpstr>
      <vt:lpstr>XY 散佈圖</vt:lpstr>
      <vt:lpstr>環圈圖</vt:lpstr>
      <vt:lpstr>雷達圖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教育訓練 之 Excel圖表</dc:title>
  <dc:creator>lily chu</dc:creator>
  <cp:lastModifiedBy>lily chu</cp:lastModifiedBy>
  <cp:revision>15</cp:revision>
  <dcterms:created xsi:type="dcterms:W3CDTF">2014-02-21T03:24:27Z</dcterms:created>
  <dcterms:modified xsi:type="dcterms:W3CDTF">2014-04-26T02:51:34Z</dcterms:modified>
</cp:coreProperties>
</file>