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8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71268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923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c557555f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c557555f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489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c557555f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c557555f1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82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c557555f1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c557555f1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22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c557555f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c557555f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248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c557555f1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c557555f1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565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c557555f1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c557555f1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8887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c557555f1_1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c557555f1_1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694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5835400" y="75"/>
            <a:ext cx="2316900" cy="5143500"/>
          </a:xfrm>
          <a:prstGeom prst="rect">
            <a:avLst/>
          </a:prstGeom>
          <a:solidFill>
            <a:srgbClr val="000000">
              <a:alpha val="65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6268125" y="2193800"/>
            <a:ext cx="1435500" cy="0"/>
          </a:xfrm>
          <a:prstGeom prst="straightConnector1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 txBox="1"/>
          <p:nvPr/>
        </p:nvSpPr>
        <p:spPr>
          <a:xfrm>
            <a:off x="6180400" y="1627625"/>
            <a:ext cx="16269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F6B26B"/>
                </a:solidFill>
              </a:rPr>
              <a:t>J   A  V  A</a:t>
            </a:r>
            <a:endParaRPr sz="2400" b="1">
              <a:solidFill>
                <a:srgbClr val="F6B26B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212300" y="2220263"/>
            <a:ext cx="16269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1">
                <a:solidFill>
                  <a:srgbClr val="F6B26B"/>
                </a:solidFill>
              </a:rPr>
              <a:t>r e s t a u r a n t</a:t>
            </a:r>
            <a:endParaRPr sz="1500" b="1">
              <a:solidFill>
                <a:srgbClr val="F6B26B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834525" y="1218575"/>
            <a:ext cx="302700" cy="294900"/>
          </a:xfrm>
          <a:prstGeom prst="smileyFace">
            <a:avLst>
              <a:gd name="adj" fmla="val 4653"/>
            </a:avLst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6627175" y="4477650"/>
            <a:ext cx="988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rgbClr val="794C1D"/>
                </a:solidFill>
              </a:rPr>
              <a:t>C2 - Jeger C.</a:t>
            </a:r>
            <a:endParaRPr sz="1000" b="1">
              <a:solidFill>
                <a:srgbClr val="794C1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68;p1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30" y="225600"/>
            <a:ext cx="4333340" cy="215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163" y="2778044"/>
            <a:ext cx="4401874" cy="21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4900725" y="2778125"/>
            <a:ext cx="2263200" cy="2184900"/>
          </a:xfrm>
          <a:prstGeom prst="snip2DiagRect">
            <a:avLst>
              <a:gd name="adj1" fmla="val 5694"/>
              <a:gd name="adj2" fmla="val 0"/>
            </a:avLst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2328600" y="2465935"/>
            <a:ext cx="303000" cy="228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31" y="225599"/>
            <a:ext cx="4333340" cy="215087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2312575" y="4585300"/>
            <a:ext cx="303000" cy="1596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2081325" y="4605250"/>
            <a:ext cx="167400" cy="119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4900725" y="191575"/>
            <a:ext cx="2263200" cy="2184900"/>
          </a:xfrm>
          <a:prstGeom prst="snip2DiagRect">
            <a:avLst>
              <a:gd name="adj1" fmla="val 5694"/>
              <a:gd name="adj2" fmla="val 0"/>
            </a:avLst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5032500" y="368075"/>
            <a:ext cx="19908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FCE5C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形象首頁</a:t>
            </a:r>
            <a:r>
              <a:rPr lang="zh-TW" sz="1200" b="1">
                <a:solidFill>
                  <a:srgbClr val="FCE5C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_Index</a:t>
            </a:r>
            <a:endParaRPr sz="1200" b="1">
              <a:solidFill>
                <a:srgbClr val="FCE5C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CE5C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5032500" y="737050"/>
            <a:ext cx="1990800" cy="15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9CB9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首先透過動態改變顏色吸引目光產生對網站的興趣，黑與淺灰的色彩輪播跳動以及方框內加上照片，試圖讓消費者有觀光區美景拍照的下意識連結，從心理層面營造氛圍。</a:t>
            </a:r>
            <a:endParaRPr sz="1000">
              <a:solidFill>
                <a:srgbClr val="F9CB9C"/>
              </a:solidFill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7430050" y="4501550"/>
            <a:ext cx="1435500" cy="0"/>
          </a:xfrm>
          <a:prstGeom prst="straightConnector1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14"/>
          <p:cNvSpPr txBox="1"/>
          <p:nvPr/>
        </p:nvSpPr>
        <p:spPr>
          <a:xfrm>
            <a:off x="7342325" y="3935375"/>
            <a:ext cx="16269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F6B26B"/>
                </a:solidFill>
              </a:rPr>
              <a:t>J   A  V  A</a:t>
            </a:r>
            <a:endParaRPr sz="2400" b="1">
              <a:solidFill>
                <a:srgbClr val="F6B26B"/>
              </a:solidFill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7374225" y="4528013"/>
            <a:ext cx="16269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1">
                <a:solidFill>
                  <a:srgbClr val="F6B26B"/>
                </a:solidFill>
              </a:rPr>
              <a:t>r e s t a u r a n t</a:t>
            </a:r>
            <a:endParaRPr sz="1500" b="1">
              <a:solidFill>
                <a:srgbClr val="F6B26B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7996450" y="3526325"/>
            <a:ext cx="302700" cy="294900"/>
          </a:xfrm>
          <a:prstGeom prst="smileyFace">
            <a:avLst>
              <a:gd name="adj" fmla="val 4653"/>
            </a:avLst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5032225" y="2924388"/>
            <a:ext cx="19908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FCE5C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形象首頁</a:t>
            </a:r>
            <a:r>
              <a:rPr lang="zh-TW" sz="1200" b="1">
                <a:solidFill>
                  <a:srgbClr val="FCE5C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_Index_Enter</a:t>
            </a:r>
            <a:endParaRPr sz="1200" b="1">
              <a:solidFill>
                <a:srgbClr val="FCE5C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CE5C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032225" y="3293363"/>
            <a:ext cx="1990800" cy="15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9CB9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捨棄傳統按鈕形式，設置明顯而細緻的超連結ENTER於頁面正下方，可讓使用者可快速進入。</a:t>
            </a:r>
            <a:endParaRPr sz="1000">
              <a:solidFill>
                <a:srgbClr val="F9CB9C"/>
              </a:solidFill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7313100" y="687625"/>
            <a:ext cx="1685375" cy="1066850"/>
            <a:chOff x="7313100" y="687625"/>
            <a:chExt cx="1685375" cy="1066850"/>
          </a:xfrm>
        </p:grpSpPr>
        <p:sp>
          <p:nvSpPr>
            <p:cNvPr id="81" name="Google Shape;81;p14"/>
            <p:cNvSpPr/>
            <p:nvPr/>
          </p:nvSpPr>
          <p:spPr>
            <a:xfrm>
              <a:off x="7659125" y="1215700"/>
              <a:ext cx="137755" cy="353616"/>
            </a:xfrm>
            <a:custGeom>
              <a:avLst/>
              <a:gdLst/>
              <a:ahLst/>
              <a:cxnLst/>
              <a:rect l="l" t="t" r="r" b="b"/>
              <a:pathLst>
                <a:path w="6531" h="28575" extrusionOk="0">
                  <a:moveTo>
                    <a:pt x="0" y="0"/>
                  </a:moveTo>
                  <a:lnTo>
                    <a:pt x="6531" y="0"/>
                  </a:lnTo>
                  <a:lnTo>
                    <a:pt x="6531" y="28575"/>
                  </a:lnTo>
                  <a:lnTo>
                    <a:pt x="0" y="28575"/>
                  </a:lnTo>
                </a:path>
              </a:pathLst>
            </a:custGeom>
            <a:noFill/>
            <a:ln w="9525" cap="flat" cmpd="sng">
              <a:solidFill>
                <a:srgbClr val="794C1D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82" name="Google Shape;82;p14"/>
            <p:cNvCxnSpPr>
              <a:stCxn id="83" idx="3"/>
              <a:endCxn id="84" idx="1"/>
            </p:cNvCxnSpPr>
            <p:nvPr/>
          </p:nvCxnSpPr>
          <p:spPr>
            <a:xfrm>
              <a:off x="7660488" y="1215703"/>
              <a:ext cx="990600" cy="0"/>
            </a:xfrm>
            <a:prstGeom prst="straightConnector1">
              <a:avLst/>
            </a:prstGeom>
            <a:noFill/>
            <a:ln w="9525" cap="flat" cmpd="sng">
              <a:solidFill>
                <a:srgbClr val="794C1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" name="Google Shape;85;p14"/>
            <p:cNvSpPr/>
            <p:nvPr/>
          </p:nvSpPr>
          <p:spPr>
            <a:xfrm>
              <a:off x="7953459" y="1095553"/>
              <a:ext cx="240300" cy="240300"/>
            </a:xfrm>
            <a:prstGeom prst="rect">
              <a:avLst/>
            </a:prstGeom>
            <a:solidFill>
              <a:srgbClr val="794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8302264" y="1095553"/>
              <a:ext cx="240300" cy="240300"/>
            </a:xfrm>
            <a:prstGeom prst="rect">
              <a:avLst/>
            </a:prstGeom>
            <a:solidFill>
              <a:srgbClr val="794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8651070" y="1095553"/>
              <a:ext cx="240300" cy="240300"/>
            </a:xfrm>
            <a:prstGeom prst="rect">
              <a:avLst/>
            </a:prstGeom>
            <a:solidFill>
              <a:srgbClr val="794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7" name="Google Shape;87;p14"/>
            <p:cNvCxnSpPr>
              <a:stCxn id="88" idx="2"/>
              <a:endCxn id="89" idx="0"/>
            </p:cNvCxnSpPr>
            <p:nvPr/>
          </p:nvCxnSpPr>
          <p:spPr>
            <a:xfrm>
              <a:off x="7540338" y="985775"/>
              <a:ext cx="0" cy="459900"/>
            </a:xfrm>
            <a:prstGeom prst="straightConnector1">
              <a:avLst/>
            </a:prstGeom>
            <a:noFill/>
            <a:ln w="9525" cap="flat" cmpd="sng">
              <a:solidFill>
                <a:srgbClr val="794C1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" name="Google Shape;88;p14"/>
            <p:cNvSpPr/>
            <p:nvPr/>
          </p:nvSpPr>
          <p:spPr>
            <a:xfrm>
              <a:off x="7420188" y="745475"/>
              <a:ext cx="240300" cy="240300"/>
            </a:xfrm>
            <a:prstGeom prst="rect">
              <a:avLst/>
            </a:pr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420188" y="1095553"/>
              <a:ext cx="240300" cy="240300"/>
            </a:xfrm>
            <a:prstGeom prst="rect">
              <a:avLst/>
            </a:prstGeom>
            <a:solidFill>
              <a:srgbClr val="794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7420188" y="1445632"/>
              <a:ext cx="240300" cy="240300"/>
            </a:xfrm>
            <a:prstGeom prst="rect">
              <a:avLst/>
            </a:prstGeom>
            <a:solidFill>
              <a:srgbClr val="794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4"/>
            <p:cNvSpPr txBox="1"/>
            <p:nvPr/>
          </p:nvSpPr>
          <p:spPr>
            <a:xfrm>
              <a:off x="7313100" y="687625"/>
              <a:ext cx="4545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 b="1">
                  <a:solidFill>
                    <a:srgbClr val="8E6B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Id</a:t>
              </a:r>
              <a:endParaRPr sz="1200" b="1">
                <a:solidFill>
                  <a:srgbClr val="8E6B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7313100" y="1043600"/>
              <a:ext cx="4545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 b="1">
                  <a:solidFill>
                    <a:srgbClr val="8E6B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Ad</a:t>
              </a:r>
              <a:endParaRPr sz="1200" b="1">
                <a:solidFill>
                  <a:srgbClr val="8E6B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2" name="Google Shape;92;p14"/>
            <p:cNvSpPr txBox="1"/>
            <p:nvPr/>
          </p:nvSpPr>
          <p:spPr>
            <a:xfrm>
              <a:off x="7313100" y="1377075"/>
              <a:ext cx="4545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 b="1">
                  <a:solidFill>
                    <a:srgbClr val="8E6B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Ao</a:t>
              </a:r>
              <a:endParaRPr sz="1200" b="1">
                <a:solidFill>
                  <a:srgbClr val="8E6B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3" name="Google Shape;93;p14"/>
            <p:cNvSpPr txBox="1"/>
            <p:nvPr/>
          </p:nvSpPr>
          <p:spPr>
            <a:xfrm>
              <a:off x="7846350" y="1027025"/>
              <a:ext cx="4545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 b="1">
                  <a:solidFill>
                    <a:srgbClr val="8E6B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Qu</a:t>
              </a:r>
              <a:endParaRPr sz="1200" b="1">
                <a:solidFill>
                  <a:srgbClr val="8E6B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8195175" y="1027000"/>
              <a:ext cx="4545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 b="1">
                  <a:solidFill>
                    <a:srgbClr val="8E6B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Up</a:t>
              </a:r>
              <a:endParaRPr sz="1200" b="1">
                <a:solidFill>
                  <a:srgbClr val="8E6B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" name="Google Shape;95;p14"/>
            <p:cNvSpPr txBox="1"/>
            <p:nvPr/>
          </p:nvSpPr>
          <p:spPr>
            <a:xfrm>
              <a:off x="8543975" y="1027025"/>
              <a:ext cx="4545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 b="1">
                  <a:solidFill>
                    <a:srgbClr val="8E6B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De</a:t>
              </a:r>
              <a:endParaRPr sz="1200" b="1">
                <a:solidFill>
                  <a:srgbClr val="8E6B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2328600" y="2465935"/>
            <a:ext cx="303000" cy="228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4900725" y="191575"/>
            <a:ext cx="2263200" cy="4771500"/>
          </a:xfrm>
          <a:prstGeom prst="snip2DiagRect">
            <a:avLst>
              <a:gd name="adj1" fmla="val 5694"/>
              <a:gd name="adj2" fmla="val 0"/>
            </a:avLst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5032500" y="368075"/>
            <a:ext cx="19908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FCE5C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新增點餐頁</a:t>
            </a:r>
            <a:r>
              <a:rPr lang="zh-TW" sz="1200" b="1">
                <a:solidFill>
                  <a:srgbClr val="FCE5C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_Add</a:t>
            </a:r>
            <a:endParaRPr sz="1200" b="1">
              <a:solidFill>
                <a:srgbClr val="FCE5C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CE5C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5032500" y="737050"/>
            <a:ext cx="1990800" cy="41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9CB9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上方以菜單餐點美照為開端，用視覺引發消費者興趣，但不以配對方式排列，方便日後更換菜單也增加顧客期待感。</a:t>
            </a:r>
            <a:endParaRPr sz="1000">
              <a:solidFill>
                <a:srgbClr val="F9CB9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9CB9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9CB9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清晰的表格菜單重點突顯餐點名稱並弱化價格，用下拉式選單限制桌號，餐點則以輸入方式不限數量。</a:t>
            </a:r>
            <a:endParaRPr sz="1000">
              <a:solidFill>
                <a:srgbClr val="F9CB9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9CB9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9CB9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進入點餐頁後皆有設置超連結於任一頁面底部，包含形象主頁、新增、查詢、更新、取消等功能頁面，方便消費者使用。</a:t>
            </a:r>
            <a:endParaRPr sz="1000">
              <a:solidFill>
                <a:srgbClr val="F9CB9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9CB9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9CB9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04" name="Google Shape;104;p15"/>
          <p:cNvCxnSpPr/>
          <p:nvPr/>
        </p:nvCxnSpPr>
        <p:spPr>
          <a:xfrm>
            <a:off x="7430050" y="4501550"/>
            <a:ext cx="1435500" cy="0"/>
          </a:xfrm>
          <a:prstGeom prst="straightConnector1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5"/>
          <p:cNvSpPr txBox="1"/>
          <p:nvPr/>
        </p:nvSpPr>
        <p:spPr>
          <a:xfrm>
            <a:off x="7342325" y="3935375"/>
            <a:ext cx="16269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F6B26B"/>
                </a:solidFill>
              </a:rPr>
              <a:t>J   A  V  A</a:t>
            </a:r>
            <a:endParaRPr sz="2400" b="1">
              <a:solidFill>
                <a:srgbClr val="F6B26B"/>
              </a:solidFill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7374225" y="4528013"/>
            <a:ext cx="16269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1">
                <a:solidFill>
                  <a:srgbClr val="F6B26B"/>
                </a:solidFill>
              </a:rPr>
              <a:t>r e s t a u r a n t</a:t>
            </a:r>
            <a:endParaRPr sz="1500" b="1">
              <a:solidFill>
                <a:srgbClr val="F6B26B"/>
              </a:solidFill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7996450" y="3526325"/>
            <a:ext cx="302700" cy="294900"/>
          </a:xfrm>
          <a:prstGeom prst="smileyFace">
            <a:avLst>
              <a:gd name="adj" fmla="val 4653"/>
            </a:avLst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75" y="191575"/>
            <a:ext cx="4401915" cy="21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00" y="2783375"/>
            <a:ext cx="4401915" cy="21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/>
          <p:nvPr/>
        </p:nvSpPr>
        <p:spPr>
          <a:xfrm>
            <a:off x="3049075" y="1071475"/>
            <a:ext cx="140625" cy="704675"/>
          </a:xfrm>
          <a:custGeom>
            <a:avLst/>
            <a:gdLst/>
            <a:ahLst/>
            <a:cxnLst/>
            <a:rect l="l" t="t" r="r" b="b"/>
            <a:pathLst>
              <a:path w="5625" h="28187" extrusionOk="0">
                <a:moveTo>
                  <a:pt x="103" y="0"/>
                </a:moveTo>
                <a:lnTo>
                  <a:pt x="5625" y="64"/>
                </a:lnTo>
                <a:lnTo>
                  <a:pt x="5625" y="28187"/>
                </a:lnTo>
                <a:lnTo>
                  <a:pt x="0" y="28187"/>
                </a:ln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11" name="Google Shape;111;p15"/>
          <p:cNvCxnSpPr/>
          <p:nvPr/>
        </p:nvCxnSpPr>
        <p:spPr>
          <a:xfrm>
            <a:off x="3189700" y="1423813"/>
            <a:ext cx="196500" cy="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5"/>
          <p:cNvSpPr txBox="1"/>
          <p:nvPr/>
        </p:nvSpPr>
        <p:spPr>
          <a:xfrm>
            <a:off x="3189700" y="1113550"/>
            <a:ext cx="7626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rgbClr val="CC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餐點輸入欄位</a:t>
            </a:r>
            <a:endParaRPr sz="1000" b="1">
              <a:solidFill>
                <a:srgbClr val="CC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2038950" y="4661400"/>
            <a:ext cx="1010100" cy="1536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3149975" y="4092000"/>
            <a:ext cx="7275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rgbClr val="CC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任一頁面超連結</a:t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3053325" y="4492350"/>
            <a:ext cx="471300" cy="240775"/>
          </a:xfrm>
          <a:custGeom>
            <a:avLst/>
            <a:gdLst/>
            <a:ahLst/>
            <a:cxnLst/>
            <a:rect l="l" t="t" r="r" b="b"/>
            <a:pathLst>
              <a:path w="18852" h="9631" extrusionOk="0">
                <a:moveTo>
                  <a:pt x="0" y="9631"/>
                </a:moveTo>
                <a:lnTo>
                  <a:pt x="18852" y="9631"/>
                </a:lnTo>
                <a:lnTo>
                  <a:pt x="18852" y="0"/>
                </a:ln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Google Shape;116;p15"/>
          <p:cNvSpPr/>
          <p:nvPr/>
        </p:nvSpPr>
        <p:spPr>
          <a:xfrm>
            <a:off x="7659125" y="1215700"/>
            <a:ext cx="137755" cy="353616"/>
          </a:xfrm>
          <a:custGeom>
            <a:avLst/>
            <a:gdLst/>
            <a:ahLst/>
            <a:cxnLst/>
            <a:rect l="l" t="t" r="r" b="b"/>
            <a:pathLst>
              <a:path w="6531" h="28575" extrusionOk="0">
                <a:moveTo>
                  <a:pt x="0" y="0"/>
                </a:moveTo>
                <a:lnTo>
                  <a:pt x="6531" y="0"/>
                </a:lnTo>
                <a:lnTo>
                  <a:pt x="6531" y="28575"/>
                </a:lnTo>
                <a:lnTo>
                  <a:pt x="0" y="28575"/>
                </a:lnTo>
              </a:path>
            </a:pathLst>
          </a:custGeom>
          <a:noFill/>
          <a:ln w="9525" cap="flat" cmpd="sng">
            <a:solidFill>
              <a:srgbClr val="794C1D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17" name="Google Shape;117;p15"/>
          <p:cNvCxnSpPr>
            <a:stCxn id="118" idx="3"/>
            <a:endCxn id="119" idx="1"/>
          </p:cNvCxnSpPr>
          <p:nvPr/>
        </p:nvCxnSpPr>
        <p:spPr>
          <a:xfrm>
            <a:off x="7660488" y="1215703"/>
            <a:ext cx="990600" cy="0"/>
          </a:xfrm>
          <a:prstGeom prst="straightConnector1">
            <a:avLst/>
          </a:prstGeom>
          <a:noFill/>
          <a:ln w="9525" cap="flat" cmpd="sng">
            <a:solidFill>
              <a:srgbClr val="794C1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" name="Google Shape;120;p15"/>
          <p:cNvSpPr/>
          <p:nvPr/>
        </p:nvSpPr>
        <p:spPr>
          <a:xfrm>
            <a:off x="7953459" y="1095553"/>
            <a:ext cx="240300" cy="240300"/>
          </a:xfrm>
          <a:prstGeom prst="rect">
            <a:avLst/>
          </a:prstGeom>
          <a:solidFill>
            <a:srgbClr val="794C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8302264" y="1095553"/>
            <a:ext cx="240300" cy="240300"/>
          </a:xfrm>
          <a:prstGeom prst="rect">
            <a:avLst/>
          </a:prstGeom>
          <a:solidFill>
            <a:srgbClr val="794C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8651070" y="1095553"/>
            <a:ext cx="240300" cy="240300"/>
          </a:xfrm>
          <a:prstGeom prst="rect">
            <a:avLst/>
          </a:prstGeom>
          <a:solidFill>
            <a:srgbClr val="794C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" name="Google Shape;122;p15"/>
          <p:cNvCxnSpPr>
            <a:stCxn id="123" idx="2"/>
            <a:endCxn id="124" idx="0"/>
          </p:cNvCxnSpPr>
          <p:nvPr/>
        </p:nvCxnSpPr>
        <p:spPr>
          <a:xfrm>
            <a:off x="7540338" y="985775"/>
            <a:ext cx="0" cy="459900"/>
          </a:xfrm>
          <a:prstGeom prst="straightConnector1">
            <a:avLst/>
          </a:prstGeom>
          <a:noFill/>
          <a:ln w="9525" cap="flat" cmpd="sng">
            <a:solidFill>
              <a:srgbClr val="794C1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5"/>
          <p:cNvSpPr/>
          <p:nvPr/>
        </p:nvSpPr>
        <p:spPr>
          <a:xfrm>
            <a:off x="7420188" y="745475"/>
            <a:ext cx="240300" cy="240300"/>
          </a:xfrm>
          <a:prstGeom prst="rect">
            <a:avLst/>
          </a:prstGeom>
          <a:solidFill>
            <a:srgbClr val="794C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7420188" y="1095553"/>
            <a:ext cx="240300" cy="2403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7420188" y="1445632"/>
            <a:ext cx="240300" cy="240300"/>
          </a:xfrm>
          <a:prstGeom prst="rect">
            <a:avLst/>
          </a:prstGeom>
          <a:solidFill>
            <a:srgbClr val="794C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7313100" y="687625"/>
            <a:ext cx="4545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8E6B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Id</a:t>
            </a:r>
            <a:endParaRPr sz="1200" b="1">
              <a:solidFill>
                <a:srgbClr val="8E6B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7313100" y="1377075"/>
            <a:ext cx="4545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8E6B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Ao</a:t>
            </a:r>
            <a:endParaRPr sz="1200" b="1">
              <a:solidFill>
                <a:srgbClr val="8E6B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7846350" y="1027025"/>
            <a:ext cx="4545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8E6B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Qu</a:t>
            </a:r>
            <a:endParaRPr sz="1200" b="1">
              <a:solidFill>
                <a:srgbClr val="8E6B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8195175" y="1027000"/>
            <a:ext cx="4545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8E6B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Up</a:t>
            </a:r>
            <a:endParaRPr sz="1200" b="1">
              <a:solidFill>
                <a:srgbClr val="8E6B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8543975" y="1027025"/>
            <a:ext cx="4545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8E6B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</a:t>
            </a:r>
            <a:endParaRPr sz="1200" b="1">
              <a:solidFill>
                <a:srgbClr val="8E6B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7313100" y="1043600"/>
            <a:ext cx="4545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8E6B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Ad</a:t>
            </a:r>
            <a:endParaRPr sz="1200" b="1">
              <a:solidFill>
                <a:srgbClr val="8E6B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350" y="313888"/>
            <a:ext cx="3008350" cy="451571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/>
          <p:nvPr/>
        </p:nvSpPr>
        <p:spPr>
          <a:xfrm>
            <a:off x="4900725" y="1268250"/>
            <a:ext cx="2263200" cy="2206800"/>
          </a:xfrm>
          <a:prstGeom prst="snip2DiagRect">
            <a:avLst>
              <a:gd name="adj1" fmla="val 5694"/>
              <a:gd name="adj2" fmla="val 0"/>
            </a:avLst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 txBox="1"/>
          <p:nvPr/>
        </p:nvSpPr>
        <p:spPr>
          <a:xfrm>
            <a:off x="5032500" y="1444750"/>
            <a:ext cx="19908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FCE5C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確認餐點頁</a:t>
            </a:r>
            <a:r>
              <a:rPr lang="zh-TW" sz="1200" b="1">
                <a:solidFill>
                  <a:srgbClr val="FCE5C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_AddOk</a:t>
            </a:r>
            <a:endParaRPr sz="1200" b="1">
              <a:solidFill>
                <a:srgbClr val="FCE5C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CE5C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5032500" y="1813725"/>
            <a:ext cx="1990800" cy="15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9CB9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表單明細條列出顧客選擇的桌號及訂購餐點，提供計算總價。</a:t>
            </a:r>
            <a:endParaRPr sz="1000">
              <a:solidFill>
                <a:srgbClr val="F9CB9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9CB9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9CB9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如同除了形象頁面的其他頁面，底部均提供任一頁面的超連結，方便消費者使用。</a:t>
            </a:r>
            <a:endParaRPr sz="1000">
              <a:solidFill>
                <a:srgbClr val="F9CB9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9CB9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9CB9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39" name="Google Shape;139;p16"/>
          <p:cNvCxnSpPr/>
          <p:nvPr/>
        </p:nvCxnSpPr>
        <p:spPr>
          <a:xfrm>
            <a:off x="7430050" y="4501550"/>
            <a:ext cx="1435500" cy="0"/>
          </a:xfrm>
          <a:prstGeom prst="straightConnector1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40;p16"/>
          <p:cNvSpPr txBox="1"/>
          <p:nvPr/>
        </p:nvSpPr>
        <p:spPr>
          <a:xfrm>
            <a:off x="7342325" y="3935375"/>
            <a:ext cx="16269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F6B26B"/>
                </a:solidFill>
              </a:rPr>
              <a:t>J   A  V  A</a:t>
            </a:r>
            <a:endParaRPr sz="2400" b="1">
              <a:solidFill>
                <a:srgbClr val="F6B26B"/>
              </a:solidFill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7374225" y="4528013"/>
            <a:ext cx="16269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1">
                <a:solidFill>
                  <a:srgbClr val="F6B26B"/>
                </a:solidFill>
              </a:rPr>
              <a:t>r e s t a u r a n t</a:t>
            </a:r>
            <a:endParaRPr sz="1500" b="1">
              <a:solidFill>
                <a:srgbClr val="F6B26B"/>
              </a:solidFill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7996450" y="3526325"/>
            <a:ext cx="302700" cy="294900"/>
          </a:xfrm>
          <a:prstGeom prst="smileyFace">
            <a:avLst>
              <a:gd name="adj" fmla="val 4653"/>
            </a:avLst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1127050" y="4501550"/>
            <a:ext cx="2832300" cy="2673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3928650" y="3981525"/>
            <a:ext cx="7275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rgbClr val="CC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任一頁面超連結</a:t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3965200" y="4381875"/>
            <a:ext cx="338100" cy="240775"/>
          </a:xfrm>
          <a:custGeom>
            <a:avLst/>
            <a:gdLst/>
            <a:ahLst/>
            <a:cxnLst/>
            <a:rect l="l" t="t" r="r" b="b"/>
            <a:pathLst>
              <a:path w="13524" h="9631" extrusionOk="0">
                <a:moveTo>
                  <a:pt x="0" y="9563"/>
                </a:moveTo>
                <a:lnTo>
                  <a:pt x="13524" y="9631"/>
                </a:lnTo>
                <a:lnTo>
                  <a:pt x="13524" y="0"/>
                </a:ln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Google Shape;146;p16"/>
          <p:cNvSpPr/>
          <p:nvPr/>
        </p:nvSpPr>
        <p:spPr>
          <a:xfrm>
            <a:off x="7659125" y="1215700"/>
            <a:ext cx="137755" cy="353616"/>
          </a:xfrm>
          <a:custGeom>
            <a:avLst/>
            <a:gdLst/>
            <a:ahLst/>
            <a:cxnLst/>
            <a:rect l="l" t="t" r="r" b="b"/>
            <a:pathLst>
              <a:path w="6531" h="28575" extrusionOk="0">
                <a:moveTo>
                  <a:pt x="0" y="0"/>
                </a:moveTo>
                <a:lnTo>
                  <a:pt x="6531" y="0"/>
                </a:lnTo>
                <a:lnTo>
                  <a:pt x="6531" y="28575"/>
                </a:lnTo>
                <a:lnTo>
                  <a:pt x="0" y="28575"/>
                </a:lnTo>
              </a:path>
            </a:pathLst>
          </a:custGeom>
          <a:noFill/>
          <a:ln w="9525" cap="flat" cmpd="sng">
            <a:solidFill>
              <a:srgbClr val="794C1D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47" name="Google Shape;147;p16"/>
          <p:cNvCxnSpPr>
            <a:stCxn id="148" idx="3"/>
            <a:endCxn id="149" idx="1"/>
          </p:cNvCxnSpPr>
          <p:nvPr/>
        </p:nvCxnSpPr>
        <p:spPr>
          <a:xfrm>
            <a:off x="7660488" y="1215703"/>
            <a:ext cx="990600" cy="0"/>
          </a:xfrm>
          <a:prstGeom prst="straightConnector1">
            <a:avLst/>
          </a:prstGeom>
          <a:noFill/>
          <a:ln w="9525" cap="flat" cmpd="sng">
            <a:solidFill>
              <a:srgbClr val="794C1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" name="Google Shape;150;p16"/>
          <p:cNvSpPr/>
          <p:nvPr/>
        </p:nvSpPr>
        <p:spPr>
          <a:xfrm>
            <a:off x="7953459" y="1095553"/>
            <a:ext cx="240300" cy="240300"/>
          </a:xfrm>
          <a:prstGeom prst="rect">
            <a:avLst/>
          </a:prstGeom>
          <a:solidFill>
            <a:srgbClr val="794C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8302264" y="1095553"/>
            <a:ext cx="240300" cy="240300"/>
          </a:xfrm>
          <a:prstGeom prst="rect">
            <a:avLst/>
          </a:prstGeom>
          <a:solidFill>
            <a:srgbClr val="794C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8651070" y="1095553"/>
            <a:ext cx="240300" cy="240300"/>
          </a:xfrm>
          <a:prstGeom prst="rect">
            <a:avLst/>
          </a:prstGeom>
          <a:solidFill>
            <a:srgbClr val="794C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2" name="Google Shape;152;p16"/>
          <p:cNvCxnSpPr>
            <a:stCxn id="153" idx="2"/>
            <a:endCxn id="154" idx="0"/>
          </p:cNvCxnSpPr>
          <p:nvPr/>
        </p:nvCxnSpPr>
        <p:spPr>
          <a:xfrm>
            <a:off x="7540338" y="985775"/>
            <a:ext cx="0" cy="459900"/>
          </a:xfrm>
          <a:prstGeom prst="straightConnector1">
            <a:avLst/>
          </a:prstGeom>
          <a:noFill/>
          <a:ln w="9525" cap="flat" cmpd="sng">
            <a:solidFill>
              <a:srgbClr val="794C1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" name="Google Shape;153;p16"/>
          <p:cNvSpPr/>
          <p:nvPr/>
        </p:nvSpPr>
        <p:spPr>
          <a:xfrm>
            <a:off x="7420188" y="745475"/>
            <a:ext cx="240300" cy="240300"/>
          </a:xfrm>
          <a:prstGeom prst="rect">
            <a:avLst/>
          </a:prstGeom>
          <a:solidFill>
            <a:srgbClr val="794C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7420188" y="1095553"/>
            <a:ext cx="240300" cy="240300"/>
          </a:xfrm>
          <a:prstGeom prst="rect">
            <a:avLst/>
          </a:prstGeom>
          <a:solidFill>
            <a:srgbClr val="794C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7420188" y="1445632"/>
            <a:ext cx="240300" cy="2403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7313100" y="687625"/>
            <a:ext cx="4545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8E6B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Id</a:t>
            </a:r>
            <a:endParaRPr sz="1200" b="1">
              <a:solidFill>
                <a:srgbClr val="8E6B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7313100" y="1377075"/>
            <a:ext cx="4545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8E6B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Ao</a:t>
            </a:r>
            <a:endParaRPr sz="1200" b="1">
              <a:solidFill>
                <a:srgbClr val="8E6B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7846350" y="1027025"/>
            <a:ext cx="4545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8E6B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Qu</a:t>
            </a:r>
            <a:endParaRPr sz="1200" b="1">
              <a:solidFill>
                <a:srgbClr val="8E6B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8195175" y="1027000"/>
            <a:ext cx="4545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8E6B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Up</a:t>
            </a:r>
            <a:endParaRPr sz="1200" b="1">
              <a:solidFill>
                <a:srgbClr val="8E6B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8543975" y="1027025"/>
            <a:ext cx="4545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8E6B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</a:t>
            </a:r>
            <a:endParaRPr sz="1200" b="1">
              <a:solidFill>
                <a:srgbClr val="8E6B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7313100" y="1043600"/>
            <a:ext cx="4545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8E6B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Ad</a:t>
            </a:r>
            <a:endParaRPr sz="1200" b="1">
              <a:solidFill>
                <a:srgbClr val="8E6B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p17"/>
          <p:cNvCxnSpPr/>
          <p:nvPr/>
        </p:nvCxnSpPr>
        <p:spPr>
          <a:xfrm>
            <a:off x="7430050" y="4501550"/>
            <a:ext cx="1435500" cy="0"/>
          </a:xfrm>
          <a:prstGeom prst="straightConnector1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17"/>
          <p:cNvSpPr txBox="1"/>
          <p:nvPr/>
        </p:nvSpPr>
        <p:spPr>
          <a:xfrm>
            <a:off x="7342325" y="3935375"/>
            <a:ext cx="16269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F6B26B"/>
                </a:solidFill>
              </a:rPr>
              <a:t>J   A  V  A</a:t>
            </a:r>
            <a:endParaRPr sz="2400" b="1">
              <a:solidFill>
                <a:srgbClr val="F6B26B"/>
              </a:solidFill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7374225" y="4528013"/>
            <a:ext cx="16269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1">
                <a:solidFill>
                  <a:srgbClr val="F6B26B"/>
                </a:solidFill>
              </a:rPr>
              <a:t>r e s t a u r a n t</a:t>
            </a:r>
            <a:endParaRPr sz="1500" b="1">
              <a:solidFill>
                <a:srgbClr val="F6B26B"/>
              </a:solidFill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7996450" y="3526325"/>
            <a:ext cx="302700" cy="294900"/>
          </a:xfrm>
          <a:prstGeom prst="smileyFace">
            <a:avLst>
              <a:gd name="adj" fmla="val 4653"/>
            </a:avLst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9" name="Google Shape;16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575" y="1284225"/>
            <a:ext cx="4401915" cy="21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7"/>
          <p:cNvSpPr/>
          <p:nvPr/>
        </p:nvSpPr>
        <p:spPr>
          <a:xfrm>
            <a:off x="2903900" y="3228225"/>
            <a:ext cx="303000" cy="1536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7"/>
          <p:cNvSpPr txBox="1"/>
          <p:nvPr/>
        </p:nvSpPr>
        <p:spPr>
          <a:xfrm>
            <a:off x="3181375" y="2811225"/>
            <a:ext cx="7275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rgbClr val="CC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列印按鈕</a:t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3211175" y="3059175"/>
            <a:ext cx="340279" cy="240775"/>
          </a:xfrm>
          <a:custGeom>
            <a:avLst/>
            <a:gdLst/>
            <a:ahLst/>
            <a:cxnLst/>
            <a:rect l="l" t="t" r="r" b="b"/>
            <a:pathLst>
              <a:path w="18852" h="9631" extrusionOk="0">
                <a:moveTo>
                  <a:pt x="0" y="9631"/>
                </a:moveTo>
                <a:lnTo>
                  <a:pt x="18852" y="9631"/>
                </a:lnTo>
                <a:lnTo>
                  <a:pt x="18852" y="0"/>
                </a:ln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Google Shape;173;p17"/>
          <p:cNvSpPr/>
          <p:nvPr/>
        </p:nvSpPr>
        <p:spPr>
          <a:xfrm>
            <a:off x="4900725" y="1284225"/>
            <a:ext cx="2263200" cy="2184900"/>
          </a:xfrm>
          <a:prstGeom prst="snip2DiagRect">
            <a:avLst>
              <a:gd name="adj1" fmla="val 5694"/>
              <a:gd name="adj2" fmla="val 0"/>
            </a:avLst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5032500" y="1460725"/>
            <a:ext cx="19908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FCE5C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查詢紀錄頁</a:t>
            </a:r>
            <a:r>
              <a:rPr lang="zh-TW" sz="1200" b="1">
                <a:solidFill>
                  <a:srgbClr val="FCE5C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_Query</a:t>
            </a:r>
            <a:endParaRPr sz="1200" b="1">
              <a:solidFill>
                <a:srgbClr val="FCE5C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CE5C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5032500" y="1829700"/>
            <a:ext cx="1990800" cy="15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9CB9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橫向排列由上到下的表單，以訂單編號作為排序，並明列出桌號及訂購餐點，提供消費者查詢。</a:t>
            </a:r>
            <a:endParaRPr sz="1000">
              <a:solidFill>
                <a:srgbClr val="F9CB9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9CB9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9CB9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此頁亦提供列印按鈕於底部功能列。</a:t>
            </a:r>
            <a:endParaRPr sz="1000">
              <a:solidFill>
                <a:srgbClr val="F9CB9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7659125" y="1215700"/>
            <a:ext cx="137755" cy="353616"/>
          </a:xfrm>
          <a:custGeom>
            <a:avLst/>
            <a:gdLst/>
            <a:ahLst/>
            <a:cxnLst/>
            <a:rect l="l" t="t" r="r" b="b"/>
            <a:pathLst>
              <a:path w="6531" h="28575" extrusionOk="0">
                <a:moveTo>
                  <a:pt x="0" y="0"/>
                </a:moveTo>
                <a:lnTo>
                  <a:pt x="6531" y="0"/>
                </a:lnTo>
                <a:lnTo>
                  <a:pt x="6531" y="28575"/>
                </a:lnTo>
                <a:lnTo>
                  <a:pt x="0" y="28575"/>
                </a:lnTo>
              </a:path>
            </a:pathLst>
          </a:custGeom>
          <a:noFill/>
          <a:ln w="9525" cap="flat" cmpd="sng">
            <a:solidFill>
              <a:srgbClr val="794C1D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77" name="Google Shape;177;p17"/>
          <p:cNvCxnSpPr>
            <a:stCxn id="178" idx="3"/>
            <a:endCxn id="179" idx="1"/>
          </p:cNvCxnSpPr>
          <p:nvPr/>
        </p:nvCxnSpPr>
        <p:spPr>
          <a:xfrm>
            <a:off x="7660488" y="1215703"/>
            <a:ext cx="990600" cy="0"/>
          </a:xfrm>
          <a:prstGeom prst="straightConnector1">
            <a:avLst/>
          </a:prstGeom>
          <a:noFill/>
          <a:ln w="9525" cap="flat" cmpd="sng">
            <a:solidFill>
              <a:srgbClr val="794C1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17"/>
          <p:cNvSpPr/>
          <p:nvPr/>
        </p:nvSpPr>
        <p:spPr>
          <a:xfrm>
            <a:off x="7953459" y="1095553"/>
            <a:ext cx="240300" cy="2403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8302264" y="1095553"/>
            <a:ext cx="240300" cy="240300"/>
          </a:xfrm>
          <a:prstGeom prst="rect">
            <a:avLst/>
          </a:prstGeom>
          <a:solidFill>
            <a:srgbClr val="794C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8651070" y="1095553"/>
            <a:ext cx="240300" cy="240300"/>
          </a:xfrm>
          <a:prstGeom prst="rect">
            <a:avLst/>
          </a:prstGeom>
          <a:solidFill>
            <a:srgbClr val="794C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2" name="Google Shape;182;p17"/>
          <p:cNvCxnSpPr>
            <a:stCxn id="183" idx="2"/>
            <a:endCxn id="184" idx="0"/>
          </p:cNvCxnSpPr>
          <p:nvPr/>
        </p:nvCxnSpPr>
        <p:spPr>
          <a:xfrm>
            <a:off x="7540338" y="985775"/>
            <a:ext cx="0" cy="459900"/>
          </a:xfrm>
          <a:prstGeom prst="straightConnector1">
            <a:avLst/>
          </a:prstGeom>
          <a:noFill/>
          <a:ln w="9525" cap="flat" cmpd="sng">
            <a:solidFill>
              <a:srgbClr val="794C1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17"/>
          <p:cNvSpPr/>
          <p:nvPr/>
        </p:nvSpPr>
        <p:spPr>
          <a:xfrm>
            <a:off x="7420188" y="745475"/>
            <a:ext cx="240300" cy="240300"/>
          </a:xfrm>
          <a:prstGeom prst="rect">
            <a:avLst/>
          </a:prstGeom>
          <a:solidFill>
            <a:srgbClr val="794C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7420188" y="1095553"/>
            <a:ext cx="240300" cy="240300"/>
          </a:xfrm>
          <a:prstGeom prst="rect">
            <a:avLst/>
          </a:prstGeom>
          <a:solidFill>
            <a:srgbClr val="794C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7420188" y="1445632"/>
            <a:ext cx="240300" cy="240300"/>
          </a:xfrm>
          <a:prstGeom prst="rect">
            <a:avLst/>
          </a:prstGeom>
          <a:solidFill>
            <a:srgbClr val="794C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"/>
          <p:cNvSpPr txBox="1"/>
          <p:nvPr/>
        </p:nvSpPr>
        <p:spPr>
          <a:xfrm>
            <a:off x="7313100" y="687625"/>
            <a:ext cx="4545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8E6B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Id</a:t>
            </a:r>
            <a:endParaRPr sz="1200" b="1">
              <a:solidFill>
                <a:srgbClr val="8E6B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7313100" y="1377075"/>
            <a:ext cx="4545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8E6B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Ao</a:t>
            </a:r>
            <a:endParaRPr sz="1200" b="1">
              <a:solidFill>
                <a:srgbClr val="8E6B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7846350" y="1027025"/>
            <a:ext cx="4545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8E6B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Qu</a:t>
            </a:r>
            <a:endParaRPr sz="1200" b="1">
              <a:solidFill>
                <a:srgbClr val="8E6B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8195175" y="1027000"/>
            <a:ext cx="4545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8E6B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Up</a:t>
            </a:r>
            <a:endParaRPr sz="1200" b="1">
              <a:solidFill>
                <a:srgbClr val="8E6B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8543975" y="1027025"/>
            <a:ext cx="4545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8E6B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</a:t>
            </a:r>
            <a:endParaRPr sz="1200" b="1">
              <a:solidFill>
                <a:srgbClr val="8E6B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7313100" y="1043600"/>
            <a:ext cx="4545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8E6B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Ad</a:t>
            </a:r>
            <a:endParaRPr sz="1200" b="1">
              <a:solidFill>
                <a:srgbClr val="8E6B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Google Shape;195;p18"/>
          <p:cNvCxnSpPr/>
          <p:nvPr/>
        </p:nvCxnSpPr>
        <p:spPr>
          <a:xfrm>
            <a:off x="7430050" y="4501550"/>
            <a:ext cx="1435500" cy="0"/>
          </a:xfrm>
          <a:prstGeom prst="straightConnector1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" name="Google Shape;196;p18"/>
          <p:cNvSpPr txBox="1"/>
          <p:nvPr/>
        </p:nvSpPr>
        <p:spPr>
          <a:xfrm>
            <a:off x="7342325" y="3935375"/>
            <a:ext cx="16269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F6B26B"/>
                </a:solidFill>
              </a:rPr>
              <a:t>J   A  V  A</a:t>
            </a:r>
            <a:endParaRPr sz="2400" b="1">
              <a:solidFill>
                <a:srgbClr val="F6B26B"/>
              </a:solidFill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7374225" y="4528013"/>
            <a:ext cx="16269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1">
                <a:solidFill>
                  <a:srgbClr val="F6B26B"/>
                </a:solidFill>
              </a:rPr>
              <a:t>r e s t a u r a n t</a:t>
            </a:r>
            <a:endParaRPr sz="1500" b="1">
              <a:solidFill>
                <a:srgbClr val="F6B26B"/>
              </a:solidFill>
            </a:endParaRPr>
          </a:p>
        </p:txBody>
      </p:sp>
      <p:sp>
        <p:nvSpPr>
          <p:cNvPr id="198" name="Google Shape;198;p18"/>
          <p:cNvSpPr/>
          <p:nvPr/>
        </p:nvSpPr>
        <p:spPr>
          <a:xfrm>
            <a:off x="7996450" y="3526325"/>
            <a:ext cx="302700" cy="294900"/>
          </a:xfrm>
          <a:prstGeom prst="smileyFace">
            <a:avLst>
              <a:gd name="adj" fmla="val 4653"/>
            </a:avLst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Google Shape;1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400" y="1294775"/>
            <a:ext cx="4401915" cy="21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8"/>
          <p:cNvSpPr/>
          <p:nvPr/>
        </p:nvSpPr>
        <p:spPr>
          <a:xfrm>
            <a:off x="4900725" y="1289525"/>
            <a:ext cx="2263200" cy="2184900"/>
          </a:xfrm>
          <a:prstGeom prst="snip2DiagRect">
            <a:avLst>
              <a:gd name="adj1" fmla="val 5694"/>
              <a:gd name="adj2" fmla="val 0"/>
            </a:avLst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"/>
          <p:cNvSpPr txBox="1"/>
          <p:nvPr/>
        </p:nvSpPr>
        <p:spPr>
          <a:xfrm>
            <a:off x="5032225" y="1435788"/>
            <a:ext cx="19908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FCE5C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修改訂單頁</a:t>
            </a:r>
            <a:r>
              <a:rPr lang="zh-TW" sz="1200" b="1">
                <a:solidFill>
                  <a:srgbClr val="FCE5C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_Update</a:t>
            </a:r>
            <a:endParaRPr sz="1200" b="1">
              <a:solidFill>
                <a:srgbClr val="FCE5C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CE5C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2" name="Google Shape;202;p18"/>
          <p:cNvSpPr txBox="1"/>
          <p:nvPr/>
        </p:nvSpPr>
        <p:spPr>
          <a:xfrm>
            <a:off x="5032225" y="1804763"/>
            <a:ext cx="1990800" cy="15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9CB9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結合查詢紀錄頁，於上方多設置修改欄位，讓消費者可以對照舊訂單做更新修改。</a:t>
            </a:r>
            <a:endParaRPr sz="1000">
              <a:solidFill>
                <a:srgbClr val="F9CB9C"/>
              </a:solidFill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1377725" y="1554125"/>
            <a:ext cx="2404800" cy="2592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"/>
          <p:cNvSpPr txBox="1"/>
          <p:nvPr/>
        </p:nvSpPr>
        <p:spPr>
          <a:xfrm>
            <a:off x="3757000" y="1315200"/>
            <a:ext cx="7275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rgbClr val="CC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修改欄位</a:t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3782525" y="1554125"/>
            <a:ext cx="340279" cy="122458"/>
          </a:xfrm>
          <a:custGeom>
            <a:avLst/>
            <a:gdLst/>
            <a:ahLst/>
            <a:cxnLst/>
            <a:rect l="l" t="t" r="r" b="b"/>
            <a:pathLst>
              <a:path w="18852" h="9631" extrusionOk="0">
                <a:moveTo>
                  <a:pt x="0" y="9631"/>
                </a:moveTo>
                <a:lnTo>
                  <a:pt x="18852" y="9631"/>
                </a:lnTo>
                <a:lnTo>
                  <a:pt x="18852" y="0"/>
                </a:ln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" name="Google Shape;206;p18"/>
          <p:cNvSpPr/>
          <p:nvPr/>
        </p:nvSpPr>
        <p:spPr>
          <a:xfrm>
            <a:off x="1377725" y="1842125"/>
            <a:ext cx="2379300" cy="4350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"/>
          <p:cNvSpPr txBox="1"/>
          <p:nvPr/>
        </p:nvSpPr>
        <p:spPr>
          <a:xfrm>
            <a:off x="3017550" y="2577200"/>
            <a:ext cx="7275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rgbClr val="CC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原始訂單</a:t>
            </a:r>
            <a:endParaRPr/>
          </a:p>
        </p:txBody>
      </p:sp>
      <p:cxnSp>
        <p:nvCxnSpPr>
          <p:cNvPr id="208" name="Google Shape;208;p18"/>
          <p:cNvCxnSpPr/>
          <p:nvPr/>
        </p:nvCxnSpPr>
        <p:spPr>
          <a:xfrm>
            <a:off x="3357575" y="2282275"/>
            <a:ext cx="0" cy="3471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18"/>
          <p:cNvSpPr/>
          <p:nvPr/>
        </p:nvSpPr>
        <p:spPr>
          <a:xfrm>
            <a:off x="7659125" y="1215700"/>
            <a:ext cx="137755" cy="353616"/>
          </a:xfrm>
          <a:custGeom>
            <a:avLst/>
            <a:gdLst/>
            <a:ahLst/>
            <a:cxnLst/>
            <a:rect l="l" t="t" r="r" b="b"/>
            <a:pathLst>
              <a:path w="6531" h="28575" extrusionOk="0">
                <a:moveTo>
                  <a:pt x="0" y="0"/>
                </a:moveTo>
                <a:lnTo>
                  <a:pt x="6531" y="0"/>
                </a:lnTo>
                <a:lnTo>
                  <a:pt x="6531" y="28575"/>
                </a:lnTo>
                <a:lnTo>
                  <a:pt x="0" y="28575"/>
                </a:lnTo>
              </a:path>
            </a:pathLst>
          </a:custGeom>
          <a:noFill/>
          <a:ln w="9525" cap="flat" cmpd="sng">
            <a:solidFill>
              <a:srgbClr val="794C1D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210" name="Google Shape;210;p18"/>
          <p:cNvCxnSpPr>
            <a:stCxn id="211" idx="3"/>
            <a:endCxn id="212" idx="1"/>
          </p:cNvCxnSpPr>
          <p:nvPr/>
        </p:nvCxnSpPr>
        <p:spPr>
          <a:xfrm>
            <a:off x="7660488" y="1215703"/>
            <a:ext cx="990600" cy="0"/>
          </a:xfrm>
          <a:prstGeom prst="straightConnector1">
            <a:avLst/>
          </a:prstGeom>
          <a:noFill/>
          <a:ln w="9525" cap="flat" cmpd="sng">
            <a:solidFill>
              <a:srgbClr val="794C1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213;p18"/>
          <p:cNvSpPr/>
          <p:nvPr/>
        </p:nvSpPr>
        <p:spPr>
          <a:xfrm>
            <a:off x="7953459" y="1095553"/>
            <a:ext cx="240300" cy="240300"/>
          </a:xfrm>
          <a:prstGeom prst="rect">
            <a:avLst/>
          </a:prstGeom>
          <a:solidFill>
            <a:srgbClr val="794C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8"/>
          <p:cNvSpPr/>
          <p:nvPr/>
        </p:nvSpPr>
        <p:spPr>
          <a:xfrm>
            <a:off x="8302264" y="1095553"/>
            <a:ext cx="240300" cy="2403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8651070" y="1095553"/>
            <a:ext cx="240300" cy="240300"/>
          </a:xfrm>
          <a:prstGeom prst="rect">
            <a:avLst/>
          </a:prstGeom>
          <a:solidFill>
            <a:srgbClr val="794C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5" name="Google Shape;215;p18"/>
          <p:cNvCxnSpPr>
            <a:stCxn id="216" idx="2"/>
            <a:endCxn id="217" idx="0"/>
          </p:cNvCxnSpPr>
          <p:nvPr/>
        </p:nvCxnSpPr>
        <p:spPr>
          <a:xfrm>
            <a:off x="7540338" y="985775"/>
            <a:ext cx="0" cy="459900"/>
          </a:xfrm>
          <a:prstGeom prst="straightConnector1">
            <a:avLst/>
          </a:prstGeom>
          <a:noFill/>
          <a:ln w="9525" cap="flat" cmpd="sng">
            <a:solidFill>
              <a:srgbClr val="794C1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18"/>
          <p:cNvSpPr/>
          <p:nvPr/>
        </p:nvSpPr>
        <p:spPr>
          <a:xfrm>
            <a:off x="7420188" y="745475"/>
            <a:ext cx="240300" cy="240300"/>
          </a:xfrm>
          <a:prstGeom prst="rect">
            <a:avLst/>
          </a:prstGeom>
          <a:solidFill>
            <a:srgbClr val="794C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8"/>
          <p:cNvSpPr/>
          <p:nvPr/>
        </p:nvSpPr>
        <p:spPr>
          <a:xfrm>
            <a:off x="7420188" y="1095553"/>
            <a:ext cx="240300" cy="240300"/>
          </a:xfrm>
          <a:prstGeom prst="rect">
            <a:avLst/>
          </a:prstGeom>
          <a:solidFill>
            <a:srgbClr val="794C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8"/>
          <p:cNvSpPr/>
          <p:nvPr/>
        </p:nvSpPr>
        <p:spPr>
          <a:xfrm>
            <a:off x="7420188" y="1445632"/>
            <a:ext cx="240300" cy="240300"/>
          </a:xfrm>
          <a:prstGeom prst="rect">
            <a:avLst/>
          </a:prstGeom>
          <a:solidFill>
            <a:srgbClr val="794C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 txBox="1"/>
          <p:nvPr/>
        </p:nvSpPr>
        <p:spPr>
          <a:xfrm>
            <a:off x="7313100" y="687625"/>
            <a:ext cx="4545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8E6B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Id</a:t>
            </a:r>
            <a:endParaRPr sz="1200" b="1">
              <a:solidFill>
                <a:srgbClr val="8E6B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9" name="Google Shape;219;p18"/>
          <p:cNvSpPr txBox="1"/>
          <p:nvPr/>
        </p:nvSpPr>
        <p:spPr>
          <a:xfrm>
            <a:off x="7313100" y="1377075"/>
            <a:ext cx="4545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8E6B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Ao</a:t>
            </a:r>
            <a:endParaRPr sz="1200" b="1">
              <a:solidFill>
                <a:srgbClr val="8E6B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0" name="Google Shape;220;p18"/>
          <p:cNvSpPr txBox="1"/>
          <p:nvPr/>
        </p:nvSpPr>
        <p:spPr>
          <a:xfrm>
            <a:off x="7846350" y="1027025"/>
            <a:ext cx="4545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8E6B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Qu</a:t>
            </a:r>
            <a:endParaRPr sz="1200" b="1">
              <a:solidFill>
                <a:srgbClr val="8E6B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1" name="Google Shape;221;p18"/>
          <p:cNvSpPr txBox="1"/>
          <p:nvPr/>
        </p:nvSpPr>
        <p:spPr>
          <a:xfrm>
            <a:off x="8195175" y="1027000"/>
            <a:ext cx="4545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8E6B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Up</a:t>
            </a:r>
            <a:endParaRPr sz="1200" b="1">
              <a:solidFill>
                <a:srgbClr val="8E6B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2" name="Google Shape;222;p18"/>
          <p:cNvSpPr txBox="1"/>
          <p:nvPr/>
        </p:nvSpPr>
        <p:spPr>
          <a:xfrm>
            <a:off x="8543975" y="1027025"/>
            <a:ext cx="4545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8E6B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</a:t>
            </a:r>
            <a:endParaRPr sz="1200" b="1">
              <a:solidFill>
                <a:srgbClr val="8E6B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3" name="Google Shape;223;p18"/>
          <p:cNvSpPr txBox="1"/>
          <p:nvPr/>
        </p:nvSpPr>
        <p:spPr>
          <a:xfrm>
            <a:off x="7313100" y="1043600"/>
            <a:ext cx="4545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8E6B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Ad</a:t>
            </a:r>
            <a:endParaRPr sz="1200" b="1">
              <a:solidFill>
                <a:srgbClr val="8E6B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8" name="Google Shape;228;p19"/>
          <p:cNvCxnSpPr/>
          <p:nvPr/>
        </p:nvCxnSpPr>
        <p:spPr>
          <a:xfrm>
            <a:off x="7430050" y="4501550"/>
            <a:ext cx="1435500" cy="0"/>
          </a:xfrm>
          <a:prstGeom prst="straightConnector1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" name="Google Shape;229;p19"/>
          <p:cNvSpPr txBox="1"/>
          <p:nvPr/>
        </p:nvSpPr>
        <p:spPr>
          <a:xfrm>
            <a:off x="7342325" y="3935375"/>
            <a:ext cx="16269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F6B26B"/>
                </a:solidFill>
              </a:rPr>
              <a:t>J   A  V  A</a:t>
            </a:r>
            <a:endParaRPr sz="2400" b="1">
              <a:solidFill>
                <a:srgbClr val="F6B26B"/>
              </a:solidFill>
            </a:endParaRPr>
          </a:p>
        </p:txBody>
      </p:sp>
      <p:sp>
        <p:nvSpPr>
          <p:cNvPr id="230" name="Google Shape;230;p19"/>
          <p:cNvSpPr txBox="1"/>
          <p:nvPr/>
        </p:nvSpPr>
        <p:spPr>
          <a:xfrm>
            <a:off x="7374225" y="4528013"/>
            <a:ext cx="16269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1">
                <a:solidFill>
                  <a:srgbClr val="F6B26B"/>
                </a:solidFill>
              </a:rPr>
              <a:t>r e s t a u r a n t</a:t>
            </a:r>
            <a:endParaRPr sz="1500" b="1">
              <a:solidFill>
                <a:srgbClr val="F6B26B"/>
              </a:solidFill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7996450" y="3526325"/>
            <a:ext cx="302700" cy="294900"/>
          </a:xfrm>
          <a:prstGeom prst="smileyFace">
            <a:avLst>
              <a:gd name="adj" fmla="val 4653"/>
            </a:avLst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2" name="Google Shape;23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400" y="1294775"/>
            <a:ext cx="4401915" cy="21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9"/>
          <p:cNvSpPr/>
          <p:nvPr/>
        </p:nvSpPr>
        <p:spPr>
          <a:xfrm>
            <a:off x="4900725" y="1289525"/>
            <a:ext cx="2263200" cy="2184900"/>
          </a:xfrm>
          <a:prstGeom prst="snip2DiagRect">
            <a:avLst>
              <a:gd name="adj1" fmla="val 5694"/>
              <a:gd name="adj2" fmla="val 0"/>
            </a:avLst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9"/>
          <p:cNvSpPr txBox="1"/>
          <p:nvPr/>
        </p:nvSpPr>
        <p:spPr>
          <a:xfrm>
            <a:off x="5032225" y="1435788"/>
            <a:ext cx="19908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FCE5C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取消訂單頁</a:t>
            </a:r>
            <a:r>
              <a:rPr lang="zh-TW" sz="1200" b="1">
                <a:solidFill>
                  <a:srgbClr val="FCE5C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_Delete</a:t>
            </a:r>
            <a:endParaRPr sz="1200" b="1">
              <a:solidFill>
                <a:srgbClr val="FCE5C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CE5C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5" name="Google Shape;235;p19"/>
          <p:cNvSpPr txBox="1"/>
          <p:nvPr/>
        </p:nvSpPr>
        <p:spPr>
          <a:xfrm>
            <a:off x="5032225" y="1804763"/>
            <a:ext cx="1990800" cy="15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9CB9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結合查詢紀錄頁，於上方多設置輸入訂單編號，讓消費者可以對照舊訂單取消該筆編號所訂購的餐點。</a:t>
            </a:r>
            <a:endParaRPr sz="1000">
              <a:solidFill>
                <a:srgbClr val="F9CB9C"/>
              </a:solidFill>
            </a:endParaRPr>
          </a:p>
        </p:txBody>
      </p:sp>
      <p:sp>
        <p:nvSpPr>
          <p:cNvPr id="236" name="Google Shape;236;p19"/>
          <p:cNvSpPr/>
          <p:nvPr/>
        </p:nvSpPr>
        <p:spPr>
          <a:xfrm>
            <a:off x="1352200" y="1713250"/>
            <a:ext cx="2379300" cy="4350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9"/>
          <p:cNvSpPr txBox="1"/>
          <p:nvPr/>
        </p:nvSpPr>
        <p:spPr>
          <a:xfrm>
            <a:off x="2992025" y="2448325"/>
            <a:ext cx="7275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rgbClr val="CC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原始訂單</a:t>
            </a:r>
            <a:endParaRPr/>
          </a:p>
        </p:txBody>
      </p:sp>
      <p:cxnSp>
        <p:nvCxnSpPr>
          <p:cNvPr id="238" name="Google Shape;238;p19"/>
          <p:cNvCxnSpPr/>
          <p:nvPr/>
        </p:nvCxnSpPr>
        <p:spPr>
          <a:xfrm>
            <a:off x="3332050" y="2153400"/>
            <a:ext cx="0" cy="3471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" name="Google Shape;239;p19"/>
          <p:cNvSpPr/>
          <p:nvPr/>
        </p:nvSpPr>
        <p:spPr>
          <a:xfrm>
            <a:off x="2367650" y="1559650"/>
            <a:ext cx="399300" cy="1536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/>
          <p:nvPr/>
        </p:nvSpPr>
        <p:spPr>
          <a:xfrm>
            <a:off x="2367650" y="1037350"/>
            <a:ext cx="14355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rgbClr val="CC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輸入需取消訂單編號</a:t>
            </a:r>
            <a:endParaRPr/>
          </a:p>
        </p:txBody>
      </p:sp>
      <p:sp>
        <p:nvSpPr>
          <p:cNvPr id="241" name="Google Shape;241;p19"/>
          <p:cNvSpPr/>
          <p:nvPr/>
        </p:nvSpPr>
        <p:spPr>
          <a:xfrm>
            <a:off x="2771325" y="1314575"/>
            <a:ext cx="340279" cy="316812"/>
          </a:xfrm>
          <a:custGeom>
            <a:avLst/>
            <a:gdLst/>
            <a:ahLst/>
            <a:cxnLst/>
            <a:rect l="l" t="t" r="r" b="b"/>
            <a:pathLst>
              <a:path w="18852" h="9631" extrusionOk="0">
                <a:moveTo>
                  <a:pt x="0" y="9631"/>
                </a:moveTo>
                <a:lnTo>
                  <a:pt x="18852" y="9631"/>
                </a:lnTo>
                <a:lnTo>
                  <a:pt x="18852" y="0"/>
                </a:ln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2" name="Google Shape;242;p19"/>
          <p:cNvSpPr/>
          <p:nvPr/>
        </p:nvSpPr>
        <p:spPr>
          <a:xfrm>
            <a:off x="7659125" y="1215700"/>
            <a:ext cx="137755" cy="353616"/>
          </a:xfrm>
          <a:custGeom>
            <a:avLst/>
            <a:gdLst/>
            <a:ahLst/>
            <a:cxnLst/>
            <a:rect l="l" t="t" r="r" b="b"/>
            <a:pathLst>
              <a:path w="6531" h="28575" extrusionOk="0">
                <a:moveTo>
                  <a:pt x="0" y="0"/>
                </a:moveTo>
                <a:lnTo>
                  <a:pt x="6531" y="0"/>
                </a:lnTo>
                <a:lnTo>
                  <a:pt x="6531" y="28575"/>
                </a:lnTo>
                <a:lnTo>
                  <a:pt x="0" y="28575"/>
                </a:lnTo>
              </a:path>
            </a:pathLst>
          </a:custGeom>
          <a:noFill/>
          <a:ln w="9525" cap="flat" cmpd="sng">
            <a:solidFill>
              <a:srgbClr val="794C1D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243" name="Google Shape;243;p19"/>
          <p:cNvCxnSpPr>
            <a:stCxn id="244" idx="3"/>
            <a:endCxn id="245" idx="1"/>
          </p:cNvCxnSpPr>
          <p:nvPr/>
        </p:nvCxnSpPr>
        <p:spPr>
          <a:xfrm>
            <a:off x="7660488" y="1215703"/>
            <a:ext cx="990600" cy="0"/>
          </a:xfrm>
          <a:prstGeom prst="straightConnector1">
            <a:avLst/>
          </a:prstGeom>
          <a:noFill/>
          <a:ln w="9525" cap="flat" cmpd="sng">
            <a:solidFill>
              <a:srgbClr val="794C1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" name="Google Shape;246;p19"/>
          <p:cNvSpPr/>
          <p:nvPr/>
        </p:nvSpPr>
        <p:spPr>
          <a:xfrm>
            <a:off x="7953459" y="1095553"/>
            <a:ext cx="240300" cy="240300"/>
          </a:xfrm>
          <a:prstGeom prst="rect">
            <a:avLst/>
          </a:prstGeom>
          <a:solidFill>
            <a:srgbClr val="794C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8302264" y="1095553"/>
            <a:ext cx="240300" cy="240300"/>
          </a:xfrm>
          <a:prstGeom prst="rect">
            <a:avLst/>
          </a:prstGeom>
          <a:solidFill>
            <a:srgbClr val="794C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8651070" y="1095553"/>
            <a:ext cx="240300" cy="2403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8" name="Google Shape;248;p19"/>
          <p:cNvCxnSpPr>
            <a:stCxn id="249" idx="2"/>
            <a:endCxn id="250" idx="0"/>
          </p:cNvCxnSpPr>
          <p:nvPr/>
        </p:nvCxnSpPr>
        <p:spPr>
          <a:xfrm>
            <a:off x="7540338" y="985775"/>
            <a:ext cx="0" cy="459900"/>
          </a:xfrm>
          <a:prstGeom prst="straightConnector1">
            <a:avLst/>
          </a:prstGeom>
          <a:noFill/>
          <a:ln w="9525" cap="flat" cmpd="sng">
            <a:solidFill>
              <a:srgbClr val="794C1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19"/>
          <p:cNvSpPr/>
          <p:nvPr/>
        </p:nvSpPr>
        <p:spPr>
          <a:xfrm>
            <a:off x="7420188" y="745475"/>
            <a:ext cx="240300" cy="240300"/>
          </a:xfrm>
          <a:prstGeom prst="rect">
            <a:avLst/>
          </a:prstGeom>
          <a:solidFill>
            <a:srgbClr val="794C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7420188" y="1095553"/>
            <a:ext cx="240300" cy="240300"/>
          </a:xfrm>
          <a:prstGeom prst="rect">
            <a:avLst/>
          </a:prstGeom>
          <a:solidFill>
            <a:srgbClr val="794C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7420188" y="1445632"/>
            <a:ext cx="240300" cy="240300"/>
          </a:xfrm>
          <a:prstGeom prst="rect">
            <a:avLst/>
          </a:prstGeom>
          <a:solidFill>
            <a:srgbClr val="794C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 txBox="1"/>
          <p:nvPr/>
        </p:nvSpPr>
        <p:spPr>
          <a:xfrm>
            <a:off x="7313100" y="687625"/>
            <a:ext cx="4545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8E6B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Id</a:t>
            </a:r>
            <a:endParaRPr sz="1200" b="1">
              <a:solidFill>
                <a:srgbClr val="8E6B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2" name="Google Shape;252;p19"/>
          <p:cNvSpPr txBox="1"/>
          <p:nvPr/>
        </p:nvSpPr>
        <p:spPr>
          <a:xfrm>
            <a:off x="7313100" y="1377075"/>
            <a:ext cx="4545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8E6B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Ao</a:t>
            </a:r>
            <a:endParaRPr sz="1200" b="1">
              <a:solidFill>
                <a:srgbClr val="8E6B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3" name="Google Shape;253;p19"/>
          <p:cNvSpPr txBox="1"/>
          <p:nvPr/>
        </p:nvSpPr>
        <p:spPr>
          <a:xfrm>
            <a:off x="7846350" y="1027025"/>
            <a:ext cx="4545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8E6B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Qu</a:t>
            </a:r>
            <a:endParaRPr sz="1200" b="1">
              <a:solidFill>
                <a:srgbClr val="8E6B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4" name="Google Shape;254;p19"/>
          <p:cNvSpPr txBox="1"/>
          <p:nvPr/>
        </p:nvSpPr>
        <p:spPr>
          <a:xfrm>
            <a:off x="8195175" y="1027000"/>
            <a:ext cx="4545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8E6B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Up</a:t>
            </a:r>
            <a:endParaRPr sz="1200" b="1">
              <a:solidFill>
                <a:srgbClr val="8E6B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5" name="Google Shape;255;p19"/>
          <p:cNvSpPr txBox="1"/>
          <p:nvPr/>
        </p:nvSpPr>
        <p:spPr>
          <a:xfrm>
            <a:off x="8543975" y="1027025"/>
            <a:ext cx="4545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8E6B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</a:t>
            </a:r>
            <a:endParaRPr sz="1200" b="1">
              <a:solidFill>
                <a:srgbClr val="8E6B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6" name="Google Shape;256;p19"/>
          <p:cNvSpPr txBox="1"/>
          <p:nvPr/>
        </p:nvSpPr>
        <p:spPr>
          <a:xfrm>
            <a:off x="7313100" y="1043600"/>
            <a:ext cx="4545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8E6B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Ad</a:t>
            </a:r>
            <a:endParaRPr sz="1200" b="1">
              <a:solidFill>
                <a:srgbClr val="8E6B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"/>
          <p:cNvSpPr/>
          <p:nvPr/>
        </p:nvSpPr>
        <p:spPr>
          <a:xfrm>
            <a:off x="3440400" y="1236400"/>
            <a:ext cx="2208000" cy="2067300"/>
          </a:xfrm>
          <a:prstGeom prst="snip2DiagRect">
            <a:avLst>
              <a:gd name="adj1" fmla="val 5694"/>
              <a:gd name="adj2" fmla="val 0"/>
            </a:avLst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2" name="Google Shape;262;p20"/>
          <p:cNvCxnSpPr/>
          <p:nvPr/>
        </p:nvCxnSpPr>
        <p:spPr>
          <a:xfrm>
            <a:off x="3830325" y="2585725"/>
            <a:ext cx="1435500" cy="0"/>
          </a:xfrm>
          <a:prstGeom prst="straightConnector1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" name="Google Shape;263;p20"/>
          <p:cNvSpPr txBox="1"/>
          <p:nvPr/>
        </p:nvSpPr>
        <p:spPr>
          <a:xfrm>
            <a:off x="3742600" y="2019550"/>
            <a:ext cx="16269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F6B26B"/>
                </a:solidFill>
              </a:rPr>
              <a:t>J   A  V  A</a:t>
            </a:r>
            <a:endParaRPr sz="2400" b="1">
              <a:solidFill>
                <a:srgbClr val="F6B26B"/>
              </a:solidFill>
            </a:endParaRPr>
          </a:p>
        </p:txBody>
      </p:sp>
      <p:sp>
        <p:nvSpPr>
          <p:cNvPr id="264" name="Google Shape;264;p20"/>
          <p:cNvSpPr txBox="1"/>
          <p:nvPr/>
        </p:nvSpPr>
        <p:spPr>
          <a:xfrm>
            <a:off x="3774500" y="2612188"/>
            <a:ext cx="16269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1">
                <a:solidFill>
                  <a:srgbClr val="F6B26B"/>
                </a:solidFill>
              </a:rPr>
              <a:t>r e s t a u r a n t</a:t>
            </a:r>
            <a:endParaRPr sz="1500" b="1">
              <a:solidFill>
                <a:srgbClr val="F6B26B"/>
              </a:solidFill>
            </a:endParaRPr>
          </a:p>
        </p:txBody>
      </p:sp>
      <p:sp>
        <p:nvSpPr>
          <p:cNvPr id="265" name="Google Shape;265;p20"/>
          <p:cNvSpPr/>
          <p:nvPr/>
        </p:nvSpPr>
        <p:spPr>
          <a:xfrm>
            <a:off x="4396725" y="1610500"/>
            <a:ext cx="302700" cy="294900"/>
          </a:xfrm>
          <a:prstGeom prst="smileyFace">
            <a:avLst>
              <a:gd name="adj" fmla="val 4653"/>
            </a:avLst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0"/>
          <p:cNvSpPr txBox="1"/>
          <p:nvPr/>
        </p:nvSpPr>
        <p:spPr>
          <a:xfrm>
            <a:off x="3440400" y="3488499"/>
            <a:ext cx="2208000" cy="70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1000" b="1" dirty="0">
                <a:solidFill>
                  <a:srgbClr val="794C1D"/>
                </a:solidFill>
              </a:rPr>
              <a:t>thank you for coming</a:t>
            </a:r>
            <a:r>
              <a:rPr lang="zh-TW" sz="1000" b="1" dirty="0" smtClean="0">
                <a:solidFill>
                  <a:srgbClr val="794C1D"/>
                </a:solidFill>
              </a:rPr>
              <a:t>.</a:t>
            </a:r>
            <a:endParaRPr lang="en-US" altLang="zh-TW" sz="1000" b="1" dirty="0" smtClean="0">
              <a:solidFill>
                <a:srgbClr val="794C1D"/>
              </a:solidFill>
            </a:endParaRPr>
          </a:p>
          <a:p>
            <a:pPr lvl="0" algn="ctr">
              <a:lnSpc>
                <a:spcPct val="150000"/>
              </a:lnSpc>
            </a:pPr>
            <a:r>
              <a:rPr lang="zh-TW" sz="1000" b="1" dirty="0" smtClean="0">
                <a:solidFill>
                  <a:srgbClr val="794C1D"/>
                </a:solidFill>
              </a:rPr>
              <a:t> </a:t>
            </a:r>
            <a:r>
              <a:rPr lang="zh-TW" sz="1000" b="1" dirty="0">
                <a:solidFill>
                  <a:srgbClr val="794C1D"/>
                </a:solidFill>
              </a:rPr>
              <a:t>Please come again.</a:t>
            </a:r>
            <a:endParaRPr sz="1000" b="1" dirty="0">
              <a:solidFill>
                <a:srgbClr val="794C1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523</Words>
  <Application>Microsoft Office PowerPoint</Application>
  <PresentationFormat>如螢幕大小 (16:9)</PresentationFormat>
  <Paragraphs>85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Microsoft JhengHei</vt:lpstr>
      <vt:lpstr>Arial</vt:lpstr>
      <vt:lpstr>Simple Dark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Administrator</dc:creator>
  <cp:lastModifiedBy>a1</cp:lastModifiedBy>
  <cp:revision>14</cp:revision>
  <dcterms:modified xsi:type="dcterms:W3CDTF">2020-01-13T03:55:48Z</dcterms:modified>
</cp:coreProperties>
</file>