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57" r:id="rId5"/>
    <p:sldId id="259" r:id="rId6"/>
    <p:sldId id="258" r:id="rId7"/>
    <p:sldId id="260" r:id="rId8"/>
    <p:sldId id="262" r:id="rId9"/>
    <p:sldId id="263" r:id="rId10"/>
    <p:sldId id="271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7B718-C933-4DB0-97B5-FE93731628E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0AF01-C3D7-4978-BC56-3EDA6F38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9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3C86-331A-4F91-B650-E099C1810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53AFD-12D6-4AD5-AE21-B59CD3F21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F3AA-FF77-4070-894C-4BE6C09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147F-299B-4C10-8D20-838E4D8E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C821-0F4B-47AB-A8D1-1E79EAA3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8322-CF67-4A17-96A4-3EF49FD2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B0AF2-9A60-4F46-8E19-E24937AA0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D28A-B996-4B74-A796-31666082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E5A4-7F53-4DA6-B8D4-59BDF90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853F-497F-43EF-A60F-F24B6BDA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04F09-0CCF-4326-A27A-95B396820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ED79-8FE4-4306-AA6C-B29ADBF49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752A-C539-4D97-B6EC-8A10FB7B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17F8-D4A3-4EA6-8C7B-664A6DBE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399A-413E-453A-AC1F-7A17F9C0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030E-0D50-41A6-85BA-9D69FAA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7A76-F86A-42A1-86F4-4FEBD062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E7978-2319-45A6-8682-7C52DD1E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6578-41A5-4A84-AB23-509DF548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CD3A-643E-4C40-8E25-A705C3B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CAFD-9EA6-4939-BB75-5D19F047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8E27-B083-4040-951A-2C34F6E8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447D-EE7F-4874-9B72-344076D6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24BD0-549F-470E-BC27-2F2C040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658F-A64F-42AB-9384-5DE7243E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86FC-9405-4403-A9E6-41DAE5C2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36CE-3AAC-420A-A3F8-2B7D805C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C6EE-86C7-4192-BA6A-EFE79401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07C57-40E4-404A-A794-841F9C38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20A1-C82A-4E3F-AE96-3E0950F7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738A4-D7CB-45F7-B7F4-D744A2F2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5397-E83A-4E14-9376-256D7D19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CD4F-BFF7-4FED-9A48-12B38F3F6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DAAAF-7AF4-417A-97D5-B95DE7C6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ABA76-70B2-4192-AF8B-A995ECC6B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1D777-EC47-4392-B7D0-292DE911D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51F9B-0965-45C7-B45C-D74C55EC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9EA11-4070-435D-A71C-BE69FD6D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DE33-502A-4ADA-A36E-73CEF6AD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5072-0DDB-4E33-A9A8-5BEBA4B3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D409F-0840-4D99-8874-189D171B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A7E22-0E76-4F0C-95DF-F4868EAA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15FC-C4F0-47AF-969F-577557A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2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413C6-B3CA-4A24-A480-699260D6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3DB10-EA6C-4EA0-BAAB-A6BA6712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CDFD-6C01-4041-BDC0-1E388ECA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F724-7923-4785-AD94-CE749448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17D9-7B7F-4613-9FC5-24FF9023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C0BED-9D72-4929-8D04-C54F01DEF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D451A-5C00-41F4-B10F-2893C558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8D70-7DF2-4B97-BB65-3FBAB0CB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AFAD-BCFA-4F1D-85B7-851B6EC5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DE98-A841-4421-8C0F-806CD699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04585-9826-4203-A16F-C1689CA93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FCE0A-C2BF-4A04-A181-CAACD9619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3922-C53A-4944-81AF-6DD1FFDC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B8BA-269F-4EFC-8880-60EE45D4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BC876-DE72-486C-BF7D-1A1B28A7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82B8F-AF17-4820-9DDD-EBE12517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0706C-CBDC-4BF8-AFDD-9AD07D05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2B0E-F200-49A0-B678-120E35144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5A027-5FD0-4534-9DDC-E71A9D5F67D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C1AA-7C8E-491A-A8D9-CF2E01EA3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B932-C0CB-4904-AAF2-89A7D2A0F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9071-3581-4F9E-964A-53B59E39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B887-B746-487B-A0F2-516FC1171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1</a:t>
            </a:r>
            <a:br>
              <a:rPr lang="en-US" dirty="0"/>
            </a:br>
            <a:r>
              <a:rPr lang="en-US" dirty="0" err="1"/>
              <a:t>Taarifa</a:t>
            </a:r>
            <a:r>
              <a:rPr lang="en-US" dirty="0"/>
              <a:t> Waterpoint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95DE4-7A89-4D74-B35C-3CF99F90D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Lam</a:t>
            </a:r>
          </a:p>
        </p:txBody>
      </p:sp>
    </p:spTree>
    <p:extLst>
      <p:ext uri="{BB962C8B-B14F-4D97-AF65-F5344CB8AC3E}">
        <p14:creationId xmlns:p14="http://schemas.microsoft.com/office/powerpoint/2010/main" val="86721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BFE2C-9D82-4DBC-B37A-FA10F2A8C38D}"/>
              </a:ext>
            </a:extLst>
          </p:cNvPr>
          <p:cNvSpPr txBox="1"/>
          <p:nvPr/>
        </p:nvSpPr>
        <p:spPr>
          <a:xfrm>
            <a:off x="2547163" y="190500"/>
            <a:ext cx="7642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Random Forest is the best performer in prediction accuracy.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AD9442-BA4A-4262-AC50-EDF61F6B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16802"/>
              </p:ext>
            </p:extLst>
          </p:nvPr>
        </p:nvGraphicFramePr>
        <p:xfrm>
          <a:off x="3764255" y="949326"/>
          <a:ext cx="5208295" cy="5417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960">
                  <a:extLst>
                    <a:ext uri="{9D8B030D-6E8A-4147-A177-3AD203B41FA5}">
                      <a16:colId xmlns:a16="http://schemas.microsoft.com/office/drawing/2014/main" val="3245923709"/>
                    </a:ext>
                  </a:extLst>
                </a:gridCol>
                <a:gridCol w="1186359">
                  <a:extLst>
                    <a:ext uri="{9D8B030D-6E8A-4147-A177-3AD203B41FA5}">
                      <a16:colId xmlns:a16="http://schemas.microsoft.com/office/drawing/2014/main" val="2886557117"/>
                    </a:ext>
                  </a:extLst>
                </a:gridCol>
                <a:gridCol w="1361617">
                  <a:extLst>
                    <a:ext uri="{9D8B030D-6E8A-4147-A177-3AD203B41FA5}">
                      <a16:colId xmlns:a16="http://schemas.microsoft.com/office/drawing/2014/main" val="565462045"/>
                    </a:ext>
                  </a:extLst>
                </a:gridCol>
                <a:gridCol w="1186359">
                  <a:extLst>
                    <a:ext uri="{9D8B030D-6E8A-4147-A177-3AD203B41FA5}">
                      <a16:colId xmlns:a16="http://schemas.microsoft.com/office/drawing/2014/main" val="4247246277"/>
                    </a:ext>
                  </a:extLst>
                </a:gridCol>
              </a:tblGrid>
              <a:tr h="22461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HyperParameter</a:t>
                      </a:r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Accuracy</a:t>
                      </a:r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extLst>
                  <a:ext uri="{0D108BD9-81ED-4DB2-BD59-A6C34878D82A}">
                    <a16:rowId xmlns:a16="http://schemas.microsoft.com/office/drawing/2014/main" val="1328063606"/>
                  </a:ext>
                </a:extLst>
              </a:tr>
              <a:tr h="22461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 dirty="0">
                          <a:effectLst/>
                        </a:rPr>
                        <a:t>Logistic Regression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C</a:t>
                      </a:r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1415459642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0.001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0.707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1322969669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0.1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0.709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952102190"/>
                  </a:ext>
                </a:extLst>
              </a:tr>
              <a:tr h="1886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1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0.718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1813214090"/>
                  </a:ext>
                </a:extLst>
              </a:tr>
              <a:tr h="1886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10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0.706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3219516572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100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0.708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2848595099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1000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0.708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372226756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10000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0.706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3958210403"/>
                  </a:ext>
                </a:extLst>
              </a:tr>
              <a:tr h="18867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2113449153"/>
                  </a:ext>
                </a:extLst>
              </a:tr>
              <a:tr h="15518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Random Forest</a:t>
                      </a:r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Leaf</a:t>
                      </a:r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n_estimators</a:t>
                      </a:r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extLst>
                  <a:ext uri="{0D108BD9-81ED-4DB2-BD59-A6C34878D82A}">
                    <a16:rowId xmlns:a16="http://schemas.microsoft.com/office/drawing/2014/main" val="1573487988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100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0.798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228" marR="7228" marT="7228" marB="0" anchor="ctr"/>
                </a:tc>
                <a:extLst>
                  <a:ext uri="{0D108BD9-81ED-4DB2-BD59-A6C34878D82A}">
                    <a16:rowId xmlns:a16="http://schemas.microsoft.com/office/drawing/2014/main" val="973402756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50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100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0.698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228" marR="7228" marT="7228" marB="0" anchor="ctr"/>
                </a:tc>
                <a:extLst>
                  <a:ext uri="{0D108BD9-81ED-4DB2-BD59-A6C34878D82A}">
                    <a16:rowId xmlns:a16="http://schemas.microsoft.com/office/drawing/2014/main" val="1547037498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500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100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0.618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228" marR="7228" marT="7228" marB="0" anchor="ctr"/>
                </a:tc>
                <a:extLst>
                  <a:ext uri="{0D108BD9-81ED-4DB2-BD59-A6C34878D82A}">
                    <a16:rowId xmlns:a16="http://schemas.microsoft.com/office/drawing/2014/main" val="2353233433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1500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100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0.558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228" marR="7228" marT="7228" marB="0" anchor="ctr"/>
                </a:tc>
                <a:extLst>
                  <a:ext uri="{0D108BD9-81ED-4DB2-BD59-A6C34878D82A}">
                    <a16:rowId xmlns:a16="http://schemas.microsoft.com/office/drawing/2014/main" val="3556752887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500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0.799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228" marR="7228" marT="7228" marB="0" anchor="ctr"/>
                </a:tc>
                <a:extLst>
                  <a:ext uri="{0D108BD9-81ED-4DB2-BD59-A6C34878D82A}">
                    <a16:rowId xmlns:a16="http://schemas.microsoft.com/office/drawing/2014/main" val="1370796910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2500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0.802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228" marR="7228" marT="7228" marB="0" anchor="ctr"/>
                </a:tc>
                <a:extLst>
                  <a:ext uri="{0D108BD9-81ED-4DB2-BD59-A6C34878D82A}">
                    <a16:rowId xmlns:a16="http://schemas.microsoft.com/office/drawing/2014/main" val="431002181"/>
                  </a:ext>
                </a:extLst>
              </a:tr>
              <a:tr h="22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5000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0.801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228" marR="7228" marT="7228" marB="0" anchor="ctr"/>
                </a:tc>
                <a:extLst>
                  <a:ext uri="{0D108BD9-81ED-4DB2-BD59-A6C34878D82A}">
                    <a16:rowId xmlns:a16="http://schemas.microsoft.com/office/drawing/2014/main" val="630800525"/>
                  </a:ext>
                </a:extLst>
              </a:tr>
              <a:tr h="18867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2818441729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Gaussian Naïve Bayes</a:t>
                      </a:r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0.440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438434280"/>
                  </a:ext>
                </a:extLst>
              </a:tr>
              <a:tr h="18867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1421320763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>
                          <a:effectLst/>
                        </a:rPr>
                        <a:t>Multinomial Naïve Bayes</a:t>
                      </a:r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0.450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28" marR="7228" marT="7228" marB="0" anchor="b"/>
                </a:tc>
                <a:extLst>
                  <a:ext uri="{0D108BD9-81ED-4DB2-BD59-A6C34878D82A}">
                    <a16:rowId xmlns:a16="http://schemas.microsoft.com/office/drawing/2014/main" val="249410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86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9038C-4D41-47DC-BD60-95AD56E8A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" y="2178853"/>
            <a:ext cx="2966499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1C1A8-615B-4A06-A2E7-DCFFA6F8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" y="4493751"/>
            <a:ext cx="2983646" cy="2394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25CFB-3BE1-4F10-822D-86F774D90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27" y="2161706"/>
            <a:ext cx="2977931" cy="2332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8C71B2-7B54-4D64-8F2B-BACD870C5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12" y="4493751"/>
            <a:ext cx="3057952" cy="2394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69AF5-AB51-49B2-89E4-158CA9064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26" y="2181710"/>
            <a:ext cx="2920772" cy="2292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FA0CB1-8AAD-4AAE-BDCC-D425BF3E78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0"/>
          <a:stretch/>
        </p:blipFill>
        <p:spPr>
          <a:xfrm>
            <a:off x="6051643" y="4564671"/>
            <a:ext cx="3046520" cy="2253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B6A5BD-ED9A-4B8F-8CEB-941B39D4C6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33" y="2146251"/>
            <a:ext cx="3029373" cy="2343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41B678-9B44-433B-B361-A4249304A7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43" y="4525188"/>
            <a:ext cx="3023657" cy="23320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C896DA-6F0C-4BBF-8953-8C27C86AF530}"/>
              </a:ext>
            </a:extLst>
          </p:cNvPr>
          <p:cNvSpPr txBox="1"/>
          <p:nvPr/>
        </p:nvSpPr>
        <p:spPr>
          <a:xfrm>
            <a:off x="636635" y="186393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08A14-2030-472B-BD14-AD1209714561}"/>
              </a:ext>
            </a:extLst>
          </p:cNvPr>
          <p:cNvSpPr txBox="1"/>
          <p:nvPr/>
        </p:nvSpPr>
        <p:spPr>
          <a:xfrm>
            <a:off x="3768481" y="1845355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969C6-B888-498A-B9D1-786D6F731423}"/>
              </a:ext>
            </a:extLst>
          </p:cNvPr>
          <p:cNvSpPr txBox="1"/>
          <p:nvPr/>
        </p:nvSpPr>
        <p:spPr>
          <a:xfrm>
            <a:off x="6994589" y="18298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5C89A-208D-4750-AF80-EB19A39DC320}"/>
              </a:ext>
            </a:extLst>
          </p:cNvPr>
          <p:cNvSpPr txBox="1"/>
          <p:nvPr/>
        </p:nvSpPr>
        <p:spPr>
          <a:xfrm>
            <a:off x="10014764" y="186393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Multinomial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7471DD-4A24-4CCE-827E-4CC3E5F564B8}"/>
              </a:ext>
            </a:extLst>
          </p:cNvPr>
          <p:cNvSpPr txBox="1"/>
          <p:nvPr/>
        </p:nvSpPr>
        <p:spPr>
          <a:xfrm>
            <a:off x="-33613" y="467077"/>
            <a:ext cx="608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Random Forest has the best prediction metrics.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1740599-796C-431A-983E-02FCACB69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5413"/>
              </p:ext>
            </p:extLst>
          </p:nvPr>
        </p:nvGraphicFramePr>
        <p:xfrm>
          <a:off x="5971926" y="262565"/>
          <a:ext cx="5657850" cy="101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57091965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52062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411530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85046726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16950116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381453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5165474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0728626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03451751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Naïve Bayes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1551051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Multinomial Naïve Bayes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236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2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363BA-8BBF-41FE-AFC2-A732A540F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913827"/>
            <a:ext cx="7316867" cy="503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BADEB-99D0-45BE-984E-E96DB3989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27" y="1652067"/>
            <a:ext cx="4637078" cy="363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23D60-4A9B-46C4-A322-1F97AD26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01" y="1678679"/>
            <a:ext cx="4761682" cy="3729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15A0B-ED5E-474C-BD34-6B8B81C72756}"/>
              </a:ext>
            </a:extLst>
          </p:cNvPr>
          <p:cNvSpPr txBox="1"/>
          <p:nvPr/>
        </p:nvSpPr>
        <p:spPr>
          <a:xfrm>
            <a:off x="2000505" y="654150"/>
            <a:ext cx="868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Random Forest has a hard time predicting “functional needs repair”.</a:t>
            </a:r>
          </a:p>
        </p:txBody>
      </p:sp>
    </p:spTree>
    <p:extLst>
      <p:ext uri="{BB962C8B-B14F-4D97-AF65-F5344CB8AC3E}">
        <p14:creationId xmlns:p14="http://schemas.microsoft.com/office/powerpoint/2010/main" val="384776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310F175-FFDC-4B20-ADC4-63E8050A4DC9}"/>
              </a:ext>
            </a:extLst>
          </p:cNvPr>
          <p:cNvGrpSpPr/>
          <p:nvPr/>
        </p:nvGrpSpPr>
        <p:grpSpPr>
          <a:xfrm>
            <a:off x="3352800" y="666750"/>
            <a:ext cx="6095360" cy="6858000"/>
            <a:chOff x="4476750" y="0"/>
            <a:chExt cx="609536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A5F5C6-9370-4A2E-B07C-D005EABD6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750" y="0"/>
              <a:ext cx="3429000" cy="6858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B66B70-35D7-4DC3-918F-174BE5588E76}"/>
                </a:ext>
              </a:extLst>
            </p:cNvPr>
            <p:cNvGrpSpPr/>
            <p:nvPr/>
          </p:nvGrpSpPr>
          <p:grpSpPr>
            <a:xfrm>
              <a:off x="7582830" y="1003611"/>
              <a:ext cx="2989280" cy="4774057"/>
              <a:chOff x="7582830" y="1003611"/>
              <a:chExt cx="2989280" cy="477405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DFF48-32CA-462D-A97F-0848025E3294}"/>
                  </a:ext>
                </a:extLst>
              </p:cNvPr>
              <p:cNvSpPr txBox="1"/>
              <p:nvPr/>
            </p:nvSpPr>
            <p:spPr>
              <a:xfrm>
                <a:off x="7582830" y="1003611"/>
                <a:ext cx="1690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Functional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3B9C3A-2468-4665-9796-AACEC08B4A48}"/>
                  </a:ext>
                </a:extLst>
              </p:cNvPr>
              <p:cNvSpPr txBox="1"/>
              <p:nvPr/>
            </p:nvSpPr>
            <p:spPr>
              <a:xfrm>
                <a:off x="7582830" y="1884556"/>
                <a:ext cx="21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Non Functional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966FD4-59E0-42F4-AC53-E1A952486B30}"/>
                  </a:ext>
                </a:extLst>
              </p:cNvPr>
              <p:cNvSpPr txBox="1"/>
              <p:nvPr/>
            </p:nvSpPr>
            <p:spPr>
              <a:xfrm>
                <a:off x="7582830" y="2765501"/>
                <a:ext cx="2989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Functional Needs Repair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1BA40C-5068-4F90-A0CA-7ADB9BE70945}"/>
                  </a:ext>
                </a:extLst>
              </p:cNvPr>
              <p:cNvSpPr txBox="1"/>
              <p:nvPr/>
            </p:nvSpPr>
            <p:spPr>
              <a:xfrm>
                <a:off x="7582830" y="3646446"/>
                <a:ext cx="1637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Functional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66C11F-D398-4D58-BD2E-62806684AAC3}"/>
                  </a:ext>
                </a:extLst>
              </p:cNvPr>
              <p:cNvSpPr txBox="1"/>
              <p:nvPr/>
            </p:nvSpPr>
            <p:spPr>
              <a:xfrm>
                <a:off x="7582830" y="4527391"/>
                <a:ext cx="21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Non Functional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B94074-1F2A-4509-BBE3-D800BE34F933}"/>
                  </a:ext>
                </a:extLst>
              </p:cNvPr>
              <p:cNvSpPr txBox="1"/>
              <p:nvPr/>
            </p:nvSpPr>
            <p:spPr>
              <a:xfrm>
                <a:off x="7582830" y="5408336"/>
                <a:ext cx="2989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Functional Needs Repair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71C7D8-B024-447D-A216-6125BFAD2F9F}"/>
              </a:ext>
            </a:extLst>
          </p:cNvPr>
          <p:cNvSpPr txBox="1"/>
          <p:nvPr/>
        </p:nvSpPr>
        <p:spPr>
          <a:xfrm>
            <a:off x="2381250" y="435917"/>
            <a:ext cx="765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Coordinate correlation for False Functional Needs Repair</a:t>
            </a:r>
          </a:p>
        </p:txBody>
      </p:sp>
    </p:spTree>
    <p:extLst>
      <p:ext uri="{BB962C8B-B14F-4D97-AF65-F5344CB8AC3E}">
        <p14:creationId xmlns:p14="http://schemas.microsoft.com/office/powerpoint/2010/main" val="348638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AD178-4A77-4A2E-99C5-BBE0EFCC9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40" y="1806861"/>
            <a:ext cx="3658434" cy="2515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DF33F-9C35-4645-80FE-B655909B1C0E}"/>
              </a:ext>
            </a:extLst>
          </p:cNvPr>
          <p:cNvSpPr txBox="1"/>
          <p:nvPr/>
        </p:nvSpPr>
        <p:spPr>
          <a:xfrm>
            <a:off x="3034940" y="1734669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GPS Height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820CC-FC22-4D94-82D8-7D839C83B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9"/>
          <a:stretch/>
        </p:blipFill>
        <p:spPr>
          <a:xfrm>
            <a:off x="5392271" y="1806860"/>
            <a:ext cx="3313116" cy="2515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6214FB-DF0A-437F-A880-45AA56769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/>
          <a:stretch/>
        </p:blipFill>
        <p:spPr>
          <a:xfrm>
            <a:off x="8705386" y="1806859"/>
            <a:ext cx="3376047" cy="25151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0ACC03-B73C-4760-A00E-588C9707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40" y="4334064"/>
            <a:ext cx="3658434" cy="2515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8815C4-601B-4CB2-8635-0CED8B1429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/>
          <a:stretch/>
        </p:blipFill>
        <p:spPr>
          <a:xfrm>
            <a:off x="5365375" y="4334063"/>
            <a:ext cx="3326469" cy="25151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93284D-C01A-4D9D-9F34-4911601F71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/>
          <a:stretch/>
        </p:blipFill>
        <p:spPr>
          <a:xfrm>
            <a:off x="8889337" y="4334063"/>
            <a:ext cx="3299767" cy="25151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35AAC2D-812A-4F3E-BAC1-A3431CFED3C8}"/>
              </a:ext>
            </a:extLst>
          </p:cNvPr>
          <p:cNvSpPr/>
          <p:nvPr/>
        </p:nvSpPr>
        <p:spPr>
          <a:xfrm>
            <a:off x="6008682" y="1734669"/>
            <a:ext cx="162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Extraction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6531E-DD98-4E1F-9FFD-1947EAB6819A}"/>
              </a:ext>
            </a:extLst>
          </p:cNvPr>
          <p:cNvSpPr/>
          <p:nvPr/>
        </p:nvSpPr>
        <p:spPr>
          <a:xfrm>
            <a:off x="9785929" y="1734669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E9AAC0-CA62-44D7-BC8E-202B60572746}"/>
              </a:ext>
            </a:extLst>
          </p:cNvPr>
          <p:cNvSpPr/>
          <p:nvPr/>
        </p:nvSpPr>
        <p:spPr>
          <a:xfrm>
            <a:off x="3034940" y="4249840"/>
            <a:ext cx="1005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09ACB2-1DC4-446E-8B49-38D8B7B89D95}"/>
              </a:ext>
            </a:extLst>
          </p:cNvPr>
          <p:cNvSpPr/>
          <p:nvPr/>
        </p:nvSpPr>
        <p:spPr>
          <a:xfrm>
            <a:off x="6190252" y="4249838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9FD45-BAE5-40F3-8F60-2BC1272279C3}"/>
              </a:ext>
            </a:extLst>
          </p:cNvPr>
          <p:cNvSpPr/>
          <p:nvPr/>
        </p:nvSpPr>
        <p:spPr>
          <a:xfrm>
            <a:off x="9826319" y="4249838"/>
            <a:ext cx="824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DEAACB-ECA2-4453-9EA5-61DF124C6C16}"/>
              </a:ext>
            </a:extLst>
          </p:cNvPr>
          <p:cNvSpPr txBox="1"/>
          <p:nvPr/>
        </p:nvSpPr>
        <p:spPr>
          <a:xfrm>
            <a:off x="3537577" y="503107"/>
            <a:ext cx="561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Obvious Reason for Misclassified Status.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DB4DAA-6514-4507-B115-A02A3446421A}"/>
              </a:ext>
            </a:extLst>
          </p:cNvPr>
          <p:cNvGrpSpPr/>
          <p:nvPr/>
        </p:nvGrpSpPr>
        <p:grpSpPr>
          <a:xfrm>
            <a:off x="382365" y="2062533"/>
            <a:ext cx="1742785" cy="1951666"/>
            <a:chOff x="-303432" y="2062533"/>
            <a:chExt cx="1742785" cy="19516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EE15DA-9BBB-4E4E-9A69-7855207B117B}"/>
                </a:ext>
              </a:extLst>
            </p:cNvPr>
            <p:cNvSpPr txBox="1"/>
            <p:nvPr/>
          </p:nvSpPr>
          <p:spPr>
            <a:xfrm>
              <a:off x="417920" y="3767978"/>
              <a:ext cx="1021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False Functional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AE2CBB-A466-46ED-8BBB-483B31C03018}"/>
                </a:ext>
              </a:extLst>
            </p:cNvPr>
            <p:cNvSpPr txBox="1"/>
            <p:nvPr/>
          </p:nvSpPr>
          <p:spPr>
            <a:xfrm>
              <a:off x="171057" y="3438866"/>
              <a:ext cx="12682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False Non Functional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A66850-AA5A-4F3A-9BD1-A3FBCD8525D7}"/>
                </a:ext>
              </a:extLst>
            </p:cNvPr>
            <p:cNvSpPr txBox="1"/>
            <p:nvPr/>
          </p:nvSpPr>
          <p:spPr>
            <a:xfrm>
              <a:off x="-303432" y="3069138"/>
              <a:ext cx="17427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False Functional Needs Repair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31806D-0D03-4BE0-9314-D1A0AD13869F}"/>
                </a:ext>
              </a:extLst>
            </p:cNvPr>
            <p:cNvSpPr txBox="1"/>
            <p:nvPr/>
          </p:nvSpPr>
          <p:spPr>
            <a:xfrm>
              <a:off x="441964" y="2773474"/>
              <a:ext cx="9973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True Functional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35409C-6FAB-4120-856C-8CFB90C0A471}"/>
                </a:ext>
              </a:extLst>
            </p:cNvPr>
            <p:cNvSpPr txBox="1"/>
            <p:nvPr/>
          </p:nvSpPr>
          <p:spPr>
            <a:xfrm>
              <a:off x="195102" y="2398068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True Non Functional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CC9F8C-AED8-42F5-9977-7D3F571D1364}"/>
                </a:ext>
              </a:extLst>
            </p:cNvPr>
            <p:cNvSpPr txBox="1"/>
            <p:nvPr/>
          </p:nvSpPr>
          <p:spPr>
            <a:xfrm>
              <a:off x="-279387" y="2062533"/>
              <a:ext cx="17187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True Functional Needs Repair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191266-F813-4D24-8F88-FF3ADBB190C7}"/>
              </a:ext>
            </a:extLst>
          </p:cNvPr>
          <p:cNvGrpSpPr/>
          <p:nvPr/>
        </p:nvGrpSpPr>
        <p:grpSpPr>
          <a:xfrm>
            <a:off x="333132" y="4615816"/>
            <a:ext cx="1742785" cy="1951666"/>
            <a:chOff x="-303432" y="2062533"/>
            <a:chExt cx="1742785" cy="19516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D5056B-A9B2-49B4-A1AF-B3DF6A2C4554}"/>
                </a:ext>
              </a:extLst>
            </p:cNvPr>
            <p:cNvSpPr txBox="1"/>
            <p:nvPr/>
          </p:nvSpPr>
          <p:spPr>
            <a:xfrm>
              <a:off x="417920" y="3767978"/>
              <a:ext cx="1021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False Functional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314355-8584-4820-8111-5FC544EDED4F}"/>
                </a:ext>
              </a:extLst>
            </p:cNvPr>
            <p:cNvSpPr txBox="1"/>
            <p:nvPr/>
          </p:nvSpPr>
          <p:spPr>
            <a:xfrm>
              <a:off x="171057" y="3438866"/>
              <a:ext cx="12682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False Non Functional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7CAA81-EEF1-48C9-B8BF-13CF282EE47B}"/>
                </a:ext>
              </a:extLst>
            </p:cNvPr>
            <p:cNvSpPr txBox="1"/>
            <p:nvPr/>
          </p:nvSpPr>
          <p:spPr>
            <a:xfrm>
              <a:off x="-303432" y="3069138"/>
              <a:ext cx="17427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False Functional Needs Repair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746733-5F10-468E-833D-346DE2CE2057}"/>
                </a:ext>
              </a:extLst>
            </p:cNvPr>
            <p:cNvSpPr txBox="1"/>
            <p:nvPr/>
          </p:nvSpPr>
          <p:spPr>
            <a:xfrm>
              <a:off x="441964" y="2773474"/>
              <a:ext cx="9973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True Functional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88A5ED-0DF9-4D9A-A8B7-CA4039DCB011}"/>
                </a:ext>
              </a:extLst>
            </p:cNvPr>
            <p:cNvSpPr txBox="1"/>
            <p:nvPr/>
          </p:nvSpPr>
          <p:spPr>
            <a:xfrm>
              <a:off x="195102" y="2398068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True Non Functional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47753A-CEE1-4E17-8D44-57744F43E083}"/>
                </a:ext>
              </a:extLst>
            </p:cNvPr>
            <p:cNvSpPr txBox="1"/>
            <p:nvPr/>
          </p:nvSpPr>
          <p:spPr>
            <a:xfrm>
              <a:off x="-279387" y="2062533"/>
              <a:ext cx="17187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True Functional Needs Repair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1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CA03F8-2C37-4D0D-9D73-9ECF5F8E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7" y="176867"/>
            <a:ext cx="2705478" cy="2191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19D92-63EB-4F48-A072-3EAE92F6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32" y="2438172"/>
            <a:ext cx="6609451" cy="4116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848C1-7CD2-40B8-9984-B8DF5D90B1D7}"/>
              </a:ext>
            </a:extLst>
          </p:cNvPr>
          <p:cNvSpPr txBox="1"/>
          <p:nvPr/>
        </p:nvSpPr>
        <p:spPr>
          <a:xfrm>
            <a:off x="3510142" y="176867"/>
            <a:ext cx="8091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Taarifa</a:t>
            </a:r>
            <a:r>
              <a:rPr lang="en-US" sz="2400" dirty="0"/>
              <a:t> is an open source web API designed for crowd sourced reporting and triaging infrastructure problems in developing countries.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2A3BF2-6F45-4BB3-BB61-A94D1575A9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81" t="36722" r="42264" b="18980"/>
          <a:stretch/>
        </p:blipFill>
        <p:spPr>
          <a:xfrm>
            <a:off x="205417" y="3518025"/>
            <a:ext cx="4968815" cy="303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B2F7E9-46F3-4705-8414-7D0E0CBC0ED5}"/>
              </a:ext>
            </a:extLst>
          </p:cNvPr>
          <p:cNvSpPr/>
          <p:nvPr/>
        </p:nvSpPr>
        <p:spPr>
          <a:xfrm>
            <a:off x="5169877" y="1084385"/>
            <a:ext cx="4683370" cy="310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construction_year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Year the waterpoint was constructed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extraction_type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kind of extraction the waterpoint uses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extraction_type_group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kind of extraction the waterpoint uses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extraction_type_class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kind of extraction the waterpoint uses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How the waterpoint is managed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management_group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How the waterpoint is managed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payment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What the water costs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payment_type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What the water costs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water_quality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quality of the water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quality_group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quality of the water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quantity of water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quantity_group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quantity of water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source of the water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source_type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source of the water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source_class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source of the water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waterpoint_type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kind of waterpoint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waterpoint_type_group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kind of waterpoint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EABE3-9123-4C99-BC66-F4C8C9309E80}"/>
              </a:ext>
            </a:extLst>
          </p:cNvPr>
          <p:cNvSpPr/>
          <p:nvPr/>
        </p:nvSpPr>
        <p:spPr>
          <a:xfrm>
            <a:off x="139018" y="1084385"/>
            <a:ext cx="5030859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amount_tsh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Total static head (amount water available to waterpoint)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date_recorded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date the row was entered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funder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Who funded the well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gps_height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Altitude of the well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installer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Organization that installed the well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longitude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GPS coordinate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latitude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GPS coordinate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wpt_name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Name of the waterpoint if there is one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num_private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basin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Geographic water basin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subvillage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Geographic location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Geographic location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region_code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Geographic location (coded)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district_code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Geographic location (coded)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lga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Geographic location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ward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Geographic location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Population around the well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public_meeting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True/False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recorded_by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Group entering this row of data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scheme_management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Who operates the waterpoint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scheme_name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Who operates the waterpoint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permit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If the waterpoint is permitted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A469A-2210-4A62-80C7-7A56DC824848}"/>
              </a:ext>
            </a:extLst>
          </p:cNvPr>
          <p:cNvSpPr/>
          <p:nvPr/>
        </p:nvSpPr>
        <p:spPr>
          <a:xfrm>
            <a:off x="139018" y="5935813"/>
            <a:ext cx="6096000" cy="6232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waterpoint is operational and there are no repairs needed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functional needs repair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waterpoint is operational, but needs repairs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C7254E"/>
                </a:solidFill>
                <a:effectLst/>
                <a:latin typeface="Menlo"/>
                <a:ea typeface="Calibri" panose="020F0502020204030204" pitchFamily="34" charset="0"/>
                <a:cs typeface="Times New Roman" panose="02020603050405020304" pitchFamily="18" charset="0"/>
              </a:rPr>
              <a:t>non functional</a:t>
            </a:r>
            <a:r>
              <a:rPr lang="en-US" sz="1150" dirty="0">
                <a:solidFill>
                  <a:srgbClr val="222222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 - the waterpoint is not operational</a:t>
            </a:r>
            <a:endParaRPr lang="en-US" sz="12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C69B2-A9DD-4CDD-93DA-D0EC07A98D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48" y="4367560"/>
            <a:ext cx="4444413" cy="2363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412B41-841C-421B-BB20-A1DB831E5CCB}"/>
              </a:ext>
            </a:extLst>
          </p:cNvPr>
          <p:cNvSpPr txBox="1"/>
          <p:nvPr/>
        </p:nvSpPr>
        <p:spPr>
          <a:xfrm>
            <a:off x="139018" y="218663"/>
            <a:ext cx="436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Dataset:  39 Waterpoint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A1ECC-ACD5-4E2A-B2A2-1CFE046643AD}"/>
              </a:ext>
            </a:extLst>
          </p:cNvPr>
          <p:cNvSpPr txBox="1"/>
          <p:nvPr/>
        </p:nvSpPr>
        <p:spPr>
          <a:xfrm>
            <a:off x="139018" y="5318286"/>
            <a:ext cx="4084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Waterpoint Operation Status:</a:t>
            </a:r>
          </a:p>
        </p:txBody>
      </p:sp>
    </p:spTree>
    <p:extLst>
      <p:ext uri="{BB962C8B-B14F-4D97-AF65-F5344CB8AC3E}">
        <p14:creationId xmlns:p14="http://schemas.microsoft.com/office/powerpoint/2010/main" val="308990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C15CC-745F-49BE-A3DB-8CAB1CD5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685"/>
            <a:ext cx="5744377" cy="268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5B6C1F-61B7-4785-8DE8-E2177C36C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65" y="3652113"/>
            <a:ext cx="5801535" cy="267689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D28DFE-1279-4799-A0AF-F7DDFB96C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23551"/>
              </p:ext>
            </p:extLst>
          </p:nvPr>
        </p:nvGraphicFramePr>
        <p:xfrm>
          <a:off x="537063" y="936450"/>
          <a:ext cx="3982183" cy="2227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598">
                  <a:extLst>
                    <a:ext uri="{9D8B030D-6E8A-4147-A177-3AD203B41FA5}">
                      <a16:colId xmlns:a16="http://schemas.microsoft.com/office/drawing/2014/main" val="663345195"/>
                    </a:ext>
                  </a:extLst>
                </a:gridCol>
                <a:gridCol w="1086202">
                  <a:extLst>
                    <a:ext uri="{9D8B030D-6E8A-4147-A177-3AD203B41FA5}">
                      <a16:colId xmlns:a16="http://schemas.microsoft.com/office/drawing/2014/main" val="2622838733"/>
                    </a:ext>
                  </a:extLst>
                </a:gridCol>
                <a:gridCol w="902383">
                  <a:extLst>
                    <a:ext uri="{9D8B030D-6E8A-4147-A177-3AD203B41FA5}">
                      <a16:colId xmlns:a16="http://schemas.microsoft.com/office/drawing/2014/main" val="585587812"/>
                    </a:ext>
                  </a:extLst>
                </a:gridCol>
              </a:tblGrid>
              <a:tr h="253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 of missing values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232"/>
                  </a:ext>
                </a:extLst>
              </a:tr>
              <a:tr h="253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573380"/>
                  </a:ext>
                </a:extLst>
              </a:tr>
              <a:tr h="253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installer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0612340"/>
                  </a:ext>
                </a:extLst>
              </a:tr>
              <a:tr h="253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subvillage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8943382"/>
                  </a:ext>
                </a:extLst>
              </a:tr>
              <a:tr h="253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public_meeting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782485"/>
                  </a:ext>
                </a:extLst>
              </a:tr>
              <a:tr h="4556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scheme_management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9583424"/>
                  </a:ext>
                </a:extLst>
              </a:tr>
              <a:tr h="253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scheme_name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28166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6517451"/>
                  </a:ext>
                </a:extLst>
              </a:tr>
              <a:tr h="253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permit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01922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928036-385E-48AC-A769-E665B35EDEE3}"/>
              </a:ext>
            </a:extLst>
          </p:cNvPr>
          <p:cNvSpPr txBox="1"/>
          <p:nvPr/>
        </p:nvSpPr>
        <p:spPr>
          <a:xfrm>
            <a:off x="537063" y="474785"/>
            <a:ext cx="8465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Impute:  Missing Values in Dataset Were labeled as “Missing”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3616A-21BA-48ED-9FD8-9687AE796EED}"/>
              </a:ext>
            </a:extLst>
          </p:cNvPr>
          <p:cNvSpPr txBox="1"/>
          <p:nvPr/>
        </p:nvSpPr>
        <p:spPr>
          <a:xfrm>
            <a:off x="1762367" y="6312110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Impute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54543-1ADD-4137-BB4C-2554A3E5FC45}"/>
              </a:ext>
            </a:extLst>
          </p:cNvPr>
          <p:cNvSpPr txBox="1"/>
          <p:nvPr/>
        </p:nvSpPr>
        <p:spPr>
          <a:xfrm>
            <a:off x="8597869" y="6312110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Impute</a:t>
            </a:r>
          </a:p>
        </p:txBody>
      </p:sp>
    </p:spTree>
    <p:extLst>
      <p:ext uri="{BB962C8B-B14F-4D97-AF65-F5344CB8AC3E}">
        <p14:creationId xmlns:p14="http://schemas.microsoft.com/office/powerpoint/2010/main" val="14806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ABCA8-DDB6-4FB2-A04B-F60D530B6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5" t="5623" r="8675"/>
          <a:stretch/>
        </p:blipFill>
        <p:spPr>
          <a:xfrm>
            <a:off x="803469" y="3818356"/>
            <a:ext cx="5219121" cy="3021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E5741-DB1F-4528-A61F-AD3EF908F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8159" r="8629"/>
          <a:stretch/>
        </p:blipFill>
        <p:spPr>
          <a:xfrm>
            <a:off x="6435970" y="750738"/>
            <a:ext cx="5305295" cy="2939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757F4-5766-4D66-9142-A97121740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9127" r="6831"/>
          <a:stretch/>
        </p:blipFill>
        <p:spPr>
          <a:xfrm>
            <a:off x="6435970" y="3931313"/>
            <a:ext cx="5391406" cy="2908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CE1DCB-9B52-4A09-8579-21780754F95A}"/>
              </a:ext>
            </a:extLst>
          </p:cNvPr>
          <p:cNvSpPr txBox="1"/>
          <p:nvPr/>
        </p:nvSpPr>
        <p:spPr>
          <a:xfrm>
            <a:off x="8437893" y="3690687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District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40B58-6624-471F-8D6B-B632B47D5F4C}"/>
              </a:ext>
            </a:extLst>
          </p:cNvPr>
          <p:cNvSpPr txBox="1"/>
          <p:nvPr/>
        </p:nvSpPr>
        <p:spPr>
          <a:xfrm>
            <a:off x="2999710" y="3690687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0A9215-468C-4038-9838-560A84CC0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2" y="489558"/>
            <a:ext cx="6402258" cy="3201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30D3ED-B45C-4A21-A89D-ADD1A792E3F4}"/>
              </a:ext>
            </a:extLst>
          </p:cNvPr>
          <p:cNvSpPr txBox="1"/>
          <p:nvPr/>
        </p:nvSpPr>
        <p:spPr>
          <a:xfrm>
            <a:off x="2599375" y="566072"/>
            <a:ext cx="16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Extraction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1686E-8825-4797-9B84-C327EFEECFB0}"/>
              </a:ext>
            </a:extLst>
          </p:cNvPr>
          <p:cNvSpPr txBox="1"/>
          <p:nvPr/>
        </p:nvSpPr>
        <p:spPr>
          <a:xfrm>
            <a:off x="8407597" y="566072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783B2-62E4-4FB5-831B-9C74D8123C4E}"/>
              </a:ext>
            </a:extLst>
          </p:cNvPr>
          <p:cNvSpPr txBox="1"/>
          <p:nvPr/>
        </p:nvSpPr>
        <p:spPr>
          <a:xfrm>
            <a:off x="4441419" y="104407"/>
            <a:ext cx="356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1</a:t>
            </a:r>
          </a:p>
        </p:txBody>
      </p:sp>
    </p:spTree>
    <p:extLst>
      <p:ext uri="{BB962C8B-B14F-4D97-AF65-F5344CB8AC3E}">
        <p14:creationId xmlns:p14="http://schemas.microsoft.com/office/powerpoint/2010/main" val="215585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DAB39-789D-4094-8D93-7D9F9D8AE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t="7648" r="7490" b="7597"/>
          <a:stretch/>
        </p:blipFill>
        <p:spPr>
          <a:xfrm>
            <a:off x="3200400" y="898072"/>
            <a:ext cx="5943600" cy="582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8FBEA-4C00-4D5A-B968-CA416C2BAC88}"/>
              </a:ext>
            </a:extLst>
          </p:cNvPr>
          <p:cNvSpPr txBox="1"/>
          <p:nvPr/>
        </p:nvSpPr>
        <p:spPr>
          <a:xfrm>
            <a:off x="1457287" y="317927"/>
            <a:ext cx="942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2:  No coordinate correlation to operation status.</a:t>
            </a:r>
          </a:p>
        </p:txBody>
      </p:sp>
    </p:spTree>
    <p:extLst>
      <p:ext uri="{BB962C8B-B14F-4D97-AF65-F5344CB8AC3E}">
        <p14:creationId xmlns:p14="http://schemas.microsoft.com/office/powerpoint/2010/main" val="16668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119C1-12E7-47CD-B007-C7A5071F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9" t="8215" r="9197" b="3660"/>
          <a:stretch/>
        </p:blipFill>
        <p:spPr>
          <a:xfrm>
            <a:off x="1208315" y="1485899"/>
            <a:ext cx="9911442" cy="5372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B1C34-32DC-4D42-BD07-40E63930BDA9}"/>
              </a:ext>
            </a:extLst>
          </p:cNvPr>
          <p:cNvSpPr txBox="1"/>
          <p:nvPr/>
        </p:nvSpPr>
        <p:spPr>
          <a:xfrm>
            <a:off x="742167" y="440871"/>
            <a:ext cx="1084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3:  Higher proportion of non functional in older waterpoints</a:t>
            </a:r>
          </a:p>
        </p:txBody>
      </p:sp>
    </p:spTree>
    <p:extLst>
      <p:ext uri="{BB962C8B-B14F-4D97-AF65-F5344CB8AC3E}">
        <p14:creationId xmlns:p14="http://schemas.microsoft.com/office/powerpoint/2010/main" val="234926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FA812-560D-4992-85C5-7D1B44B5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87B88F-C428-4337-8228-C932D90E0151}"/>
              </a:ext>
            </a:extLst>
          </p:cNvPr>
          <p:cNvSpPr/>
          <p:nvPr/>
        </p:nvSpPr>
        <p:spPr>
          <a:xfrm>
            <a:off x="566058" y="531167"/>
            <a:ext cx="1135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Exploratory Data Analysis 3:  Higher proportion of non functional in lower waterpoints</a:t>
            </a:r>
          </a:p>
        </p:txBody>
      </p:sp>
    </p:spTree>
    <p:extLst>
      <p:ext uri="{BB962C8B-B14F-4D97-AF65-F5344CB8AC3E}">
        <p14:creationId xmlns:p14="http://schemas.microsoft.com/office/powerpoint/2010/main" val="366517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F6E0E-71B9-4AEE-925C-E0B60BB5F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18095" r="16508" b="10714"/>
          <a:stretch/>
        </p:blipFill>
        <p:spPr>
          <a:xfrm>
            <a:off x="2841171" y="795275"/>
            <a:ext cx="6792686" cy="6062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FD50A7-36DB-4FEB-9F11-B8B4BE54FE53}"/>
              </a:ext>
            </a:extLst>
          </p:cNvPr>
          <p:cNvSpPr/>
          <p:nvPr/>
        </p:nvSpPr>
        <p:spPr>
          <a:xfrm>
            <a:off x="3693323" y="125996"/>
            <a:ext cx="5088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Correlation Matrix after Label Encoding</a:t>
            </a:r>
          </a:p>
        </p:txBody>
      </p:sp>
    </p:spTree>
    <p:extLst>
      <p:ext uri="{BB962C8B-B14F-4D97-AF65-F5344CB8AC3E}">
        <p14:creationId xmlns:p14="http://schemas.microsoft.com/office/powerpoint/2010/main" val="152740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335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 Neue</vt:lpstr>
      <vt:lpstr>Menlo</vt:lpstr>
      <vt:lpstr>Symbol</vt:lpstr>
      <vt:lpstr>Times New Roman</vt:lpstr>
      <vt:lpstr>Office Theme</vt:lpstr>
      <vt:lpstr>Capstone Project 1 Taarifa Waterpoint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Lam</dc:creator>
  <cp:lastModifiedBy>Jason Lam</cp:lastModifiedBy>
  <cp:revision>15</cp:revision>
  <dcterms:created xsi:type="dcterms:W3CDTF">2017-09-26T17:45:22Z</dcterms:created>
  <dcterms:modified xsi:type="dcterms:W3CDTF">2017-09-27T23:58:11Z</dcterms:modified>
</cp:coreProperties>
</file>