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61" d="100"/>
          <a:sy n="161" d="100"/>
        </p:scale>
        <p:origin x="77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3/18/24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ran.r-project.org/web/packages/SLICER/inde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tlandis/Comp683-Proj"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82/blood-2016-05-716480" TargetMode="External"/><Relationship Id="rId2" Type="http://schemas.openxmlformats.org/officeDocument/2006/relationships/hyperlink" Target="https://doi.org/10.1186/s13059-014-0550-8" TargetMode="External"/><Relationship Id="rId1" Type="http://schemas.openxmlformats.org/officeDocument/2006/relationships/slideLayout" Target="../slideLayouts/slideLayout2.xml"/><Relationship Id="rId6" Type="http://schemas.openxmlformats.org/officeDocument/2006/relationships/hyperlink" Target="https://doi.org/10.1186/s13059-016-0975-3" TargetMode="External"/><Relationship Id="rId5" Type="http://schemas.openxmlformats.org/officeDocument/2006/relationships/hyperlink" Target="https://doi.org/10.1038/s41586-019-1107-5" TargetMode="External"/><Relationship Id="rId4" Type="http://schemas.openxmlformats.org/officeDocument/2006/relationships/hyperlink" Target="https://doi.org/10.1038/nature1934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zenodo.org/records/658790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DE with SLICER</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Expected Challenges</a:t>
            </a:r>
          </a:p>
        </p:txBody>
      </p:sp>
      <p:sp>
        <p:nvSpPr>
          <p:cNvPr id="3" name="Content Placeholder 2"/>
          <p:cNvSpPr>
            <a:spLocks noGrp="1"/>
          </p:cNvSpPr>
          <p:nvPr>
            <p:ph idx="1"/>
          </p:nvPr>
        </p:nvSpPr>
        <p:spPr/>
        <p:txBody>
          <a:bodyPr>
            <a:normAutofit fontScale="77500" lnSpcReduction="20000"/>
          </a:bodyPr>
          <a:lstStyle/>
          <a:p>
            <a:pPr marL="0" lvl="0" indent="0">
              <a:buNone/>
            </a:pPr>
            <a:r>
              <a:rPr lang="en-US" dirty="0"/>
              <a:t>Immediate challenges will be the disparity between </a:t>
            </a:r>
            <a:r>
              <a:rPr lang="en-US" dirty="0" err="1"/>
              <a:t>softwares</a:t>
            </a:r>
            <a:r>
              <a:rPr lang="en-US" dirty="0"/>
              <a:t>. Data is stored in a </a:t>
            </a:r>
            <a:r>
              <a:rPr lang="en-US" dirty="0">
                <a:latin typeface="Courier"/>
              </a:rPr>
              <a:t>h5ad</a:t>
            </a:r>
            <a:r>
              <a:rPr lang="en-US" dirty="0"/>
              <a:t> format that can be read into memory via </a:t>
            </a:r>
            <a:r>
              <a:rPr lang="en-US" dirty="0">
                <a:latin typeface="Courier"/>
              </a:rPr>
              <a:t>scanpy.read_h5ad(...)</a:t>
            </a:r>
            <a:r>
              <a:rPr lang="en-US" dirty="0"/>
              <a:t>. However </a:t>
            </a:r>
            <a:r>
              <a:rPr lang="en-US" dirty="0">
                <a:latin typeface="Courier"/>
              </a:rPr>
              <a:t>SLICER</a:t>
            </a:r>
            <a:r>
              <a:rPr lang="en-US" dirty="0"/>
              <a:t> is implemented in R and will need to be locally installed as it was </a:t>
            </a:r>
            <a:r>
              <a:rPr lang="en-US" dirty="0">
                <a:hlinkClick r:id="rId2"/>
              </a:rPr>
              <a:t>removed from CRAN</a:t>
            </a:r>
            <a:r>
              <a:rPr lang="en-US" dirty="0"/>
              <a:t> in </a:t>
            </a:r>
            <a:r>
              <a:rPr lang="en-US" dirty="0">
                <a:latin typeface="Courier"/>
              </a:rPr>
              <a:t>2022</a:t>
            </a:r>
            <a:r>
              <a:rPr lang="en-US" dirty="0"/>
              <a:t>.</a:t>
            </a:r>
          </a:p>
          <a:p>
            <a:r>
              <a:rPr lang="en-US" dirty="0"/>
              <a:t>Branch assignments seem to be based on the Dimensionality Reduction of </a:t>
            </a:r>
            <a:r>
              <a:rPr lang="en-US" dirty="0">
                <a:latin typeface="Courier"/>
              </a:rPr>
              <a:t>LLE</a:t>
            </a:r>
            <a:r>
              <a:rPr lang="en-US" dirty="0"/>
              <a:t>, but the actual trajectories through the graph may bounce between branch assignments (see Preliminary Results). </a:t>
            </a:r>
          </a:p>
          <a:p>
            <a:r>
              <a:rPr lang="en-US" dirty="0"/>
              <a:t>There is no guarantee to the size of branch assignments given by SLICER. Assuming one branch is sufficiently small, this may lead to under powered DE results. </a:t>
            </a:r>
          </a:p>
          <a:p>
            <a:r>
              <a:rPr lang="en-US" dirty="0"/>
              <a:t>DE results may not be comparable to SLICER results due to the nature of SLICER feature selection (selecting genes with low neighborhood variance versus global variance).</a:t>
            </a:r>
          </a:p>
          <a:p>
            <a:pPr marL="0" lvl="0" indent="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Implementation</a:t>
            </a:r>
          </a:p>
        </p:txBody>
      </p:sp>
      <p:sp>
        <p:nvSpPr>
          <p:cNvPr id="3" name="Content Placeholder 2"/>
          <p:cNvSpPr>
            <a:spLocks noGrp="1"/>
          </p:cNvSpPr>
          <p:nvPr>
            <p:ph idx="1"/>
          </p:nvPr>
        </p:nvSpPr>
        <p:spPr/>
        <p:txBody>
          <a:bodyPr/>
          <a:lstStyle/>
          <a:p>
            <a:pPr marL="0" lvl="0" indent="0">
              <a:buNone/>
            </a:pPr>
            <a:r>
              <a:t>Since </a:t>
            </a:r>
            <a:r>
              <a:rPr>
                <a:latin typeface="Courier"/>
              </a:rPr>
              <a:t>SLICER</a:t>
            </a:r>
            <a:r>
              <a:t> is implemented in R, we will be implementing our DE in R as well. We will ideally provide an R function that takes a cell by gene matrix and returns SLICER results along with supplemental data relating to DE analysis. Our code will be posted on </a:t>
            </a:r>
            <a:r>
              <a:rPr>
                <a:hlinkClick r:id="rId2"/>
              </a:rPr>
              <a:t>GitHub</a:t>
            </a:r>
            <a: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Preliminary Results</a:t>
            </a:r>
          </a:p>
        </p:txBody>
      </p:sp>
      <p:sp>
        <p:nvSpPr>
          <p:cNvPr id="4" name="Text Placeholder 3"/>
          <p:cNvSpPr>
            <a:spLocks noGrp="1"/>
          </p:cNvSpPr>
          <p:nvPr>
            <p:ph type="body" sz="half" idx="2"/>
          </p:nvPr>
        </p:nvSpPr>
        <p:spPr/>
        <p:txBody>
          <a:bodyPr/>
          <a:lstStyle/>
          <a:p>
            <a:pPr marL="0" lvl="0" indent="0">
              <a:buNone/>
            </a:pPr>
            <a:r>
              <a:t>Our preliminary results at the moment just involve running </a:t>
            </a:r>
            <a:r>
              <a:rPr>
                <a:latin typeface="Courier"/>
              </a:rPr>
              <a:t>SLICER</a:t>
            </a:r>
            <a:r>
              <a:t>’s workflow on their own toy dataset. Please enjoy the following gif revealing cells along </a:t>
            </a:r>
            <a:r>
              <a:rPr>
                <a:latin typeface="Courier"/>
              </a:rPr>
              <a:t>SLICER</a:t>
            </a:r>
            <a:r>
              <a:t>’s defined trajectory.</a:t>
            </a:r>
          </a:p>
        </p:txBody>
      </p:sp>
      <p:pic>
        <p:nvPicPr>
          <p:cNvPr id="3" name="Picture 1" descr="SLICER_EXAMPLE.gif"/>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fontScale="55000" lnSpcReduction="20000"/>
          </a:bodyPr>
          <a:lstStyle/>
          <a:p>
            <a:r>
              <a:rPr dirty="0"/>
              <a:t>Love, Michael I., Wolfgang Huber, and Simon Anders. 2014. “Moderated Estimation of Fold Change and Dispersion for RNA-Seq Data with DESeq2” 15: 550. </a:t>
            </a:r>
            <a:r>
              <a:rPr dirty="0">
                <a:hlinkClick r:id="rId2"/>
              </a:rPr>
              <a:t>https://doi.org/10.1186/s13059-014-0550-8</a:t>
            </a:r>
            <a:r>
              <a:rPr dirty="0"/>
              <a:t>.</a:t>
            </a:r>
            <a:endParaRPr lang="en-US" dirty="0"/>
          </a:p>
          <a:p>
            <a:r>
              <a:rPr dirty="0" err="1"/>
              <a:t>Nestorowa</a:t>
            </a:r>
            <a:r>
              <a:rPr dirty="0"/>
              <a:t>, Sonia, Fiona K. </a:t>
            </a:r>
            <a:r>
              <a:rPr dirty="0" err="1"/>
              <a:t>Hamey</a:t>
            </a:r>
            <a:r>
              <a:rPr dirty="0"/>
              <a:t>, Blanca </a:t>
            </a:r>
            <a:r>
              <a:rPr dirty="0" err="1"/>
              <a:t>Pijuan</a:t>
            </a:r>
            <a:r>
              <a:rPr dirty="0"/>
              <a:t> Sala, Evangelia </a:t>
            </a:r>
            <a:r>
              <a:rPr dirty="0" err="1"/>
              <a:t>Diamanti</a:t>
            </a:r>
            <a:r>
              <a:rPr dirty="0"/>
              <a:t>, Mairi Shepherd, Elisa </a:t>
            </a:r>
            <a:r>
              <a:rPr dirty="0" err="1"/>
              <a:t>Laurenti</a:t>
            </a:r>
            <a:r>
              <a:rPr dirty="0"/>
              <a:t>, Nicola K. Wilson, David G. Kent, and Berthold </a:t>
            </a:r>
            <a:r>
              <a:rPr dirty="0" err="1"/>
              <a:t>Göttgens</a:t>
            </a:r>
            <a:r>
              <a:rPr dirty="0"/>
              <a:t>. 2016. “A Single-Cell Resolution Map of Mouse Hematopoietic Stem and Progenitor Cell Differentiation.” </a:t>
            </a:r>
            <a:r>
              <a:rPr i="1" dirty="0"/>
              <a:t>Blood</a:t>
            </a:r>
            <a:r>
              <a:rPr dirty="0"/>
              <a:t> 128 (8): e20–31. </a:t>
            </a:r>
            <a:r>
              <a:rPr dirty="0">
                <a:hlinkClick r:id="rId3"/>
              </a:rPr>
              <a:t>https://doi.org/10.1182/blood-2016-05-716480</a:t>
            </a:r>
            <a:r>
              <a:rPr dirty="0"/>
              <a:t>.</a:t>
            </a:r>
            <a:endParaRPr lang="en-US" dirty="0"/>
          </a:p>
          <a:p>
            <a:r>
              <a:rPr dirty="0"/>
              <a:t>Olsson, Andre, Meenakshi </a:t>
            </a:r>
            <a:r>
              <a:rPr dirty="0" err="1"/>
              <a:t>Venkatasubramanian</a:t>
            </a:r>
            <a:r>
              <a:rPr dirty="0"/>
              <a:t>, Viren K. </a:t>
            </a:r>
            <a:r>
              <a:rPr dirty="0" err="1"/>
              <a:t>Chaudhri</a:t>
            </a:r>
            <a:r>
              <a:rPr dirty="0"/>
              <a:t>, Bruce J. </a:t>
            </a:r>
            <a:r>
              <a:rPr dirty="0" err="1"/>
              <a:t>Aronow</a:t>
            </a:r>
            <a:r>
              <a:rPr dirty="0"/>
              <a:t>, Nathan </a:t>
            </a:r>
            <a:r>
              <a:rPr dirty="0" err="1"/>
              <a:t>Salomonis</a:t>
            </a:r>
            <a:r>
              <a:rPr dirty="0"/>
              <a:t>, </a:t>
            </a:r>
            <a:r>
              <a:rPr dirty="0" err="1"/>
              <a:t>Harinder</a:t>
            </a:r>
            <a:r>
              <a:rPr dirty="0"/>
              <a:t> Singh, and H. Leighton Grimes. 2016. “Single-Cell Analysis of Mixed-Lineage States Leading to a Binary Cell Fate Choice.” </a:t>
            </a:r>
            <a:r>
              <a:rPr i="1" dirty="0"/>
              <a:t>Nature</a:t>
            </a:r>
            <a:r>
              <a:rPr dirty="0"/>
              <a:t> 537 (7622): 698–702. </a:t>
            </a:r>
            <a:r>
              <a:rPr dirty="0">
                <a:hlinkClick r:id="rId4"/>
              </a:rPr>
              <a:t>https://doi.org/10.1038/nature19348</a:t>
            </a:r>
            <a:r>
              <a:rPr dirty="0"/>
              <a:t>.</a:t>
            </a:r>
            <a:endParaRPr lang="en-US" dirty="0"/>
          </a:p>
          <a:p>
            <a:r>
              <a:rPr dirty="0"/>
              <a:t>Olsson, Andre, Meenakshi </a:t>
            </a:r>
            <a:r>
              <a:rPr dirty="0" err="1"/>
              <a:t>Venkatasubramanian</a:t>
            </a:r>
            <a:r>
              <a:rPr dirty="0"/>
              <a:t>, Virendra K. </a:t>
            </a:r>
            <a:r>
              <a:rPr dirty="0" err="1"/>
              <a:t>Chaudhri</a:t>
            </a:r>
            <a:r>
              <a:rPr dirty="0"/>
              <a:t>, Bruce J. </a:t>
            </a:r>
            <a:r>
              <a:rPr dirty="0" err="1"/>
              <a:t>Aronow</a:t>
            </a:r>
            <a:r>
              <a:rPr dirty="0"/>
              <a:t>, Nathan </a:t>
            </a:r>
            <a:r>
              <a:rPr dirty="0" err="1"/>
              <a:t>Salomonis</a:t>
            </a:r>
            <a:r>
              <a:rPr dirty="0"/>
              <a:t>, </a:t>
            </a:r>
            <a:r>
              <a:rPr dirty="0" err="1"/>
              <a:t>Harinder</a:t>
            </a:r>
            <a:r>
              <a:rPr dirty="0"/>
              <a:t> Singh, and H. Leighton Grimes. 2019. “Author Correction: Single-Cell Analysis of Mixed-Lineage States Leading to a Binary Cell Fate Choice.” </a:t>
            </a:r>
            <a:r>
              <a:rPr i="1" dirty="0"/>
              <a:t>Nature</a:t>
            </a:r>
            <a:r>
              <a:rPr dirty="0"/>
              <a:t> 569 (7755): E3–3. </a:t>
            </a:r>
            <a:r>
              <a:rPr dirty="0">
                <a:hlinkClick r:id="rId5"/>
              </a:rPr>
              <a:t>https://doi.org/10.1038/s41586-019-1107-5</a:t>
            </a:r>
            <a:r>
              <a:rPr dirty="0"/>
              <a:t>.</a:t>
            </a:r>
            <a:endParaRPr lang="en-US" dirty="0"/>
          </a:p>
          <a:p>
            <a:r>
              <a:rPr dirty="0"/>
              <a:t>Welch, Joshua D., Alexander J. </a:t>
            </a:r>
            <a:r>
              <a:rPr dirty="0" err="1"/>
              <a:t>Hartemink</a:t>
            </a:r>
            <a:r>
              <a:rPr dirty="0"/>
              <a:t>, and Jan F. </a:t>
            </a:r>
            <a:r>
              <a:rPr dirty="0" err="1"/>
              <a:t>Prins</a:t>
            </a:r>
            <a:r>
              <a:rPr dirty="0"/>
              <a:t>. 2016. “SLICER: Inferring Branched, Nonlinear Cellular Trajectories from Single Cell RNA-Seq Data.” </a:t>
            </a:r>
            <a:r>
              <a:rPr i="1" dirty="0"/>
              <a:t>Genome Biology</a:t>
            </a:r>
            <a:r>
              <a:rPr dirty="0"/>
              <a:t> 17 (1). </a:t>
            </a:r>
            <a:r>
              <a:rPr dirty="0">
                <a:hlinkClick r:id="rId6"/>
              </a:rPr>
              <a:t>https://doi.org/10.1186/s13059-016-0975-3</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Group Members</a:t>
            </a:r>
          </a:p>
        </p:txBody>
      </p:sp>
      <p:sp>
        <p:nvSpPr>
          <p:cNvPr id="3" name="Content Placeholder 2"/>
          <p:cNvSpPr>
            <a:spLocks noGrp="1"/>
          </p:cNvSpPr>
          <p:nvPr>
            <p:ph idx="1"/>
          </p:nvPr>
        </p:nvSpPr>
        <p:spPr/>
        <p:txBody>
          <a:bodyPr/>
          <a:lstStyle/>
          <a:p>
            <a:pPr lvl="0"/>
            <a:r>
              <a:t>Justin Landis</a:t>
            </a:r>
          </a:p>
          <a:p>
            <a:pPr lvl="0"/>
            <a:r>
              <a:t>Victor Adediwura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Abstract</a:t>
            </a:r>
          </a:p>
        </p:txBody>
      </p:sp>
      <p:sp>
        <p:nvSpPr>
          <p:cNvPr id="3" name="Content Placeholder 2"/>
          <p:cNvSpPr>
            <a:spLocks noGrp="1"/>
          </p:cNvSpPr>
          <p:nvPr>
            <p:ph idx="1"/>
          </p:nvPr>
        </p:nvSpPr>
        <p:spPr/>
        <p:txBody>
          <a:bodyPr/>
          <a:lstStyle/>
          <a:p>
            <a:pPr marL="0" lvl="0" indent="0">
              <a:buNone/>
            </a:pPr>
            <a:r>
              <a:t>SLICER is a method to select features (genes) to build a trajectory of cells. In Single Cell RNAseq (scRNAseq), this method may be helpful in the context of cell differentiation analyses. The goal of our project is to investigate Differential Expression (DE) approaches to the features selected by SLICER.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Formal Statement of the Problem</a:t>
            </a:r>
          </a:p>
        </p:txBody>
      </p:sp>
      <p:sp>
        <p:nvSpPr>
          <p:cNvPr id="3" name="Content Placeholder 2"/>
          <p:cNvSpPr>
            <a:spLocks noGrp="1"/>
          </p:cNvSpPr>
          <p:nvPr>
            <p:ph idx="1"/>
          </p:nvPr>
        </p:nvSpPr>
        <p:spPr/>
        <p:txBody>
          <a:bodyPr/>
          <a:lstStyle/>
          <a:p>
            <a:pPr marL="0" lvl="0" indent="0">
              <a:buNone/>
            </a:pPr>
            <a:r>
              <a:t>While SLICER automatically selects genes that are important for defining a trajectory among the data, it does not associate which features are most important to defined cell types.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Related Work</a:t>
            </a:r>
          </a:p>
        </p:txBody>
      </p:sp>
      <p:sp>
        <p:nvSpPr>
          <p:cNvPr id="4" name="Text Placeholder 3"/>
          <p:cNvSpPr>
            <a:spLocks noGrp="1"/>
          </p:cNvSpPr>
          <p:nvPr>
            <p:ph type="body" sz="half" idx="2"/>
          </p:nvPr>
        </p:nvSpPr>
        <p:spPr/>
        <p:txBody>
          <a:bodyPr/>
          <a:lstStyle/>
          <a:p>
            <a:pPr lvl="0"/>
            <a:r>
              <a:t>Directly related works are </a:t>
            </a:r>
            <a:r>
              <a:rPr>
                <a:latin typeface="Courier"/>
              </a:rPr>
              <a:t>SLICER</a:t>
            </a:r>
            <a:r>
              <a:t> (Welch, Hartemink, and Prins 2016)</a:t>
            </a:r>
          </a:p>
          <a:p>
            <a:pPr lvl="0"/>
            <a:r>
              <a:rPr>
                <a:latin typeface="Courier"/>
              </a:rPr>
              <a:t>DESeq2</a:t>
            </a:r>
            <a:r>
              <a:t> (Love, Huber, and Anders 2014)</a:t>
            </a:r>
          </a:p>
        </p:txBody>
      </p:sp>
      <p:pic>
        <p:nvPicPr>
          <p:cNvPr id="3" name="Picture 1" descr="slicer_workflow.png"/>
          <p:cNvPicPr>
            <a:picLocks noGrp="1" noChangeAspect="1"/>
          </p:cNvPicPr>
          <p:nvPr/>
        </p:nvPicPr>
        <p:blipFill>
          <a:blip r:embed="rId2"/>
          <a:stretch>
            <a:fillRect/>
          </a:stretch>
        </p:blipFill>
        <p:spPr bwMode="auto">
          <a:xfrm>
            <a:off x="3568700" y="812800"/>
            <a:ext cx="5105400" cy="31623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Contributions</a:t>
            </a:r>
          </a:p>
        </p:txBody>
      </p:sp>
      <p:sp>
        <p:nvSpPr>
          <p:cNvPr id="3" name="Content Placeholder 2"/>
          <p:cNvSpPr>
            <a:spLocks noGrp="1"/>
          </p:cNvSpPr>
          <p:nvPr>
            <p:ph idx="1"/>
          </p:nvPr>
        </p:nvSpPr>
        <p:spPr/>
        <p:txBody>
          <a:bodyPr/>
          <a:lstStyle/>
          <a:p>
            <a:pPr marL="0" lvl="0" indent="0">
              <a:buNone/>
            </a:pPr>
            <a:r>
              <a:t>The overall goal of our work is to identify if performing DE based on branches assignments by SLICER will lead to biologically significant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Datasets</a:t>
            </a:r>
          </a:p>
        </p:txBody>
      </p:sp>
      <p:sp>
        <p:nvSpPr>
          <p:cNvPr id="3" name="Content Placeholder 2"/>
          <p:cNvSpPr>
            <a:spLocks noGrp="1"/>
          </p:cNvSpPr>
          <p:nvPr>
            <p:ph idx="1"/>
          </p:nvPr>
        </p:nvSpPr>
        <p:spPr/>
        <p:txBody>
          <a:bodyPr/>
          <a:lstStyle/>
          <a:p>
            <a:pPr marL="0" lvl="0" indent="0">
              <a:buNone/>
            </a:pPr>
            <a:r>
              <a:t>We will be using data sets from </a:t>
            </a:r>
            <a:r>
              <a:rPr>
                <a:hlinkClick r:id="rId2"/>
              </a:rPr>
              <a:t>Single-cell dattasets for temporal gene expression integration</a:t>
            </a:r>
            <a:r>
              <a:t>, specifically utilizing a few Hematopoiesis differentiation dataset (as there are 2).</a:t>
            </a:r>
          </a:p>
          <a:p>
            <a:pPr lvl="0"/>
            <a:r>
              <a:t>(Nestorowa et al. 2016)</a:t>
            </a:r>
          </a:p>
          <a:p>
            <a:pPr lvl="0"/>
            <a:r>
              <a:t>(Olsson et al. 2016); (Olsson et al. 2019)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Intended Experiments</a:t>
            </a:r>
          </a:p>
        </p:txBody>
      </p:sp>
      <p:sp>
        <p:nvSpPr>
          <p:cNvPr id="3" name="Content Placeholder 2"/>
          <p:cNvSpPr>
            <a:spLocks noGrp="1"/>
          </p:cNvSpPr>
          <p:nvPr>
            <p:ph idx="1"/>
          </p:nvPr>
        </p:nvSpPr>
        <p:spPr/>
        <p:txBody>
          <a:bodyPr/>
          <a:lstStyle/>
          <a:p>
            <a:pPr marL="0" lvl="0" indent="0">
              <a:buNone/>
            </a:pPr>
            <a:r>
              <a:t>As a validation, we will perform Differential Expression analysis on input data prior to SLICER and then compare the results of the same DE pipeline, except only on features selected by SLICER. In practicality, this requires a dataset with some experimental labels which will be used for differential expression comparisons.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Intended Experiments Continued</a:t>
            </a:r>
          </a:p>
        </p:txBody>
      </p:sp>
      <p:sp>
        <p:nvSpPr>
          <p:cNvPr id="3" name="Content Placeholder 2"/>
          <p:cNvSpPr>
            <a:spLocks noGrp="1"/>
          </p:cNvSpPr>
          <p:nvPr>
            <p:ph idx="1"/>
          </p:nvPr>
        </p:nvSpPr>
        <p:spPr/>
        <p:txBody>
          <a:bodyPr>
            <a:normAutofit fontScale="85000" lnSpcReduction="10000"/>
          </a:bodyPr>
          <a:lstStyle/>
          <a:p>
            <a:pPr marL="0" lvl="0" indent="0">
              <a:buNone/>
            </a:pPr>
            <a:r>
              <a:t>Validation Results:</a:t>
            </a:r>
          </a:p>
          <a:p>
            <a:pPr lvl="0"/>
            <a:r>
              <a:t>DE on ALL Features, comparing against original experimental labels</a:t>
            </a:r>
          </a:p>
          <a:p>
            <a:pPr marL="0" lvl="0" indent="0">
              <a:buNone/>
            </a:pPr>
            <a:r>
              <a:t>Experiments:</a:t>
            </a:r>
          </a:p>
          <a:p>
            <a:pPr lvl="0"/>
            <a:r>
              <a:t>DE on SLICER Features, comparing against original experimental labels</a:t>
            </a:r>
          </a:p>
          <a:p>
            <a:pPr lvl="0"/>
            <a:r>
              <a:t>DE on SLICER Features, comparing against SLICER branch labels</a:t>
            </a:r>
          </a:p>
          <a:p>
            <a:pPr lvl="0"/>
            <a:r>
              <a:t>DE on ALL Features, comparing against SLICER branch labels</a:t>
            </a:r>
          </a:p>
          <a:p>
            <a:pPr marL="0" lvl="0" indent="0">
              <a:buNone/>
            </a:pPr>
            <a:r>
              <a:t>In experiments where SLICER Features are used, we intend to do a set comparison between DE genes in validation versus the experiment.</a:t>
            </a:r>
          </a:p>
          <a:p>
            <a:pPr marL="0" lvl="0" indent="0">
              <a:buNone/>
            </a:pPr>
            <a:r>
              <a:t>In experiments where SLICER branch labels are used, we NMI to assess if branches correspond to experimental labels (they may not!)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874</Words>
  <Application>Microsoft Macintosh PowerPoint</Application>
  <PresentationFormat>On-screen Show (16:9)</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vt:lpstr>
      <vt:lpstr>Office Theme</vt:lpstr>
      <vt:lpstr>DE with SLICER</vt:lpstr>
      <vt:lpstr>Group Members</vt:lpstr>
      <vt:lpstr>Abstract</vt:lpstr>
      <vt:lpstr>Formal Statement of the Problem</vt:lpstr>
      <vt:lpstr>Related Work</vt:lpstr>
      <vt:lpstr>Contributions</vt:lpstr>
      <vt:lpstr>Datasets</vt:lpstr>
      <vt:lpstr>Intended Experiments</vt:lpstr>
      <vt:lpstr>Intended Experiments Continued</vt:lpstr>
      <vt:lpstr>Expected Challenges</vt:lpstr>
      <vt:lpstr>Implementation</vt:lpstr>
      <vt:lpstr>Preliminary Results</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with SLICER</dc:title>
  <dc:creator/>
  <cp:keywords/>
  <cp:lastModifiedBy>Justin Landis</cp:lastModifiedBy>
  <cp:revision>2</cp:revision>
  <dcterms:created xsi:type="dcterms:W3CDTF">2024-03-18T18:00:07Z</dcterms:created>
  <dcterms:modified xsi:type="dcterms:W3CDTF">2024-03-18T18:14:08Z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