
<file path=[Content_Types].xml><?xml version="1.0" encoding="utf-8"?>
<Types xmlns="http://schemas.openxmlformats.org/package/2006/content-types">
  <Default Extension="xml" ContentType="application/xml"/>
  <Default Extension="rels" ContentType="application/vnd.openxmlformats-package.relationships+xml"/>
  <Default Extension="gif" ContentType="image/gi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jtlandis/Comp683-Proj"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gif"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186/s13059-014-0550-8" TargetMode="External" /><Relationship Id="rId3" Type="http://schemas.openxmlformats.org/officeDocument/2006/relationships/hyperlink" Target="https://doi.org/10.1186/s13059-016-0975-3"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zenodo.org/records/6587903"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web/packages/SLICER/index.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 with SLICER</a:t>
            </a:r>
          </a:p>
        </p:txBody>
      </p:sp>
      <p:sp>
        <p:nvSpPr>
          <p:cNvPr id="3" name="Content Placeholder 2"/>
          <p:cNvSpPr>
            <a:spLocks noGrp="1"/>
          </p:cNvSpPr>
          <p:nvPr>
            <p:ph idx="1"/>
          </p:nvPr>
        </p:nvSpPr>
        <p:spPr/>
        <p:txBody>
          <a:bodyPr/>
          <a:lstStyle/>
          <a:p>
            <a:pPr lvl="0" indent="0" marL="1270000">
              <a:buNone/>
            </a:pPr>
            <a:r>
              <a:rPr sz="2000" b="1"/>
              <a:t>Note</a:t>
            </a:r>
          </a:p>
          <a:p>
            <a:pPr lvl="0" indent="0" marL="1270000">
              <a:buNone/>
            </a:pPr>
            <a:r>
              <a:rPr sz="2000"/>
              <a:t>This is a work in progress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a:t>
            </a:r>
          </a:p>
        </p:txBody>
      </p:sp>
      <p:sp>
        <p:nvSpPr>
          <p:cNvPr id="3" name="Content Placeholder 2"/>
          <p:cNvSpPr>
            <a:spLocks noGrp="1"/>
          </p:cNvSpPr>
          <p:nvPr>
            <p:ph idx="1"/>
          </p:nvPr>
        </p:nvSpPr>
        <p:spPr/>
        <p:txBody>
          <a:bodyPr/>
          <a:lstStyle/>
          <a:p>
            <a:pPr lvl="0" indent="0" marL="0">
              <a:buNone/>
            </a:pPr>
            <a:r>
              <a:rPr/>
              <a:t>Since </a:t>
            </a:r>
            <a:r>
              <a:rPr>
                <a:latin typeface="Courier"/>
              </a:rPr>
              <a:t>SLICER</a:t>
            </a:r>
            <a:r>
              <a:rPr/>
              <a:t> is implemented in R, we will be implementing our DE in R as well. We will ideally provide an R function that takes a cell by gene matrix and returns SLICER results along with supplemental data relating to DE analysis. Our code will be posted on </a:t>
            </a:r>
            <a:r>
              <a:rPr>
                <a:hlinkClick r:id="rId2"/>
              </a:rPr>
              <a:t>GitHub</a:t>
            </a:r>
            <a: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Preliminary Results</a:t>
            </a:r>
          </a:p>
        </p:txBody>
      </p:sp>
      <p:pic>
        <p:nvPicPr>
          <p:cNvPr descr="SLICER_EXAMPLE.gif"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Our preliminary results at the moment just involve running </a:t>
            </a:r>
            <a:r>
              <a:rPr>
                <a:latin typeface="Courier"/>
              </a:rPr>
              <a:t>SLICER</a:t>
            </a:r>
            <a:r>
              <a:rPr/>
              <a:t>’s workflow on their own toy dataset.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Love, Michael I., Wolfgang Huber, and Simon Anders. 2014. “Moderated Estimation of Fold Change and Dispersion for RNA-Seq Data with DESeq2” 15: 550. </a:t>
            </a:r>
            <a:r>
              <a:rPr>
                <a:hlinkClick r:id="rId2"/>
              </a:rPr>
              <a:t>https://doi.org/10.1186/s13059-014-0550-8</a:t>
            </a:r>
            <a:r>
              <a:rPr/>
              <a:t>.</a:t>
            </a:r>
          </a:p>
          <a:p>
            <a:pPr lvl="0" indent="0" marL="0">
              <a:buNone/>
            </a:pPr>
            <a:r>
              <a:rPr/>
              <a:t>Welch, Joshua D., Alexander J. Hartemink, and Jan F. Prins. 2016. “SLICER: Inferring Branched, Nonlinear Cellular Trajectories from Single Cell RNA-Seq Data.” </a:t>
            </a:r>
            <a:r>
              <a:rPr i="1"/>
              <a:t>Genome Biology</a:t>
            </a:r>
            <a:r>
              <a:rPr/>
              <a:t> 17 (1). </a:t>
            </a:r>
            <a:r>
              <a:rPr>
                <a:hlinkClick r:id="rId3"/>
              </a:rPr>
              <a:t>https://doi.org/10.1186/s13059-016-0975-3</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a:t>As a validation - Perform DE on data set against a known assigned labels (data set must be an RNAseq dataset as we do not know how to do DE with Cytoph – Natalie??)</a:t>
            </a:r>
          </a:p>
          <a:p>
            <a:pPr lvl="0"/>
            <a:r>
              <a:rPr/>
              <a:t>Use SLICER Workflow</a:t>
            </a:r>
          </a:p>
          <a:p>
            <a:pPr lvl="1"/>
            <a:r>
              <a:rPr/>
              <a:t>Potentially use Dimensional Reduction Prior to SLICER???</a:t>
            </a:r>
          </a:p>
          <a:p>
            <a:pPr lvl="2"/>
            <a:r>
              <a:rPr/>
              <a:t>May make downstream results less interpretable.</a:t>
            </a:r>
          </a:p>
          <a:p>
            <a:pPr lvl="2"/>
            <a:r>
              <a:rPr/>
              <a:t>Also, the paper expects unprocessed genes as input</a:t>
            </a:r>
          </a:p>
          <a:p>
            <a:pPr lvl="1"/>
            <a:r>
              <a:rPr/>
              <a:t>To Understand about SLICER</a:t>
            </a:r>
          </a:p>
          <a:p>
            <a:pPr lvl="2"/>
            <a:r>
              <a:rPr/>
              <a:t>☒ gene selection </a:t>
            </a:r>
            <a:r>
              <a:rPr>
                <a:latin typeface="Courier"/>
              </a:rPr>
              <a:t>select_genes()</a:t>
            </a:r>
          </a:p>
          <a:p>
            <a:pPr lvl="2"/>
            <a:r>
              <a:rPr/>
              <a:t>☒ k selection for hull (</a:t>
            </a:r>
            <a:r>
              <a:rPr>
                <a:latin typeface="Courier"/>
              </a:rPr>
              <a:t>select_k()</a:t>
            </a:r>
            <a:r>
              <a:rPr/>
              <a:t>)</a:t>
            </a:r>
          </a:p>
          <a:p>
            <a:pPr lvl="2"/>
            <a:r>
              <a:rPr/>
              <a:t>☒ entropy</a:t>
            </a:r>
          </a:p>
          <a:p>
            <a:pPr lvl="2"/>
            <a:r>
              <a:rPr/>
              <a:t>☐ knn embeddings</a:t>
            </a:r>
          </a:p>
          <a:p>
            <a:pPr lvl="2"/>
            <a:r>
              <a:rPr/>
              <a:t>☐ LLE</a:t>
            </a:r>
          </a:p>
          <a:p>
            <a:pPr lvl="0"/>
            <a:r>
              <a:rPr/>
              <a:t>Correlate Geodesic entropy to cells to define junction points.</a:t>
            </a:r>
          </a:p>
          <a:p>
            <a:pPr lvl="1"/>
            <a:r>
              <a:rPr/>
              <a:t>I am less convinced that we can do this portion.</a:t>
            </a:r>
          </a:p>
          <a:p>
            <a:pPr lvl="0"/>
            <a:r>
              <a:rPr/>
              <a:t>Perform DE on cells within the Junction (definition of a junction still TBD)</a:t>
            </a:r>
          </a:p>
          <a:p>
            <a:pPr lvl="1"/>
            <a:r>
              <a:rPr/>
              <a:t>Either use only the SLICER genes as input, or the whole geneset.</a:t>
            </a:r>
          </a:p>
          <a:p>
            <a:pPr lvl="0"/>
            <a:r>
              <a:rPr/>
              <a:t>Ideally there will be biologically relevant DE genes within these groups.</a:t>
            </a:r>
          </a:p>
          <a:p>
            <a:pPr lvl="0" indent="0" marL="0">
              <a:buNone/>
            </a:pPr>
            <a:r>
              <a:rPr/>
              <a:t>Alternatives: compare junction points to each other SLICER Branch</a:t>
            </a:r>
          </a:p>
          <a:p>
            <a:pPr lvl="0" indent="0" marL="0">
              <a:buNone/>
            </a:pPr>
            <a:r>
              <a:rPr/>
              <a:t>Potentional Problems:</a:t>
            </a:r>
          </a:p>
          <a:p>
            <a:pPr lvl="0"/>
            <a:r>
              <a:rPr/>
              <a:t>Junction sets may not include enough cells to have powered DE results.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Group Members</a:t>
            </a:r>
          </a:p>
        </p:txBody>
      </p:sp>
      <p:sp>
        <p:nvSpPr>
          <p:cNvPr id="3" name="Content Placeholder 2"/>
          <p:cNvSpPr>
            <a:spLocks noGrp="1"/>
          </p:cNvSpPr>
          <p:nvPr>
            <p:ph idx="1"/>
          </p:nvPr>
        </p:nvSpPr>
        <p:spPr/>
        <p:txBody>
          <a:bodyPr/>
          <a:lstStyle/>
          <a:p>
            <a:pPr lvl="0"/>
            <a:r>
              <a:rPr/>
              <a:t>Justin Landis</a:t>
            </a:r>
          </a:p>
          <a:p>
            <a:pPr lvl="0"/>
            <a:r>
              <a:rPr/>
              <a:t>Victor Adediwura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SLICER is a method to select features (genes) to build a trajectory of cells. In Single Cell RNAseq (scRNAseq), this method may be helpful in the context of cell differentiation analyses. The goal of our project is to investigate Differential Expression (DE) approaches to the features selected by SLICER.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Formal Statement of the Problem</a:t>
            </a:r>
          </a:p>
        </p:txBody>
      </p:sp>
      <p:sp>
        <p:nvSpPr>
          <p:cNvPr id="3" name="Content Placeholder 2"/>
          <p:cNvSpPr>
            <a:spLocks noGrp="1"/>
          </p:cNvSpPr>
          <p:nvPr>
            <p:ph idx="1"/>
          </p:nvPr>
        </p:nvSpPr>
        <p:spPr/>
        <p:txBody>
          <a:bodyPr/>
          <a:lstStyle/>
          <a:p>
            <a:pPr lvl="0" indent="0" marL="0">
              <a:buNone/>
            </a:pPr>
            <a:r>
              <a:rPr/>
              <a:t>While SLICER automatically selects genes that are important for defining a trajectory among the data, it does not associate which features are most important to defined cell types.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Related Work</a:t>
            </a:r>
          </a:p>
        </p:txBody>
      </p:sp>
      <p:sp>
        <p:nvSpPr>
          <p:cNvPr id="3" name="Content Placeholder 2"/>
          <p:cNvSpPr>
            <a:spLocks noGrp="1"/>
          </p:cNvSpPr>
          <p:nvPr>
            <p:ph idx="1"/>
          </p:nvPr>
        </p:nvSpPr>
        <p:spPr/>
        <p:txBody>
          <a:bodyPr/>
          <a:lstStyle/>
          <a:p>
            <a:pPr lvl="0" indent="0" marL="0">
              <a:buNone/>
            </a:pPr>
            <a:r>
              <a:rPr/>
              <a:t>Directly related works are </a:t>
            </a:r>
            <a:r>
              <a:rPr>
                <a:latin typeface="Courier"/>
              </a:rPr>
              <a:t>SLICER</a:t>
            </a:r>
            <a:r>
              <a:rPr/>
              <a:t> (Welch, Hartemink, and Prins 2016) and </a:t>
            </a:r>
            <a:r>
              <a:rPr>
                <a:latin typeface="Courier"/>
              </a:rPr>
              <a:t>DESeq2</a:t>
            </a:r>
            <a:r>
              <a:rPr/>
              <a:t> (Love, Huber, and Anders 2014)</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a:t>
            </a:r>
          </a:p>
        </p:txBody>
      </p:sp>
      <p:sp>
        <p:nvSpPr>
          <p:cNvPr id="3" name="Content Placeholder 2"/>
          <p:cNvSpPr>
            <a:spLocks noGrp="1"/>
          </p:cNvSpPr>
          <p:nvPr>
            <p:ph idx="1"/>
          </p:nvPr>
        </p:nvSpPr>
        <p:spPr/>
        <p:txBody>
          <a:bodyPr/>
          <a:lstStyle/>
          <a:p>
            <a:pPr lvl="0" indent="0" marL="0">
              <a:buNone/>
            </a:pPr>
            <a:r>
              <a:rPr/>
              <a:t>The overall goal of our work is to identify if performing DE based on branches assignments by SLICER will lead to biologically significant results.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Datasets</a:t>
            </a:r>
          </a:p>
        </p:txBody>
      </p:sp>
      <p:sp>
        <p:nvSpPr>
          <p:cNvPr id="3" name="Content Placeholder 2"/>
          <p:cNvSpPr>
            <a:spLocks noGrp="1"/>
          </p:cNvSpPr>
          <p:nvPr>
            <p:ph idx="1"/>
          </p:nvPr>
        </p:nvSpPr>
        <p:spPr/>
        <p:txBody>
          <a:bodyPr/>
          <a:lstStyle/>
          <a:p>
            <a:pPr lvl="0" indent="0" marL="0">
              <a:buNone/>
            </a:pPr>
            <a:r>
              <a:rPr/>
              <a:t>We will be using data sets from </a:t>
            </a:r>
            <a:r>
              <a:rPr>
                <a:hlinkClick r:id="rId2"/>
              </a:rPr>
              <a:t>Single-cell dattasets for temporal gene expression integration</a:t>
            </a:r>
            <a:r>
              <a:rPr/>
              <a:t>, specifically utilizing a few Hematopoiesis differentiation dataset (as there are 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Intended Experiments</a:t>
            </a:r>
          </a:p>
        </p:txBody>
      </p:sp>
      <p:sp>
        <p:nvSpPr>
          <p:cNvPr id="3" name="Content Placeholder 2"/>
          <p:cNvSpPr>
            <a:spLocks noGrp="1"/>
          </p:cNvSpPr>
          <p:nvPr>
            <p:ph idx="1"/>
          </p:nvPr>
        </p:nvSpPr>
        <p:spPr/>
        <p:txBody>
          <a:bodyPr/>
          <a:lstStyle/>
          <a:p>
            <a:pPr lvl="0" indent="0" marL="0">
              <a:buNone/>
            </a:pPr>
            <a:r>
              <a:rPr/>
              <a:t>As a validation, we will perform Differential Expression analysis on input data prior to SLICER and then compare the results of the same DE pipeline, except only on features selected by SLICER. In practicality, this requires a dataset with some experimental labels which will be used for differential expression comparisons.</a:t>
            </a:r>
          </a:p>
          <a:p>
            <a:pPr lvl="0" indent="0" marL="0">
              <a:buNone/>
            </a:pPr>
            <a:r>
              <a:rPr/>
              <a:t>Validation Results:</a:t>
            </a:r>
          </a:p>
          <a:p>
            <a:pPr lvl="0"/>
            <a:r>
              <a:rPr/>
              <a:t>DE on ALL Features, comparing against original experimental labels</a:t>
            </a:r>
          </a:p>
          <a:p>
            <a:pPr lvl="0" indent="0" marL="0">
              <a:buNone/>
            </a:pPr>
            <a:r>
              <a:rPr/>
              <a:t>Experiments:</a:t>
            </a:r>
          </a:p>
          <a:p>
            <a:pPr lvl="0"/>
            <a:r>
              <a:rPr/>
              <a:t>DE on SLICER Features, comparing against original experimental labels</a:t>
            </a:r>
          </a:p>
          <a:p>
            <a:pPr lvl="0"/>
            <a:r>
              <a:rPr/>
              <a:t>DE on SLICER Features, comparing against SLICER branch labels</a:t>
            </a:r>
          </a:p>
          <a:p>
            <a:pPr lvl="0"/>
            <a:r>
              <a:rPr/>
              <a:t>DE on ALL Features, comparing against SLICER branch labels</a:t>
            </a:r>
          </a:p>
          <a:p>
            <a:pPr lvl="0" indent="0" marL="0">
              <a:buNone/>
            </a:pPr>
            <a:r>
              <a:rPr/>
              <a:t>In experiments where SLICER Features are used, we intend to do a set comparison between DE genes in validation versus the experiment.</a:t>
            </a:r>
          </a:p>
          <a:p>
            <a:pPr lvl="0" indent="0" marL="0">
              <a:buNone/>
            </a:pPr>
            <a:r>
              <a:rPr/>
              <a:t>In experiments where SLICER branch labels are used, we NMI to assess if branches correspond to experimental labels (they may not!)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Expected Challenges</a:t>
            </a:r>
          </a:p>
        </p:txBody>
      </p:sp>
      <p:sp>
        <p:nvSpPr>
          <p:cNvPr id="3" name="Content Placeholder 2"/>
          <p:cNvSpPr>
            <a:spLocks noGrp="1"/>
          </p:cNvSpPr>
          <p:nvPr>
            <p:ph idx="1"/>
          </p:nvPr>
        </p:nvSpPr>
        <p:spPr/>
        <p:txBody>
          <a:bodyPr/>
          <a:lstStyle/>
          <a:p>
            <a:pPr lvl="0" indent="0" marL="0">
              <a:buNone/>
            </a:pPr>
            <a:r>
              <a:rPr/>
              <a:t>Immediate challenges will be the disparity between softwares. Data is stored in a </a:t>
            </a:r>
            <a:r>
              <a:rPr>
                <a:latin typeface="Courier"/>
              </a:rPr>
              <a:t>h5ad</a:t>
            </a:r>
            <a:r>
              <a:rPr/>
              <a:t> format that can be read into memory via </a:t>
            </a:r>
            <a:r>
              <a:rPr>
                <a:latin typeface="Courier"/>
              </a:rPr>
              <a:t>scanpy.read_h5ad(...)</a:t>
            </a:r>
            <a:r>
              <a:rPr/>
              <a:t>. However </a:t>
            </a:r>
            <a:r>
              <a:rPr>
                <a:latin typeface="Courier"/>
              </a:rPr>
              <a:t>SLICER</a:t>
            </a:r>
            <a:r>
              <a:rPr/>
              <a:t> is implemented in R and will need to be locally installed as it was </a:t>
            </a:r>
            <a:r>
              <a:rPr>
                <a:hlinkClick r:id="rId2"/>
              </a:rPr>
              <a:t>removed from CRAN</a:t>
            </a:r>
            <a:r>
              <a:rPr/>
              <a:t> in </a:t>
            </a:r>
            <a:r>
              <a:rPr>
                <a:latin typeface="Courier"/>
              </a:rPr>
              <a:t>2022</a:t>
            </a:r>
            <a:r>
              <a:rPr/>
              <a:t>.</a:t>
            </a:r>
          </a:p>
          <a:p>
            <a:pPr lvl="0" indent="0" marL="0">
              <a:buNone/>
            </a:pPr>
            <a:r>
              <a:rPr/>
              <a:t>Furthermore, branch assignments seem to be based on the Dimensionality Reduction of </a:t>
            </a:r>
            <a:r>
              <a:rPr>
                <a:latin typeface="Courier"/>
              </a:rPr>
              <a:t>LLE</a:t>
            </a:r>
            <a:r>
              <a:rPr/>
              <a:t>, but the actual trajectories through the graph may bounce between branch assignments (see Preliminary Results). Additionally, there is no guarantee to the size of branch assignments given by SLICER. Assuming one branch is sufficiently small, this may lead to under powered DE results. DE results may not be comparable to SLICER results due to the nature of SLICER feature selection (selecting genes with low neighborhood variance versus global variance).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2024-03-18T16:48:11Z</dcterms:created>
  <dcterms:modified xsi:type="dcterms:W3CDTF">2024-03-18T16:48:11Z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references.bib</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