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9" r:id="rId24"/>
    <p:sldId id="280" r:id="rId25"/>
    <p:sldId id="281" r:id="rId26"/>
    <p:sldId id="282" r:id="rId27"/>
    <p:sldId id="283" r:id="rId28"/>
    <p:sldId id="284" r:id="rId29"/>
    <p:sldId id="285" r:id="rId30"/>
    <p:sldId id="286" r:id="rId31"/>
    <p:sldId id="287" r:id="rId32"/>
    <p:sldId id="288"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5D6A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1" autoAdjust="0"/>
    <p:restoredTop sz="96327" autoAdjust="0"/>
  </p:normalViewPr>
  <p:slideViewPr>
    <p:cSldViewPr snapToGrid="0" snapToObjects="1">
      <p:cViewPr varScale="1">
        <p:scale>
          <a:sx n="203" d="100"/>
          <a:sy n="203" d="100"/>
        </p:scale>
        <p:origin x="176" y="7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779"/>
            <a:ext cx="9144000" cy="5150270"/>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67043" y="1344168"/>
            <a:ext cx="742949" cy="228599"/>
          </a:xfrm>
        </p:spPr>
        <p:txBody>
          <a:bodyPr anchor="t"/>
          <a:lstStyle>
            <a:lvl1pPr algn="l">
              <a:defRPr b="0" i="0">
                <a:solidFill>
                  <a:schemeClr val="bg1"/>
                </a:solidFill>
              </a:defRPr>
            </a:lvl1p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a:xfrm rot="5400000">
            <a:off x="6719695" y="2420115"/>
            <a:ext cx="2894846" cy="228601"/>
          </a:xfrm>
        </p:spPr>
        <p:txBody>
          <a:bodyPr/>
          <a:lstStyle>
            <a:lvl1pPr>
              <a:defRPr b="0" i="0">
                <a:solidFill>
                  <a:schemeClr val="bg1"/>
                </a:solidFill>
              </a:defRPr>
            </a:lvl1pPr>
          </a:lstStyle>
          <a:p>
            <a:endParaRPr lang="en-US"/>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25544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3725005"/>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7" y="4152499"/>
            <a:ext cx="6619242" cy="370284"/>
          </a:xfrm>
        </p:spPr>
        <p:txBody>
          <a:bodyPr>
            <a:normAutofit/>
          </a:bodyPr>
          <a:lstStyle>
            <a:lvl1pPr marL="0" indent="0">
              <a:buNone/>
              <a:defRPr sz="90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3203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7562"/>
            <a:ext cx="6619244" cy="103481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10271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1779"/>
            <a:ext cx="9144000" cy="5150270"/>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7289579" y="1973862"/>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9" name="TextBox 8"/>
          <p:cNvSpPr txBox="1"/>
          <p:nvPr/>
        </p:nvSpPr>
        <p:spPr>
          <a:xfrm>
            <a:off x="673721" y="443320"/>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2" name="Title 1"/>
          <p:cNvSpPr>
            <a:spLocks noGrp="1"/>
          </p:cNvSpPr>
          <p:nvPr>
            <p:ph type="title"/>
          </p:nvPr>
        </p:nvSpPr>
        <p:spPr>
          <a:xfrm>
            <a:off x="1186408" y="735388"/>
            <a:ext cx="6340430" cy="2023687"/>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4329" cy="256631"/>
          </a:xfrm>
        </p:spPr>
        <p:txBody>
          <a:bodyPr anchor="t">
            <a:normAutofit/>
          </a:bodyPr>
          <a:lstStyle>
            <a:lvl1pPr marL="0" indent="0">
              <a:buNone/>
              <a:defRPr lang="en-US" sz="1050" b="0" i="0" kern="1200" cap="small" dirty="0">
                <a:solidFill>
                  <a:schemeClr val="accent1"/>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0702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4801"/>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9960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62974"/>
            <a:ext cx="2346876"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95171"/>
            <a:ext cx="2346876" cy="21251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6"/>
            <a:ext cx="235903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95171"/>
            <a:ext cx="2359035" cy="21251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62975"/>
            <a:ext cx="2370772"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6" y="2395171"/>
            <a:ext cx="2373539" cy="212512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22" name="Straight Connector 21"/>
          <p:cNvCxnSpPr/>
          <p:nvPr/>
        </p:nvCxnSpPr>
        <p:spPr>
          <a:xfrm>
            <a:off x="3302978"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829301"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36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8"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9403" y="3399635"/>
            <a:ext cx="2285075" cy="48836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8" y="1952625"/>
            <a:ext cx="2018431"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88002"/>
            <a:ext cx="2287829" cy="6322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5"/>
            <a:ext cx="2287829" cy="48836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6" y="3888001"/>
            <a:ext cx="2287828" cy="6322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91115" y="1952625"/>
            <a:ext cx="0" cy="263819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1429" y="1952625"/>
            <a:ext cx="0" cy="26193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1EB5C9-1307-BA42-ABA2-0BC069CD8E7F}"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6971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619245"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22444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7" y="958851"/>
            <a:ext cx="1060450" cy="35614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5" y="958851"/>
            <a:ext cx="4685660"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856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6861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2008234"/>
            <a:ext cx="3263267"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69" y="2008234"/>
            <a:ext cx="2816534" cy="1712867"/>
          </a:xfrm>
        </p:spPr>
        <p:txBody>
          <a:bodyPr anchor="ctr"/>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209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4940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2911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0340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4444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60" y="1085850"/>
            <a:ext cx="3892549"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6" y="2171701"/>
            <a:ext cx="2094869" cy="2346959"/>
          </a:xfrm>
        </p:spPr>
        <p:txBody>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7149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0" y="1269999"/>
            <a:ext cx="2895195" cy="1301751"/>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5326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1779"/>
            <a:ext cx="9144000" cy="5150270"/>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5"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59"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8204" y="4795546"/>
            <a:ext cx="742949" cy="228599"/>
          </a:xfrm>
          <a:prstGeom prst="rect">
            <a:avLst/>
          </a:prstGeom>
        </p:spPr>
        <p:txBody>
          <a:bodyPr vert="horz" lIns="91440" tIns="45720" rIns="91440" bIns="45720" rtlCol="0" anchor="t"/>
          <a:lstStyle>
            <a:lvl1pPr algn="r">
              <a:defRPr sz="750" b="1" i="0">
                <a:solidFill>
                  <a:schemeClr val="accent1"/>
                </a:solidFill>
              </a:defRPr>
            </a:lvl1pPr>
          </a:lstStyle>
          <a:p>
            <a:fld id="{241EB5C9-1307-BA42-ABA2-0BC069CD8E7F}" type="datetimeFigureOut">
              <a:rPr lang="en-US" smtClean="0"/>
              <a:t>11/2/23</a:t>
            </a:fld>
            <a:endParaRPr lang="en-US"/>
          </a:p>
        </p:txBody>
      </p:sp>
      <p:sp>
        <p:nvSpPr>
          <p:cNvPr id="5" name="Footer Placeholder 4"/>
          <p:cNvSpPr>
            <a:spLocks noGrp="1"/>
          </p:cNvSpPr>
          <p:nvPr>
            <p:ph type="ftr" sz="quarter" idx="3"/>
          </p:nvPr>
        </p:nvSpPr>
        <p:spPr>
          <a:xfrm>
            <a:off x="396269" y="4793879"/>
            <a:ext cx="2894846" cy="228601"/>
          </a:xfrm>
          <a:prstGeom prst="rect">
            <a:avLst/>
          </a:prstGeom>
        </p:spPr>
        <p:txBody>
          <a:bodyPr vert="horz" lIns="91440" tIns="45720" rIns="91440" bIns="45720" rtlCol="0" anchor="b"/>
          <a:lstStyle>
            <a:lvl1pPr algn="l">
              <a:defRPr sz="750" b="1" i="0">
                <a:solidFill>
                  <a:schemeClr val="accent1"/>
                </a:solidFill>
                <a:latin typeface="+mn-lt"/>
              </a:defRPr>
            </a:lvl1pPr>
          </a:lstStyle>
          <a:p>
            <a:endParaRPr lang="en-US"/>
          </a:p>
        </p:txBody>
      </p:sp>
      <p:sp>
        <p:nvSpPr>
          <p:cNvPr id="22" name="Rectangle 2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bg1"/>
                </a:solidFill>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4783702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11.png"/><Relationship Id="rId12" Type="http://schemas.openxmlformats.org/officeDocument/2006/relationships/image" Target="../media/image10.png"/><Relationship Id="rId1" Type="http://schemas.openxmlformats.org/officeDocument/2006/relationships/slideLayout" Target="../slideLayouts/slideLayout8.xml"/><Relationship Id="rId11" Type="http://schemas.openxmlformats.org/officeDocument/2006/relationships/image" Target="../media/image9.png"/><Relationship Id="rId10" Type="http://schemas.openxmlformats.org/officeDocument/2006/relationships/image" Target="../media/image80.png"/><Relationship Id="rId1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Lab Meeting</a:t>
            </a:r>
          </a:p>
        </p:txBody>
      </p:sp>
      <p:sp>
        <p:nvSpPr>
          <p:cNvPr id="3" name="Subtitle 2"/>
          <p:cNvSpPr>
            <a:spLocks noGrp="1"/>
          </p:cNvSpPr>
          <p:nvPr>
            <p:ph type="subTitle" idx="1"/>
          </p:nvPr>
        </p:nvSpPr>
        <p:spPr/>
        <p:txBody>
          <a:bodyPr>
            <a:normAutofit fontScale="92500"/>
          </a:bodyPr>
          <a:lstStyle/>
          <a:p>
            <a:pPr marL="0" lvl="0" indent="0">
              <a:buNone/>
            </a:pPr>
            <a:r>
              <a:t>Long Read Sequencing &amp; Tree Climbing</a:t>
            </a:r>
            <a:br/>
            <a:br/>
            <a:r>
              <a:t>Justin Landis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 2 - Tree Climbing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Motivation</a:t>
            </a:r>
          </a:p>
        </p:txBody>
      </p:sp>
      <p:sp>
        <p:nvSpPr>
          <p:cNvPr id="3" name="Content Placeholder 2"/>
          <p:cNvSpPr>
            <a:spLocks noGrp="1"/>
          </p:cNvSpPr>
          <p:nvPr>
            <p:ph idx="1"/>
          </p:nvPr>
        </p:nvSpPr>
        <p:spPr/>
        <p:txBody>
          <a:bodyPr/>
          <a:lstStyle/>
          <a:p>
            <a:pPr marL="0" lvl="0" indent="0">
              <a:buNone/>
            </a:pPr>
            <a:r>
              <a:t>Long read sequencing allows for less ambiguity in alignments and quantification steps, which implies these methods do not need to infer </a:t>
            </a:r>
            <a:r>
              <a:rPr i="1"/>
              <a:t>as much</a:t>
            </a:r>
            <a:r>
              <a:t> which gene isoforms are present in RNAseq analysis.</a:t>
            </a:r>
          </a:p>
          <a:p>
            <a:pPr marL="0" lvl="0" indent="0">
              <a:buNone/>
            </a:pPr>
            <a:r>
              <a:t>However, Long Read Sequencing comes </a:t>
            </a:r>
            <a:r>
              <a:rPr b="1"/>
              <a:t>generally</a:t>
            </a:r>
            <a:r>
              <a:t> the expense of read depth. Thus we would like to also increase our power.</a:t>
            </a:r>
          </a:p>
          <a:p>
            <a:pPr marL="0" lvl="0" indent="0">
              <a:buNone/>
            </a:pPr>
            <a:r>
              <a:t>Suppose that there is differential expression and that some subset of isoforms within a gene are modulated together. Can we find an optimal node of a clustering tree to merge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Clustering Algorithm</a:t>
            </a:r>
          </a:p>
        </p:txBody>
      </p:sp>
      <p:sp>
        <p:nvSpPr>
          <p:cNvPr id="3" name="Content Placeholder 2"/>
          <p:cNvSpPr>
            <a:spLocks noGrp="1"/>
          </p:cNvSpPr>
          <p:nvPr>
            <p:ph idx="1"/>
          </p:nvPr>
        </p:nvSpPr>
        <p:spPr/>
        <p:txBody>
          <a:bodyPr>
            <a:normAutofit/>
          </a:bodyPr>
          <a:lstStyle/>
          <a:p>
            <a:pPr marL="0" lvl="0" indent="0">
              <a:buNone/>
            </a:pPr>
            <a:r>
              <a:t>Before we can find a node, we must generate a tree. There are two main methods to consider.</a:t>
            </a:r>
          </a:p>
          <a:p>
            <a:pPr marL="342900" lvl="0" indent="-342900">
              <a:buAutoNum type="arabicPeriod"/>
            </a:pPr>
            <a:r>
              <a:t>hierarchical clustering on count data</a:t>
            </a:r>
          </a:p>
          <a:p>
            <a:pPr marL="685800" lvl="1" indent="-342900">
              <a:buAutoNum type="arabicPeriod"/>
            </a:pPr>
            <a:r>
              <a:t>Data Dependent</a:t>
            </a:r>
          </a:p>
          <a:p>
            <a:pPr marL="685800" lvl="1" indent="-342900">
              <a:buAutoNum type="arabicPeriod"/>
            </a:pPr>
            <a:r>
              <a:t>Biases p-values in merges</a:t>
            </a:r>
          </a:p>
          <a:p>
            <a:pPr marL="342900" lvl="0" indent="-342900">
              <a:buAutoNum type="arabicPeriod"/>
            </a:pPr>
            <a:r>
              <a:rPr b="1"/>
              <a:t>hierarchical clustering on pairwise exon similarity measures</a:t>
            </a:r>
          </a:p>
          <a:p>
            <a:pPr marL="685800" lvl="1" indent="-342900">
              <a:buAutoNum type="arabicPeriod"/>
            </a:pPr>
            <a:r>
              <a:t>Biologically intuitive - similar transcripts may be regulated together</a:t>
            </a:r>
          </a:p>
          <a:p>
            <a:pPr marL="685800" lvl="1" indent="-342900">
              <a:buAutoNum type="arabicPeriod"/>
            </a:pPr>
            <a:r>
              <a:t>deterministic (per gtf file)</a:t>
            </a:r>
          </a:p>
          <a:p>
            <a:pPr marL="685800" lvl="1" indent="-342900">
              <a:buAutoNum type="arabicPeriod"/>
            </a:pPr>
            <a:r>
              <a:t>Potential for many ‘tied’ transcripts due to no overlap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Pairwise Exon Similarity Measure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I implement a mixture of the </a:t>
                </a:r>
                <a:r>
                  <a:rPr dirty="0" err="1"/>
                  <a:t>Jacaard</a:t>
                </a:r>
                <a:r>
                  <a:rPr dirty="0"/>
                  <a:t> Index and Sorensen-Dice Coefficient. These are typically used for discrete sets of data and are defined as follows</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m>
                        <m:mPr>
                          <m:mcs>
                            <m:mc>
                              <m:mcPr>
                                <m:count m:val="1"/>
                                <m:mcJc m:val="center"/>
                              </m:mcPr>
                            </m:mc>
                          </m:mcs>
                          <m:ctrlPr>
                            <a:rPr i="1">
                              <a:latin typeface="Cambria Math" panose="02040503050406030204" pitchFamily="18" charset="0"/>
                            </a:rPr>
                          </m:ctrlPr>
                        </m:mPr>
                        <m:mr>
                          <m:e>
                            <m:r>
                              <a:rPr>
                                <a:latin typeface="Cambria Math" panose="02040503050406030204" pitchFamily="18" charset="0"/>
                              </a:rPr>
                              <m:t>𝐽</m:t>
                            </m:r>
                            <m:d>
                              <m:dPr>
                                <m:ctrlPr>
                                  <a:rPr i="1">
                                    <a:latin typeface="Cambria Math" panose="02040503050406030204" pitchFamily="18" charset="0"/>
                                  </a:rPr>
                                </m:ctrlPr>
                              </m:dPr>
                              <m:e>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e>
                            </m:d>
                            <m:r>
                              <a:rPr>
                                <a:latin typeface="Cambria Math" panose="02040503050406030204" pitchFamily="18" charset="0"/>
                              </a:rPr>
                              <m:t>=</m:t>
                            </m:r>
                            <m:f>
                              <m:fPr>
                                <m:ctrlPr>
                                  <a:rPr i="1">
                                    <a:latin typeface="Cambria Math" panose="02040503050406030204" pitchFamily="18" charset="0"/>
                                  </a:rPr>
                                </m:ctrlPr>
                              </m:fPr>
                              <m:num>
                                <m:d>
                                  <m:dPr>
                                    <m:begChr m:val="|"/>
                                    <m:endChr m:val="|"/>
                                    <m:ctrlPr>
                                      <a:rPr i="1">
                                        <a:latin typeface="Cambria Math" panose="02040503050406030204" pitchFamily="18" charset="0"/>
                                      </a:rPr>
                                    </m:ctrlPr>
                                  </m:dPr>
                                  <m:e>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e>
                                </m:d>
                              </m:num>
                              <m:den>
                                <m:d>
                                  <m:dPr>
                                    <m:begChr m:val="|"/>
                                    <m:endChr m:val="|"/>
                                    <m:ctrlPr>
                                      <a:rPr i="1">
                                        <a:latin typeface="Cambria Math" panose="02040503050406030204" pitchFamily="18" charset="0"/>
                                      </a:rPr>
                                    </m:ctrlPr>
                                  </m:dPr>
                                  <m:e>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e>
                                </m:d>
                              </m:den>
                            </m:f>
                          </m:e>
                        </m:mr>
                        <m:mr>
                          <m:e>
                            <m:r>
                              <a:rPr>
                                <a:latin typeface="Cambria Math" panose="02040503050406030204" pitchFamily="18" charset="0"/>
                              </a:rPr>
                              <m:t>𝐷𝑆𝐶</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d>
                                  <m:dPr>
                                    <m:begChr m:val="|"/>
                                    <m:endChr m:val="|"/>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e>
                                </m:d>
                              </m:num>
                              <m:den>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𝑌</m:t>
                                    </m:r>
                                  </m:e>
                                </m:d>
                              </m:den>
                            </m:f>
                          </m:e>
                        </m:mr>
                      </m:m>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Extending Jacaard to basepair similarities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dirty="0"/>
                  <a:t>We can extend the </a:t>
                </a:r>
                <a:r>
                  <a:rPr dirty="0" err="1"/>
                  <a:t>Jacaard</a:t>
                </a:r>
                <a:r>
                  <a:rPr dirty="0"/>
                  <a:t> Index if we regard </a:t>
                </a:r>
                <a14:m>
                  <m:oMath xmlns:m="http://schemas.openxmlformats.org/officeDocument/2006/math">
                    <m:r>
                      <a:rPr>
                        <a:latin typeface="Cambria Math" panose="02040503050406030204" pitchFamily="18" charset="0"/>
                      </a:rPr>
                      <m:t>𝐴</m:t>
                    </m:r>
                  </m:oMath>
                </a14:m>
                <a:r>
                  <a:rPr dirty="0"/>
                  <a:t> and </a:t>
                </a:r>
                <a14:m>
                  <m:oMath xmlns:m="http://schemas.openxmlformats.org/officeDocument/2006/math">
                    <m:r>
                      <a:rPr>
                        <a:latin typeface="Cambria Math" panose="02040503050406030204" pitchFamily="18" charset="0"/>
                      </a:rPr>
                      <m:t>𝐵</m:t>
                    </m:r>
                  </m:oMath>
                </a14:m>
                <a:r>
                  <a:rPr dirty="0"/>
                  <a:t> as two regions of a genome. We know </a:t>
                </a:r>
                <a14:m>
                  <m:oMath xmlns:m="http://schemas.openxmlformats.org/officeDocument/2006/math">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oMath>
                </a14:m>
                <a:r>
                  <a:rPr dirty="0"/>
                  <a:t> if and only if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oMath>
                </a14:m>
                <a:r>
                  <a:rPr dirty="0"/>
                  <a:t>.</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1"/>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e>
                            </m:mr>
                            <m:mr>
                              <m:e>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e>
                            </m:mr>
                            <m:mr>
                              <m:e>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e>
                            </m:mr>
                            <m:mr>
                              <m:e>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e>
                            </m:mr>
                          </m:m>
                        </m:e>
                      </m:d>
                    </m:oMath>
                  </m:oMathPara>
                </a14:m>
                <a:endParaRPr dirty="0"/>
              </a:p>
              <a:p>
                <a:pPr marL="0" lvl="0" indent="0">
                  <a:buNone/>
                </a:pPr>
                <a:endParaRPr lang="en-US" dirty="0"/>
              </a:p>
              <a:p>
                <a:pPr marL="0" lvl="0" indent="0">
                  <a:buNone/>
                </a:pPr>
                <a:r>
                  <a:rPr dirty="0"/>
                  <a:t>We can also take </a:t>
                </a:r>
                <a14:m>
                  <m:oMath xmlns:m="http://schemas.openxmlformats.org/officeDocument/2006/math">
                    <m:r>
                      <a:rPr>
                        <a:latin typeface="Cambria Math" panose="02040503050406030204" pitchFamily="18" charset="0"/>
                      </a:rPr>
                      <m:t>𝐴</m:t>
                    </m:r>
                    <m:r>
                      <a:rPr>
                        <a:latin typeface="Cambria Math" panose="02040503050406030204" pitchFamily="18" charset="0"/>
                      </a:rPr>
                      <m:t>∪</m:t>
                    </m:r>
                    <m:r>
                      <a:rPr>
                        <a:latin typeface="Cambria Math" panose="02040503050406030204" pitchFamily="18" charset="0"/>
                      </a:rPr>
                      <m:t>𝐵</m:t>
                    </m:r>
                  </m:oMath>
                </a14:m>
                <a:r>
                  <a:rPr dirty="0"/>
                  <a:t> as </a:t>
                </a:r>
                <a14:m>
                  <m:oMath xmlns:m="http://schemas.openxmlformats.org/officeDocument/2006/math">
                    <m:r>
                      <m:rPr>
                        <m:nor/>
                      </m:rPr>
                      <a:rPr/>
                      <m:t>max</m:t>
                    </m:r>
                    <m:d>
                      <m:dPr>
                        <m:ctrlPr>
                          <a:rPr i="1">
                            <a:latin typeface="Cambria Math" panose="02040503050406030204" pitchFamily="18" charset="0"/>
                          </a:rPr>
                        </m:ctrlPr>
                      </m:dPr>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𝑠𝑡𝑜𝑝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𝑠𝑡𝑜𝑝</m:t>
                            </m:r>
                          </m:sub>
                        </m:sSub>
                        <m:r>
                          <a:rPr>
                            <a:latin typeface="Cambria Math" panose="02040503050406030204" pitchFamily="18" charset="0"/>
                          </a:rPr>
                          <m:t>}</m:t>
                        </m:r>
                      </m:e>
                    </m:d>
                    <m:r>
                      <a:rPr>
                        <a:latin typeface="Cambria Math" panose="02040503050406030204" pitchFamily="18" charset="0"/>
                      </a:rPr>
                      <m:t>−</m:t>
                    </m:r>
                    <m:r>
                      <m:rPr>
                        <m:nor/>
                      </m:rPr>
                      <a:rPr/>
                      <m:t>min</m:t>
                    </m:r>
                    <m:d>
                      <m:dPr>
                        <m:ctrlPr>
                          <a:rPr i="1">
                            <a:latin typeface="Cambria Math" panose="02040503050406030204" pitchFamily="18" charset="0"/>
                          </a:rPr>
                        </m:ctrlPr>
                      </m:dPr>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𝐴</m:t>
                            </m:r>
                          </m:e>
                          <m:sub>
                            <m:r>
                              <a:rPr>
                                <a:latin typeface="Cambria Math" panose="02040503050406030204" pitchFamily="18" charset="0"/>
                              </a:rPr>
                              <m:t>𝑠𝑡𝑎𝑟𝑡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𝑠𝑡𝑎𝑟𝑡</m:t>
                            </m:r>
                          </m:sub>
                        </m:sSub>
                        <m:r>
                          <a:rPr>
                            <a:latin typeface="Cambria Math" panose="02040503050406030204" pitchFamily="18" charset="0"/>
                          </a:rPr>
                          <m:t>}</m:t>
                        </m:r>
                      </m:e>
                    </m:d>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Extending Sorensen-Dice Coefficient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We may regard </a:t>
                </a:r>
                <a14:m>
                  <m:oMath xmlns:m="http://schemas.openxmlformats.org/officeDocument/2006/math">
                    <m:r>
                      <a:rPr>
                        <a:latin typeface="Cambria Math" panose="02040503050406030204" pitchFamily="18" charset="0"/>
                      </a:rPr>
                      <m:t>𝑋</m:t>
                    </m:r>
                  </m:oMath>
                </a14:m>
                <a:r>
                  <a:rPr dirty="0"/>
                  <a:t> and </a:t>
                </a:r>
                <a14:m>
                  <m:oMath xmlns:m="http://schemas.openxmlformats.org/officeDocument/2006/math">
                    <m:r>
                      <a:rPr>
                        <a:latin typeface="Cambria Math" panose="02040503050406030204" pitchFamily="18" charset="0"/>
                      </a:rPr>
                      <m:t>𝑌</m:t>
                    </m:r>
                  </m:oMath>
                </a14:m>
                <a:r>
                  <a:rPr dirty="0"/>
                  <a:t> as the set of exons within two Genes, where their intersection is the sum of pairwise </a:t>
                </a:r>
                <a:r>
                  <a:rPr dirty="0" err="1"/>
                  <a:t>Jacaard</a:t>
                </a:r>
                <a:r>
                  <a:rPr dirty="0"/>
                  <a:t> Indexes. Specifically let </a:t>
                </a:r>
                <a14:m>
                  <m:oMath xmlns:m="http://schemas.openxmlformats.org/officeDocument/2006/math">
                    <m:r>
                      <a:rPr>
                        <a:latin typeface="Cambria Math" panose="02040503050406030204" pitchFamily="18" charset="0"/>
                      </a:rPr>
                      <m:t>𝑋</m:t>
                    </m:r>
                  </m:oMath>
                </a14:m>
                <a:r>
                  <a:rPr dirty="0"/>
                  <a:t> be a set of </a:t>
                </a:r>
                <a14:m>
                  <m:oMath xmlns:m="http://schemas.openxmlformats.org/officeDocument/2006/math">
                    <m:r>
                      <a:rPr>
                        <a:latin typeface="Cambria Math" panose="02040503050406030204" pitchFamily="18" charset="0"/>
                      </a:rPr>
                      <m:t>𝑁</m:t>
                    </m:r>
                  </m:oMath>
                </a14:m>
                <a:r>
                  <a:rPr dirty="0"/>
                  <a:t> exons, and </a:t>
                </a:r>
                <a14:m>
                  <m:oMath xmlns:m="http://schemas.openxmlformats.org/officeDocument/2006/math">
                    <m:r>
                      <a:rPr>
                        <a:latin typeface="Cambria Math" panose="02040503050406030204" pitchFamily="18" charset="0"/>
                      </a:rPr>
                      <m:t>𝑌</m:t>
                    </m:r>
                  </m:oMath>
                </a14:m>
                <a:r>
                  <a:rPr dirty="0"/>
                  <a:t> be a set of </a:t>
                </a:r>
                <a14:m>
                  <m:oMath xmlns:m="http://schemas.openxmlformats.org/officeDocument/2006/math">
                    <m:r>
                      <a:rPr>
                        <a:latin typeface="Cambria Math" panose="02040503050406030204" pitchFamily="18" charset="0"/>
                      </a:rPr>
                      <m:t>𝑀</m:t>
                    </m:r>
                  </m:oMath>
                </a14:m>
                <a:r>
                  <a:rPr dirty="0"/>
                  <a:t> exons.</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2</m:t>
                          </m:r>
                          <m:nary>
                            <m:naryPr>
                              <m:chr m:val="∑"/>
                              <m:limLoc m:val="undOvr"/>
                              <m:ctrlPr>
                                <a:rPr i="1">
                                  <a:latin typeface="Cambria Math" panose="02040503050406030204" pitchFamily="18" charset="0"/>
                                </a:rPr>
                              </m:ctrlPr>
                            </m:naryPr>
                            <m:sub>
                              <m:r>
                                <a:rPr>
                                  <a:latin typeface="Cambria Math" panose="02040503050406030204" pitchFamily="18" charset="0"/>
                                </a:rPr>
                                <m:t>𝑛</m:t>
                              </m:r>
                            </m:sub>
                            <m:sup>
                              <m:r>
                                <a:rPr>
                                  <a:latin typeface="Cambria Math" panose="02040503050406030204" pitchFamily="18" charset="0"/>
                                </a:rPr>
                                <m:t>𝑁</m:t>
                              </m:r>
                            </m:sup>
                            <m:e>
                              <m:nary>
                                <m:naryPr>
                                  <m:chr m:val="∑"/>
                                  <m:limLoc m:val="undOvr"/>
                                  <m:ctrlPr>
                                    <a:rPr i="1">
                                      <a:latin typeface="Cambria Math" panose="02040503050406030204" pitchFamily="18" charset="0"/>
                                    </a:rPr>
                                  </m:ctrlPr>
                                </m:naryPr>
                                <m:sub>
                                  <m:r>
                                    <a:rPr>
                                      <a:latin typeface="Cambria Math" panose="02040503050406030204" pitchFamily="18" charset="0"/>
                                    </a:rPr>
                                    <m:t>𝑚</m:t>
                                  </m:r>
                                </m:sub>
                                <m:sup>
                                  <m:r>
                                    <a:rPr>
                                      <a:latin typeface="Cambria Math" panose="02040503050406030204" pitchFamily="18" charset="0"/>
                                    </a:rPr>
                                    <m:t>𝑀</m:t>
                                  </m:r>
                                </m:sup>
                                <m:e>
                                  <m:r>
                                    <a:rPr>
                                      <a:latin typeface="Cambria Math" panose="02040503050406030204" pitchFamily="18" charset="0"/>
                                    </a:rPr>
                                    <m:t>𝐽</m:t>
                                  </m:r>
                                </m:e>
                              </m:nary>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𝑚</m:t>
                                  </m:r>
                                </m:sub>
                              </m:sSub>
                            </m:e>
                          </m:d>
                        </m:num>
                        <m:den>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𝑀</m:t>
                          </m:r>
                        </m:den>
                      </m:f>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r="-579"/>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Final Similarity Measure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r>
                  <a:t>Let </a:t>
                </a:r>
                <a14:m>
                  <m:oMath xmlns:m="http://schemas.openxmlformats.org/officeDocument/2006/math">
                    <m:r>
                      <a:rPr>
                        <a:latin typeface="Cambria Math" panose="02040503050406030204" pitchFamily="18" charset="0"/>
                      </a:rPr>
                      <m:t>𝐺</m:t>
                    </m:r>
                  </m:oMath>
                </a14:m>
                <a:r>
                  <a:t> represent a set of isoforms of size </a:t>
                </a:r>
                <a14:m>
                  <m:oMath xmlns:m="http://schemas.openxmlformats.org/officeDocument/2006/math">
                    <m:r>
                      <a:rPr>
                        <a:latin typeface="Cambria Math" panose="02040503050406030204" pitchFamily="18" charset="0"/>
                      </a:rPr>
                      <m:t>𝑔</m:t>
                    </m:r>
                  </m:oMath>
                </a14:m>
                <a:r>
                  <a:t>. given any indexes </a:t>
                </a:r>
                <a14:m>
                  <m:oMath xmlns:m="http://schemas.openxmlformats.org/officeDocument/2006/math">
                    <m:r>
                      <a:rPr>
                        <a:latin typeface="Cambria Math" panose="02040503050406030204" pitchFamily="18" charset="0"/>
                      </a:rPr>
                      <m:t>𝑖</m:t>
                    </m:r>
                    <m:r>
                      <a:rPr>
                        <a:latin typeface="Cambria Math" panose="02040503050406030204" pitchFamily="18" charset="0"/>
                      </a:rPr>
                      <m:t>, </m:t>
                    </m:r>
                    <m:r>
                      <a:rPr>
                        <a:latin typeface="Cambria Math" panose="02040503050406030204" pitchFamily="18" charset="0"/>
                      </a:rPr>
                      <m:t>𝑗</m:t>
                    </m:r>
                    <m:r>
                      <a:rPr>
                        <a:latin typeface="Cambria Math" panose="02040503050406030204" pitchFamily="18" charset="0"/>
                      </a:rPr>
                      <m:t>≤</m:t>
                    </m:r>
                    <m:r>
                      <a:rPr>
                        <a:latin typeface="Cambria Math" panose="02040503050406030204" pitchFamily="18" charset="0"/>
                      </a:rPr>
                      <m:t>𝑔</m:t>
                    </m:r>
                  </m:oMath>
                </a14:m>
                <a:r>
                  <a:t> , define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𝐺</m:t>
                        </m:r>
                      </m:e>
                      <m:sub>
                        <m:r>
                          <a:rPr>
                            <a:latin typeface="Cambria Math" panose="02040503050406030204" pitchFamily="18" charset="0"/>
                          </a:rPr>
                          <m:t>𝑖</m:t>
                        </m:r>
                      </m:sub>
                    </m:sSub>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𝐺</m:t>
                        </m:r>
                      </m:e>
                      <m:sub>
                        <m:r>
                          <a:rPr>
                            <a:latin typeface="Cambria Math" panose="02040503050406030204" pitchFamily="18" charset="0"/>
                          </a:rPr>
                          <m:t>𝑗</m:t>
                        </m:r>
                      </m:sub>
                    </m:sSub>
                  </m:oMath>
                </a14:m>
                <a:r>
                  <a:t> as isoforms </a:t>
                </a:r>
                <a14:m>
                  <m:oMath xmlns:m="http://schemas.openxmlformats.org/officeDocument/2006/math">
                    <m:r>
                      <a:rPr>
                        <a:latin typeface="Cambria Math" panose="02040503050406030204" pitchFamily="18" charset="0"/>
                      </a:rPr>
                      <m:t>𝑖</m:t>
                    </m:r>
                  </m:oMath>
                </a14:m>
                <a:r>
                  <a:t> and </a:t>
                </a:r>
                <a14:m>
                  <m:oMath xmlns:m="http://schemas.openxmlformats.org/officeDocument/2006/math">
                    <m:r>
                      <a:rPr>
                        <a:latin typeface="Cambria Math" panose="02040503050406030204" pitchFamily="18" charset="0"/>
                      </a:rPr>
                      <m:t>𝑗</m:t>
                    </m:r>
                  </m:oMath>
                </a14:m>
                <a:r>
                  <a:t> from </a:t>
                </a:r>
                <a14:m>
                  <m:oMath xmlns:m="http://schemas.openxmlformats.org/officeDocument/2006/math">
                    <m:r>
                      <a:rPr>
                        <a:latin typeface="Cambria Math" panose="02040503050406030204" pitchFamily="18" charset="0"/>
                      </a:rPr>
                      <m:t>𝐺</m:t>
                    </m:r>
                  </m:oMath>
                </a14:m>
                <a:r>
                  <a:t> such that they represent sets of exons of size </a:t>
                </a:r>
                <a14:m>
                  <m:oMath xmlns:m="http://schemas.openxmlformats.org/officeDocument/2006/math">
                    <m:r>
                      <a:rPr>
                        <a:latin typeface="Cambria Math" panose="02040503050406030204" pitchFamily="18" charset="0"/>
                      </a:rPr>
                      <m:t>𝑁</m:t>
                    </m:r>
                  </m:oMath>
                </a14:m>
                <a:r>
                  <a:t> and </a:t>
                </a:r>
                <a14:m>
                  <m:oMath xmlns:m="http://schemas.openxmlformats.org/officeDocument/2006/math">
                    <m:r>
                      <a:rPr>
                        <a:latin typeface="Cambria Math" panose="02040503050406030204" pitchFamily="18" charset="0"/>
                      </a:rPr>
                      <m:t>𝑀</m:t>
                    </m:r>
                  </m:oMath>
                </a14:m>
                <a:r>
                  <a:t> respectively. For any two </a:t>
                </a:r>
                <a14:m>
                  <m:oMath xmlns:m="http://schemas.openxmlformats.org/officeDocument/2006/math">
                    <m:r>
                      <a:rPr>
                        <a:latin typeface="Cambria Math" panose="02040503050406030204" pitchFamily="18" charset="0"/>
                      </a:rPr>
                      <m:t>𝑖</m:t>
                    </m:r>
                  </m:oMath>
                </a14:m>
                <a:r>
                  <a:t> and </a:t>
                </a:r>
                <a14:m>
                  <m:oMath xmlns:m="http://schemas.openxmlformats.org/officeDocument/2006/math">
                    <m:r>
                      <a:rPr>
                        <a:latin typeface="Cambria Math" panose="02040503050406030204" pitchFamily="18" charset="0"/>
                      </a:rPr>
                      <m:t>𝑗</m:t>
                    </m:r>
                  </m:oMath>
                </a14:m>
                <a:r>
                  <a:t>, we can define the similarity as: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𝑖𝑗</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𝐺</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𝐺</m:t>
                              </m:r>
                            </m:e>
                            <m:sub>
                              <m:r>
                                <a:rPr>
                                  <a:latin typeface="Cambria Math" panose="02040503050406030204" pitchFamily="18" charset="0"/>
                                </a:rPr>
                                <m:t>𝑗</m:t>
                              </m:r>
                            </m:sub>
                          </m:sSub>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nary>
                            <m:naryPr>
                              <m:chr m:val="∑"/>
                              <m:limLoc m:val="undOvr"/>
                              <m:ctrlPr>
                                <a:rPr i="1">
                                  <a:latin typeface="Cambria Math" panose="02040503050406030204" pitchFamily="18" charset="0"/>
                                </a:rPr>
                              </m:ctrlPr>
                            </m:naryPr>
                            <m:sub>
                              <m:r>
                                <a:rPr>
                                  <a:latin typeface="Cambria Math" panose="02040503050406030204" pitchFamily="18" charset="0"/>
                                </a:rPr>
                                <m:t>𝑛</m:t>
                              </m:r>
                            </m:sub>
                            <m:sup>
                              <m:r>
                                <a:rPr>
                                  <a:latin typeface="Cambria Math" panose="02040503050406030204" pitchFamily="18" charset="0"/>
                                </a:rPr>
                                <m:t>𝑁</m:t>
                              </m:r>
                            </m:sup>
                            <m:e>
                              <m:nary>
                                <m:naryPr>
                                  <m:chr m:val="∑"/>
                                  <m:limLoc m:val="undOvr"/>
                                  <m:ctrlPr>
                                    <a:rPr i="1">
                                      <a:latin typeface="Cambria Math" panose="02040503050406030204" pitchFamily="18" charset="0"/>
                                    </a:rPr>
                                  </m:ctrlPr>
                                </m:naryPr>
                                <m:sub>
                                  <m:r>
                                    <a:rPr>
                                      <a:latin typeface="Cambria Math" panose="02040503050406030204" pitchFamily="18" charset="0"/>
                                    </a:rPr>
                                    <m:t>𝑚</m:t>
                                  </m:r>
                                </m:sub>
                                <m:sup>
                                  <m:r>
                                    <a:rPr>
                                      <a:latin typeface="Cambria Math" panose="02040503050406030204" pitchFamily="18" charset="0"/>
                                    </a:rPr>
                                    <m:t>𝑀</m:t>
                                  </m:r>
                                </m:sup>
                                <m:e>
                                  <m:r>
                                    <a:rPr>
                                      <a:latin typeface="Cambria Math" panose="02040503050406030204" pitchFamily="18" charset="0"/>
                                    </a:rPr>
                                    <m:t>𝐽</m:t>
                                  </m:r>
                                </m:e>
                              </m:nary>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𝐺</m:t>
                                  </m:r>
                                </m:e>
                                <m:sub>
                                  <m:sSub>
                                    <m:sSubPr>
                                      <m:ctrlPr>
                                        <a:rPr i="1">
                                          <a:latin typeface="Cambria Math" panose="02040503050406030204" pitchFamily="18" charset="0"/>
                                        </a:rPr>
                                      </m:ctrlPr>
                                    </m:sSubPr>
                                    <m:e>
                                      <m:r>
                                        <a:rPr>
                                          <a:latin typeface="Cambria Math" panose="02040503050406030204" pitchFamily="18" charset="0"/>
                                        </a:rPr>
                                        <m:t>𝑖</m:t>
                                      </m:r>
                                    </m:e>
                                    <m:sub>
                                      <m:r>
                                        <a:rPr>
                                          <a:latin typeface="Cambria Math" panose="02040503050406030204" pitchFamily="18" charset="0"/>
                                        </a:rPr>
                                        <m:t>𝑛</m:t>
                                      </m:r>
                                    </m:sub>
                                  </m:sSub>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𝐺</m:t>
                                  </m:r>
                                </m:e>
                                <m:sub>
                                  <m:sSub>
                                    <m:sSubPr>
                                      <m:ctrlPr>
                                        <a:rPr i="1">
                                          <a:latin typeface="Cambria Math" panose="02040503050406030204" pitchFamily="18" charset="0"/>
                                        </a:rPr>
                                      </m:ctrlPr>
                                    </m:sSubPr>
                                    <m:e>
                                      <m:r>
                                        <a:rPr>
                                          <a:latin typeface="Cambria Math" panose="02040503050406030204" pitchFamily="18" charset="0"/>
                                        </a:rPr>
                                        <m:t>𝑗</m:t>
                                      </m:r>
                                    </m:e>
                                    <m:sub>
                                      <m:r>
                                        <a:rPr>
                                          <a:latin typeface="Cambria Math" panose="02040503050406030204" pitchFamily="18" charset="0"/>
                                        </a:rPr>
                                        <m:t>𝑚</m:t>
                                      </m:r>
                                    </m:sub>
                                  </m:sSub>
                                </m:sub>
                              </m:sSub>
                            </m:e>
                          </m:d>
                        </m:num>
                        <m:den>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𝑀</m:t>
                          </m:r>
                        </m:den>
                      </m:f>
                    </m:oMath>
                  </m:oMathPara>
                </a14:m>
                <a:endParaRPr/>
              </a:p>
              <a:p>
                <a:pPr marL="0" lvl="0" indent="0">
                  <a:buNone/>
                </a:pPr>
                <a:r>
                  <a:t>In using the above measure, we can produce a tree by with the following pseudo code:</a:t>
                </a:r>
              </a:p>
              <a:p>
                <a:pPr lvl="0" indent="0">
                  <a:buNone/>
                </a:pPr>
                <a:r>
                  <a:rPr>
                    <a:solidFill>
                      <a:srgbClr val="4758AB"/>
                    </a:solidFill>
                    <a:latin typeface="Courier"/>
                  </a:rPr>
                  <a:t>hclust</a:t>
                </a:r>
                <a:r>
                  <a:rPr>
                    <a:solidFill>
                      <a:srgbClr val="003B4F"/>
                    </a:solidFill>
                    <a:latin typeface="Courier"/>
                  </a:rPr>
                  <a:t>(</a:t>
                </a:r>
                <a:r>
                  <a:rPr>
                    <a:solidFill>
                      <a:srgbClr val="4758AB"/>
                    </a:solidFill>
                    <a:latin typeface="Courier"/>
                  </a:rPr>
                  <a:t>dist</a:t>
                </a:r>
                <a:r>
                  <a:rPr>
                    <a:solidFill>
                      <a:srgbClr val="003B4F"/>
                    </a:solidFill>
                    <a:latin typeface="Courier"/>
                  </a:rPr>
                  <a:t>(similarity))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Clustering Result</a:t>
            </a:r>
          </a:p>
        </p:txBody>
      </p:sp>
      <p:pic>
        <p:nvPicPr>
          <p:cNvPr id="3" name="Picture 1" descr="simi-clustering-example.png"/>
          <p:cNvPicPr>
            <a:picLocks noGrp="1" noChangeAspect="1"/>
          </p:cNvPicPr>
          <p:nvPr/>
        </p:nvPicPr>
        <p:blipFill>
          <a:blip r:embed="rId2"/>
          <a:stretch>
            <a:fillRect/>
          </a:stretch>
        </p:blipFill>
        <p:spPr bwMode="auto">
          <a:xfrm>
            <a:off x="347472" y="1260474"/>
            <a:ext cx="8458200" cy="3576702"/>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Contrived Experiment</a:t>
            </a:r>
          </a:p>
        </p:txBody>
      </p:sp>
      <p:sp>
        <p:nvSpPr>
          <p:cNvPr id="23" name="Text Placeholder 22">
            <a:extLst>
              <a:ext uri="{FF2B5EF4-FFF2-40B4-BE49-F238E27FC236}">
                <a16:creationId xmlns:a16="http://schemas.microsoft.com/office/drawing/2014/main" id="{CFB81563-EF43-3556-75B1-B2F8F3004EE8}"/>
              </a:ext>
            </a:extLst>
          </p:cNvPr>
          <p:cNvSpPr>
            <a:spLocks noGrp="1"/>
          </p:cNvSpPr>
          <p:nvPr>
            <p:ph type="body" sz="half" idx="2"/>
          </p:nvPr>
        </p:nvSpPr>
        <p:spPr/>
        <p:txBody>
          <a:bodyPr/>
          <a:lstStyle/>
          <a:p>
            <a:r>
              <a:rPr lang="en-US" dirty="0"/>
              <a:t>Choose an inner node within the tree and shift the mean of all leaves for a particular group by some delta. We can evaluate our Tree climbing algorithm based on how well it accurately chooses the known perturbed nodes.</a:t>
            </a:r>
          </a:p>
          <a:p>
            <a:endParaRPr lang="en-US" dirty="0"/>
          </a:p>
        </p:txBody>
      </p:sp>
      <p:grpSp>
        <p:nvGrpSpPr>
          <p:cNvPr id="3" name="Group 2">
            <a:extLst>
              <a:ext uri="{FF2B5EF4-FFF2-40B4-BE49-F238E27FC236}">
                <a16:creationId xmlns:a16="http://schemas.microsoft.com/office/drawing/2014/main" id="{71019D56-43E5-5D10-7D98-9648BD4A6B4A}"/>
              </a:ext>
            </a:extLst>
          </p:cNvPr>
          <p:cNvGrpSpPr/>
          <p:nvPr/>
        </p:nvGrpSpPr>
        <p:grpSpPr>
          <a:xfrm>
            <a:off x="4148253" y="88076"/>
            <a:ext cx="4320882" cy="4880485"/>
            <a:chOff x="96817" y="988757"/>
            <a:chExt cx="3919016" cy="4880485"/>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0EC0D5-347E-195B-691B-F15CF3CFE1FC}"/>
                    </a:ext>
                  </a:extLst>
                </p:cNvPr>
                <p:cNvSpPr txBox="1"/>
                <p:nvPr/>
              </p:nvSpPr>
              <p:spPr>
                <a:xfrm rot="5400000">
                  <a:off x="622384" y="5142785"/>
                  <a:ext cx="18626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p:txBody>
            </p:sp>
          </mc:Choice>
          <mc:Fallback xmlns="">
            <p:sp>
              <p:nvSpPr>
                <p:cNvPr id="40" name="TextBox 39">
                  <a:extLst>
                    <a:ext uri="{FF2B5EF4-FFF2-40B4-BE49-F238E27FC236}">
                      <a16:creationId xmlns:a16="http://schemas.microsoft.com/office/drawing/2014/main" id="{A31C15B4-F2A4-99FB-7888-4980DC4BA48D}"/>
                    </a:ext>
                  </a:extLst>
                </p:cNvPr>
                <p:cNvSpPr txBox="1">
                  <a:spLocks noRot="1" noChangeAspect="1" noMove="1" noResize="1" noEditPoints="1" noAdjustHandles="1" noChangeArrowheads="1" noChangeShapeType="1" noTextEdit="1"/>
                </p:cNvSpPr>
                <p:nvPr/>
              </p:nvSpPr>
              <p:spPr>
                <a:xfrm rot="5400000">
                  <a:off x="622384" y="5142785"/>
                  <a:ext cx="186267" cy="615553"/>
                </a:xfrm>
                <a:prstGeom prst="rect">
                  <a:avLst/>
                </a:prstGeom>
                <a:blipFill>
                  <a:blip r:embed="rId10"/>
                  <a:stretch>
                    <a:fillRect l="-34000" t="-118750" b="-11875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A183C4DA-D2DD-79E6-AF6E-C7AA09052F83}"/>
                </a:ext>
              </a:extLst>
            </p:cNvPr>
            <p:cNvGrpSpPr/>
            <p:nvPr/>
          </p:nvGrpSpPr>
          <p:grpSpPr>
            <a:xfrm>
              <a:off x="96817" y="988757"/>
              <a:ext cx="3919016" cy="4880485"/>
              <a:chOff x="96817" y="988757"/>
              <a:chExt cx="3919016" cy="4880485"/>
            </a:xfrm>
          </p:grpSpPr>
          <p:grpSp>
            <p:nvGrpSpPr>
              <p:cNvPr id="8" name="Group 7">
                <a:extLst>
                  <a:ext uri="{FF2B5EF4-FFF2-40B4-BE49-F238E27FC236}">
                    <a16:creationId xmlns:a16="http://schemas.microsoft.com/office/drawing/2014/main" id="{E516E9AA-E97E-FF0C-6AEE-C6E08BA2868F}"/>
                  </a:ext>
                </a:extLst>
              </p:cNvPr>
              <p:cNvGrpSpPr/>
              <p:nvPr/>
            </p:nvGrpSpPr>
            <p:grpSpPr>
              <a:xfrm>
                <a:off x="1044140" y="988757"/>
                <a:ext cx="2971693" cy="4880485"/>
                <a:chOff x="150612" y="784962"/>
                <a:chExt cx="3024388" cy="3609238"/>
              </a:xfrm>
            </p:grpSpPr>
            <p:grpSp>
              <p:nvGrpSpPr>
                <p:cNvPr id="17" name="Group 16">
                  <a:extLst>
                    <a:ext uri="{FF2B5EF4-FFF2-40B4-BE49-F238E27FC236}">
                      <a16:creationId xmlns:a16="http://schemas.microsoft.com/office/drawing/2014/main" id="{ED0639FC-441E-DF89-E208-A8F953690B1F}"/>
                    </a:ext>
                  </a:extLst>
                </p:cNvPr>
                <p:cNvGrpSpPr/>
                <p:nvPr/>
              </p:nvGrpSpPr>
              <p:grpSpPr>
                <a:xfrm>
                  <a:off x="150612" y="784962"/>
                  <a:ext cx="3024388" cy="3609238"/>
                  <a:chOff x="294900" y="1085468"/>
                  <a:chExt cx="3757613" cy="3898900"/>
                </a:xfrm>
              </p:grpSpPr>
              <p:pic>
                <p:nvPicPr>
                  <p:cNvPr id="19" name="Picture 18" descr="A graph with blue and black lines&#10;&#10;Description automatically generated">
                    <a:extLst>
                      <a:ext uri="{FF2B5EF4-FFF2-40B4-BE49-F238E27FC236}">
                        <a16:creationId xmlns:a16="http://schemas.microsoft.com/office/drawing/2014/main" id="{2F7B25F6-F4C2-3136-1620-C2C11BEB61CD}"/>
                      </a:ext>
                    </a:extLst>
                  </p:cNvPr>
                  <p:cNvPicPr>
                    <a:picLocks noChangeAspect="1"/>
                  </p:cNvPicPr>
                  <p:nvPr/>
                </p:nvPicPr>
                <p:blipFill>
                  <a:blip r:embed="rId11"/>
                  <a:stretch>
                    <a:fillRect/>
                  </a:stretch>
                </p:blipFill>
                <p:spPr>
                  <a:xfrm>
                    <a:off x="294900" y="1085468"/>
                    <a:ext cx="3757613" cy="3898900"/>
                  </a:xfrm>
                  <a:prstGeom prst="rect">
                    <a:avLst/>
                  </a:prstGeom>
                </p:spPr>
              </p:pic>
              <p:sp>
                <p:nvSpPr>
                  <p:cNvPr id="20" name="Rectangle 19">
                    <a:extLst>
                      <a:ext uri="{FF2B5EF4-FFF2-40B4-BE49-F238E27FC236}">
                        <a16:creationId xmlns:a16="http://schemas.microsoft.com/office/drawing/2014/main" id="{CE5BDFD2-B712-E426-C166-1009E9EDE7D4}"/>
                      </a:ext>
                    </a:extLst>
                  </p:cNvPr>
                  <p:cNvSpPr/>
                  <p:nvPr/>
                </p:nvSpPr>
                <p:spPr>
                  <a:xfrm>
                    <a:off x="495300" y="2195975"/>
                    <a:ext cx="3154210" cy="1429473"/>
                  </a:xfrm>
                  <a:prstGeom prst="rect">
                    <a:avLst/>
                  </a:prstGeom>
                  <a:no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0FCA1DDB-1369-7044-BE50-071297C1E9B8}"/>
                    </a:ext>
                  </a:extLst>
                </p:cNvPr>
                <p:cNvSpPr/>
                <p:nvPr/>
              </p:nvSpPr>
              <p:spPr>
                <a:xfrm>
                  <a:off x="2784296" y="2647308"/>
                  <a:ext cx="45719" cy="4571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699F293-A0D1-117E-C5DE-06E3D39D137A}"/>
                  </a:ext>
                </a:extLst>
              </p:cNvPr>
              <p:cNvGrpSpPr/>
              <p:nvPr/>
            </p:nvGrpSpPr>
            <p:grpSpPr>
              <a:xfrm>
                <a:off x="322665" y="1633286"/>
                <a:ext cx="670080" cy="3700887"/>
                <a:chOff x="204130" y="1633286"/>
                <a:chExt cx="670080" cy="3700887"/>
              </a:xfrm>
            </p:grpSpPr>
            <p:sp>
              <p:nvSpPr>
                <p:cNvPr id="11" name="Rectangle 10">
                  <a:extLst>
                    <a:ext uri="{FF2B5EF4-FFF2-40B4-BE49-F238E27FC236}">
                      <a16:creationId xmlns:a16="http://schemas.microsoft.com/office/drawing/2014/main" id="{3E866AAA-010A-A6C1-AF26-5C7D498E12AC}"/>
                    </a:ext>
                  </a:extLst>
                </p:cNvPr>
                <p:cNvSpPr/>
                <p:nvPr/>
              </p:nvSpPr>
              <p:spPr>
                <a:xfrm>
                  <a:off x="715725" y="1633288"/>
                  <a:ext cx="158485" cy="370088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194605-F83D-2806-30A5-670613BC6E14}"/>
                    </a:ext>
                  </a:extLst>
                </p:cNvPr>
                <p:cNvSpPr/>
                <p:nvPr/>
              </p:nvSpPr>
              <p:spPr>
                <a:xfrm>
                  <a:off x="547842" y="1633286"/>
                  <a:ext cx="158485" cy="370088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9B681AB-37AD-3E52-3EE9-FD41CB15ECA4}"/>
                    </a:ext>
                  </a:extLst>
                </p:cNvPr>
                <p:cNvSpPr/>
                <p:nvPr/>
              </p:nvSpPr>
              <p:spPr>
                <a:xfrm>
                  <a:off x="375082" y="1633286"/>
                  <a:ext cx="158485" cy="370088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6DEA42-605D-F1E5-6317-E7F9363024BF}"/>
                    </a:ext>
                  </a:extLst>
                </p:cNvPr>
                <p:cNvSpPr/>
                <p:nvPr/>
              </p:nvSpPr>
              <p:spPr>
                <a:xfrm>
                  <a:off x="204130" y="1633286"/>
                  <a:ext cx="158485" cy="370088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AD502F-94A7-8A08-D5BE-08BC200617F1}"/>
                        </a:ext>
                      </a:extLst>
                    </p:cNvPr>
                    <p:cNvSpPr/>
                    <p:nvPr/>
                  </p:nvSpPr>
                  <p:spPr>
                    <a:xfrm>
                      <a:off x="546033" y="2378845"/>
                      <a:ext cx="328177" cy="178935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45720" rIns="91440" rtlCol="0" anchor="ctr">
                      <a:noAutofit/>
                    </a:bodyPr>
                    <a:lstStyle/>
                    <a:p>
                      <a:pPr algn="just" rtl="1"/>
                      <a14:m>
                        <m:oMathPara xmlns:m="http://schemas.openxmlformats.org/officeDocument/2006/math">
                          <m:oMathParaPr>
                            <m:jc m:val="left"/>
                          </m:oMathParaPr>
                          <m:oMath xmlns:m="http://schemas.openxmlformats.org/officeDocument/2006/math">
                            <m:sSub>
                              <m:sSubPr>
                                <m:ctrlPr>
                                  <a:rPr lang="en-US" sz="800" i="1" spc="-100" smtClean="0">
                                    <a:latin typeface="Cambria Math" panose="02040503050406030204" pitchFamily="18" charset="0"/>
                                  </a:rPr>
                                </m:ctrlPr>
                              </m:sSubPr>
                              <m:e>
                                <m:r>
                                  <a:rPr lang="en-US" sz="800" b="0" i="1" spc="-100" smtClean="0">
                                    <a:latin typeface="Cambria Math" panose="02040503050406030204" pitchFamily="18" charset="0"/>
                                  </a:rPr>
                                  <m:t>𝜇</m:t>
                                </m:r>
                              </m:e>
                              <m:sub>
                                <m:r>
                                  <a:rPr lang="en-US" sz="800" b="0" i="1" spc="-100" smtClean="0">
                                    <a:latin typeface="Cambria Math" panose="02040503050406030204" pitchFamily="18" charset="0"/>
                                  </a:rPr>
                                  <m:t>0</m:t>
                                </m:r>
                              </m:sub>
                            </m:sSub>
                            <m:r>
                              <a:rPr lang="en-US" sz="800" b="0" i="1" spc="-100" smtClean="0">
                                <a:latin typeface="Cambria Math" panose="02040503050406030204" pitchFamily="18" charset="0"/>
                              </a:rPr>
                              <m:t>+ </m:t>
                            </m:r>
                            <m:r>
                              <a:rPr lang="en-US" sz="800" b="0" i="1" spc="-100" smtClean="0">
                                <a:latin typeface="Cambria Math" panose="02040503050406030204" pitchFamily="18" charset="0"/>
                                <a:ea typeface="Cambria Math" panose="02040503050406030204" pitchFamily="18" charset="0"/>
                              </a:rPr>
                              <m:t>𝛿</m:t>
                            </m:r>
                          </m:oMath>
                        </m:oMathPara>
                      </a14:m>
                      <a:endParaRPr lang="en-US" sz="800" spc="-100" dirty="0"/>
                    </a:p>
                  </p:txBody>
                </p:sp>
              </mc:Choice>
              <mc:Fallback xmlns="">
                <p:sp>
                  <p:nvSpPr>
                    <p:cNvPr id="37" name="Rectangle 36">
                      <a:extLst>
                        <a:ext uri="{FF2B5EF4-FFF2-40B4-BE49-F238E27FC236}">
                          <a16:creationId xmlns:a16="http://schemas.microsoft.com/office/drawing/2014/main" id="{9C8BE58B-4C91-6FE2-15A8-8B7E789F4E34}"/>
                        </a:ext>
                      </a:extLst>
                    </p:cNvPr>
                    <p:cNvSpPr>
                      <a:spLocks noRot="1" noChangeAspect="1" noMove="1" noResize="1" noEditPoints="1" noAdjustHandles="1" noChangeArrowheads="1" noChangeShapeType="1" noTextEdit="1"/>
                    </p:cNvSpPr>
                    <p:nvPr/>
                  </p:nvSpPr>
                  <p:spPr>
                    <a:xfrm>
                      <a:off x="546033" y="2378845"/>
                      <a:ext cx="328177" cy="1789356"/>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3EC926-F4A1-88C8-B121-6F5BB37EA538}"/>
                        </a:ext>
                      </a:extLst>
                    </p:cNvPr>
                    <p:cNvSpPr txBox="1"/>
                    <p:nvPr/>
                  </p:nvSpPr>
                  <p:spPr>
                    <a:xfrm>
                      <a:off x="240026" y="3206729"/>
                      <a:ext cx="2805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p:txBody>
                </p:sp>
              </mc:Choice>
              <mc:Fallback xmlns="">
                <p:sp>
                  <p:nvSpPr>
                    <p:cNvPr id="38" name="TextBox 37">
                      <a:extLst>
                        <a:ext uri="{FF2B5EF4-FFF2-40B4-BE49-F238E27FC236}">
                          <a16:creationId xmlns:a16="http://schemas.microsoft.com/office/drawing/2014/main" id="{DB5FA69C-381C-1BE7-50B1-28BDE39B174A}"/>
                        </a:ext>
                      </a:extLst>
                    </p:cNvPr>
                    <p:cNvSpPr txBox="1">
                      <a:spLocks noRot="1" noChangeAspect="1" noMove="1" noResize="1" noEditPoints="1" noAdjustHandles="1" noChangeArrowheads="1" noChangeShapeType="1" noTextEdit="1"/>
                    </p:cNvSpPr>
                    <p:nvPr/>
                  </p:nvSpPr>
                  <p:spPr>
                    <a:xfrm>
                      <a:off x="240026" y="3206729"/>
                      <a:ext cx="280557" cy="276999"/>
                    </a:xfrm>
                    <a:prstGeom prst="rect">
                      <a:avLst/>
                    </a:prstGeom>
                    <a:blipFill>
                      <a:blip r:embed="rId13"/>
                      <a:stretch>
                        <a:fillRect l="-21739" r="-4348" b="-2727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0E460E-9022-B3D3-47BD-3D5784BC4151}"/>
                      </a:ext>
                    </a:extLst>
                  </p:cNvPr>
                  <p:cNvSpPr txBox="1"/>
                  <p:nvPr/>
                </p:nvSpPr>
                <p:spPr>
                  <a:xfrm>
                    <a:off x="96817" y="5622713"/>
                    <a:ext cx="1371721" cy="166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𝑖𝑗</m:t>
                              </m:r>
                            </m:sub>
                          </m:sSub>
                          <m:r>
                            <a:rPr lang="en-US" sz="1000" b="0" i="1" smtClean="0">
                              <a:latin typeface="Cambria Math" panose="02040503050406030204" pitchFamily="18" charset="0"/>
                            </a:rPr>
                            <m:t>~ </m:t>
                          </m:r>
                          <m:r>
                            <a:rPr lang="en-US" sz="1000" b="0" i="1" smtClean="0">
                              <a:latin typeface="Cambria Math" panose="02040503050406030204" pitchFamily="18" charset="0"/>
                            </a:rPr>
                            <m:t>𝑁𝐵𝑖𝑛</m:t>
                          </m:r>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𝜇</m:t>
                              </m:r>
                            </m:e>
                            <m:sub>
                              <m:r>
                                <a:rPr lang="en-US" sz="1000" b="0" i="1" smtClean="0">
                                  <a:latin typeface="Cambria Math" panose="02040503050406030204" pitchFamily="18" charset="0"/>
                                </a:rPr>
                                <m:t>𝑖𝑗</m:t>
                              </m:r>
                            </m:sub>
                          </m:sSub>
                          <m:r>
                            <a:rPr lang="en-US" sz="1000" b="0" i="1" smtClean="0">
                              <a:latin typeface="Cambria Math" panose="02040503050406030204" pitchFamily="18" charset="0"/>
                            </a:rPr>
                            <m:t>, </m:t>
                          </m:r>
                          <m:r>
                            <a:rPr lang="en-US" sz="1000" b="0" i="1" smtClean="0">
                              <a:latin typeface="Cambria Math" panose="02040503050406030204" pitchFamily="18" charset="0"/>
                            </a:rPr>
                            <m:t>𝛼</m:t>
                          </m:r>
                          <m:r>
                            <a:rPr lang="en-US" sz="1000" b="0" i="1" smtClean="0">
                              <a:latin typeface="Cambria Math" panose="02040503050406030204" pitchFamily="18" charset="0"/>
                            </a:rPr>
                            <m:t>=100)</m:t>
                          </m:r>
                        </m:oMath>
                      </m:oMathPara>
                    </a14:m>
                    <a:endParaRPr lang="en-US" sz="1000" dirty="0"/>
                  </a:p>
                </p:txBody>
              </p:sp>
            </mc:Choice>
            <mc:Fallback xmlns="">
              <p:sp>
                <p:nvSpPr>
                  <p:cNvPr id="42" name="TextBox 41">
                    <a:extLst>
                      <a:ext uri="{FF2B5EF4-FFF2-40B4-BE49-F238E27FC236}">
                        <a16:creationId xmlns:a16="http://schemas.microsoft.com/office/drawing/2014/main" id="{F4ED6E98-A1B8-2DDB-913D-B1A2E8842394}"/>
                      </a:ext>
                    </a:extLst>
                  </p:cNvPr>
                  <p:cNvSpPr txBox="1">
                    <a:spLocks noRot="1" noChangeAspect="1" noMove="1" noResize="1" noEditPoints="1" noAdjustHandles="1" noChangeArrowheads="1" noChangeShapeType="1" noTextEdit="1"/>
                  </p:cNvSpPr>
                  <p:nvPr/>
                </p:nvSpPr>
                <p:spPr>
                  <a:xfrm>
                    <a:off x="96817" y="5622713"/>
                    <a:ext cx="1371721" cy="166264"/>
                  </a:xfrm>
                  <a:prstGeom prst="rect">
                    <a:avLst/>
                  </a:prstGeom>
                  <a:blipFill>
                    <a:blip r:embed="rId14"/>
                    <a:stretch>
                      <a:fillRect l="-1835" t="-7143" r="-2752" b="-35714"/>
                    </a:stretch>
                  </a:blipFill>
                </p:spPr>
                <p:txBody>
                  <a:bodyPr/>
                  <a:lstStyle/>
                  <a:p>
                    <a:r>
                      <a:rPr lang="en-US">
                        <a:noFill/>
                      </a:rPr>
                      <a:t> </a:t>
                    </a:r>
                  </a:p>
                </p:txBody>
              </p:sp>
            </mc:Fallback>
          </mc:AlternateContent>
        </p:grpSp>
        <p:sp>
          <p:nvSpPr>
            <p:cNvPr id="6" name="Rectangle 5">
              <a:extLst>
                <a:ext uri="{FF2B5EF4-FFF2-40B4-BE49-F238E27FC236}">
                  <a16:creationId xmlns:a16="http://schemas.microsoft.com/office/drawing/2014/main" id="{AEEC29F0-4003-D42F-716D-6D0530FB2ACA}"/>
                </a:ext>
              </a:extLst>
            </p:cNvPr>
            <p:cNvSpPr/>
            <p:nvPr/>
          </p:nvSpPr>
          <p:spPr>
            <a:xfrm>
              <a:off x="325790" y="1473198"/>
              <a:ext cx="318401" cy="1426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lIns="9144" rIns="9144" rtlCol="0" anchor="ctr"/>
            <a:lstStyle/>
            <a:p>
              <a:r>
                <a:rPr lang="en-US" sz="700" b="1" dirty="0"/>
                <a:t>Group 1</a:t>
              </a:r>
            </a:p>
          </p:txBody>
        </p:sp>
        <p:sp>
          <p:nvSpPr>
            <p:cNvPr id="7" name="Rectangle 6">
              <a:extLst>
                <a:ext uri="{FF2B5EF4-FFF2-40B4-BE49-F238E27FC236}">
                  <a16:creationId xmlns:a16="http://schemas.microsoft.com/office/drawing/2014/main" id="{7DCAA14E-573C-59E9-3B67-DF3F3FAD1511}"/>
                </a:ext>
              </a:extLst>
            </p:cNvPr>
            <p:cNvSpPr/>
            <p:nvPr/>
          </p:nvSpPr>
          <p:spPr>
            <a:xfrm>
              <a:off x="665661" y="1474532"/>
              <a:ext cx="318401" cy="1426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lIns="9144" rIns="9144" rtlCol="0" anchor="ctr"/>
            <a:lstStyle/>
            <a:p>
              <a:r>
                <a:rPr lang="en-US" sz="700" b="1" dirty="0"/>
                <a:t>Group 2</a:t>
              </a:r>
            </a:p>
          </p:txBody>
        </p:sp>
      </p:grpSp>
      <p:sp>
        <p:nvSpPr>
          <p:cNvPr id="42" name="Rectangle 41">
            <a:extLst>
              <a:ext uri="{FF2B5EF4-FFF2-40B4-BE49-F238E27FC236}">
                <a16:creationId xmlns:a16="http://schemas.microsoft.com/office/drawing/2014/main" id="{0DFA7B75-272E-A446-E724-DA77CD0A8010}"/>
              </a:ext>
            </a:extLst>
          </p:cNvPr>
          <p:cNvSpPr/>
          <p:nvPr/>
        </p:nvSpPr>
        <p:spPr>
          <a:xfrm>
            <a:off x="5223989" y="-44276"/>
            <a:ext cx="3245146" cy="6881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Formulating Inner Node Data</a:t>
            </a:r>
          </a:p>
        </p:txBody>
      </p:sp>
      <mc:AlternateContent xmlns:mc="http://schemas.openxmlformats.org/markup-compatibility/2006" xmlns:a14="http://schemas.microsoft.com/office/drawing/2010/main">
        <mc:Choice Requires="a14">
          <p:sp>
            <p:nvSpPr>
              <p:cNvPr id="3" name="Content Placeholder 2"/>
              <p:cNvSpPr>
                <a:spLocks noGrp="1"/>
              </p:cNvSpPr>
              <p:nvPr>
                <p:ph type="body" sz="half" idx="2"/>
              </p:nvPr>
            </p:nvSpPr>
            <p:spPr/>
            <p:txBody>
              <a:bodyPr>
                <a:normAutofit/>
              </a:bodyPr>
              <a:lstStyle/>
              <a:p>
                <a:pPr marL="0" lvl="0" indent="0">
                  <a:buNone/>
                </a:pPr>
                <a:r>
                  <a:rPr dirty="0"/>
                  <a:t>Suppose we had a Gene with </a:t>
                </a:r>
                <a14:m>
                  <m:oMath xmlns:m="http://schemas.openxmlformats.org/officeDocument/2006/math">
                    <m:r>
                      <a:rPr>
                        <a:latin typeface="Cambria Math" panose="02040503050406030204" pitchFamily="18" charset="0"/>
                      </a:rPr>
                      <m:t>𝑁</m:t>
                    </m:r>
                  </m:oMath>
                </a14:m>
                <a:r>
                  <a:rPr dirty="0"/>
                  <a:t> isoforms. Then there would exist </a:t>
                </a:r>
                <a14:m>
                  <m:oMath xmlns:m="http://schemas.openxmlformats.org/officeDocument/2006/math">
                    <m:r>
                      <a:rPr>
                        <a:latin typeface="Cambria Math" panose="02040503050406030204" pitchFamily="18" charset="0"/>
                      </a:rPr>
                      <m:t>𝑁</m:t>
                    </m:r>
                    <m:r>
                      <a:rPr>
                        <a:latin typeface="Cambria Math" panose="02040503050406030204" pitchFamily="18" charset="0"/>
                      </a:rPr>
                      <m:t>−1</m:t>
                    </m:r>
                  </m:oMath>
                </a14:m>
                <a:r>
                  <a:rPr dirty="0"/>
                  <a:t> inner nodes that would need to be added to our original data. These inner nodes are the sum of the leaves of a sample.</a:t>
                </a:r>
              </a:p>
              <a:p>
                <a:pPr marL="0" lvl="0" indent="0">
                  <a:buNone/>
                </a:pPr>
                <a:r>
                  <a:rPr dirty="0"/>
                  <a:t>Once we have our extended data, we perform </a:t>
                </a:r>
                <a:r>
                  <a:rPr dirty="0">
                    <a:latin typeface="Courier"/>
                  </a:rPr>
                  <a:t>DESeq2</a:t>
                </a:r>
                <a:r>
                  <a:rPr dirty="0"/>
                  <a:t> and evaluate the resulting </a:t>
                </a:r>
                <a:r>
                  <a:rPr dirty="0" err="1"/>
                  <a:t>pvalues</a:t>
                </a:r>
                <a:r>
                  <a:rPr dirty="0"/>
                  <a:t> with our tree Climbing algorithm</a:t>
                </a:r>
              </a:p>
            </p:txBody>
          </p:sp>
        </mc:Choice>
        <mc:Fallback xmlns="">
          <p:sp>
            <p:nvSpPr>
              <p:cNvPr id="3" name="Content Placeholder 2"/>
              <p:cNvSpPr>
                <a:spLocks noGrp="1" noRot="1" noChangeAspect="1" noMove="1" noResize="1" noEditPoints="1" noAdjustHandles="1" noChangeArrowheads="1" noChangeShapeType="1" noTextEdit="1"/>
              </p:cNvSpPr>
              <p:nvPr>
                <p:ph type="body" sz="half" idx="2"/>
              </p:nvPr>
            </p:nvSpPr>
            <p:spPr>
              <a:blipFill>
                <a:blip r:embed="rId2"/>
                <a:stretch>
                  <a:fillRect/>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263C5315-63C9-1B81-745E-61FA3B6AF13E}"/>
              </a:ext>
            </a:extLst>
          </p:cNvPr>
          <p:cNvGrpSpPr/>
          <p:nvPr/>
        </p:nvGrpSpPr>
        <p:grpSpPr>
          <a:xfrm>
            <a:off x="4982817" y="733011"/>
            <a:ext cx="2882348" cy="1024558"/>
            <a:chOff x="4982817" y="733011"/>
            <a:chExt cx="2882348" cy="1024558"/>
          </a:xfrm>
        </p:grpSpPr>
        <p:grpSp>
          <p:nvGrpSpPr>
            <p:cNvPr id="12" name="Group 11">
              <a:extLst>
                <a:ext uri="{FF2B5EF4-FFF2-40B4-BE49-F238E27FC236}">
                  <a16:creationId xmlns:a16="http://schemas.microsoft.com/office/drawing/2014/main" id="{8BB02B9A-FB03-EC01-2F1D-5A3E37B4D5B9}"/>
                </a:ext>
              </a:extLst>
            </p:cNvPr>
            <p:cNvGrpSpPr/>
            <p:nvPr/>
          </p:nvGrpSpPr>
          <p:grpSpPr>
            <a:xfrm>
              <a:off x="4982817" y="733011"/>
              <a:ext cx="2882348" cy="477078"/>
              <a:chOff x="4982817" y="733011"/>
              <a:chExt cx="2882348" cy="477078"/>
            </a:xfrm>
          </p:grpSpPr>
          <p:sp>
            <p:nvSpPr>
              <p:cNvPr id="5" name="Rectangle 4">
                <a:extLst>
                  <a:ext uri="{FF2B5EF4-FFF2-40B4-BE49-F238E27FC236}">
                    <a16:creationId xmlns:a16="http://schemas.microsoft.com/office/drawing/2014/main" id="{88A023C4-A224-74C8-1C06-BA5C50500870}"/>
                  </a:ext>
                </a:extLst>
              </p:cNvPr>
              <p:cNvSpPr/>
              <p:nvPr/>
            </p:nvSpPr>
            <p:spPr>
              <a:xfrm>
                <a:off x="498281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E58F11-C931-4EB6-AABC-A166B7E55499}"/>
                  </a:ext>
                </a:extLst>
              </p:cNvPr>
              <p:cNvSpPr/>
              <p:nvPr/>
            </p:nvSpPr>
            <p:spPr>
              <a:xfrm>
                <a:off x="647368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027C582-857B-80A7-C6FA-692C5A1ACBB9}"/>
                </a:ext>
              </a:extLst>
            </p:cNvPr>
            <p:cNvGrpSpPr/>
            <p:nvPr/>
          </p:nvGrpSpPr>
          <p:grpSpPr>
            <a:xfrm>
              <a:off x="4982817" y="1280491"/>
              <a:ext cx="2882348" cy="477078"/>
              <a:chOff x="4982817" y="733011"/>
              <a:chExt cx="2882348" cy="477078"/>
            </a:xfrm>
          </p:grpSpPr>
          <p:sp>
            <p:nvSpPr>
              <p:cNvPr id="14" name="Rectangle 13">
                <a:extLst>
                  <a:ext uri="{FF2B5EF4-FFF2-40B4-BE49-F238E27FC236}">
                    <a16:creationId xmlns:a16="http://schemas.microsoft.com/office/drawing/2014/main" id="{06B6256B-8B5D-B2BE-BE3B-260E6B06A682}"/>
                  </a:ext>
                </a:extLst>
              </p:cNvPr>
              <p:cNvSpPr/>
              <p:nvPr/>
            </p:nvSpPr>
            <p:spPr>
              <a:xfrm>
                <a:off x="498281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FCB5F9-522B-B371-D568-30197470B00B}"/>
                  </a:ext>
                </a:extLst>
              </p:cNvPr>
              <p:cNvSpPr/>
              <p:nvPr/>
            </p:nvSpPr>
            <p:spPr>
              <a:xfrm>
                <a:off x="647368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CD2F58EA-F0FA-F098-0B42-DAF6B6BC953E}"/>
              </a:ext>
            </a:extLst>
          </p:cNvPr>
          <p:cNvGrpSpPr/>
          <p:nvPr/>
        </p:nvGrpSpPr>
        <p:grpSpPr>
          <a:xfrm>
            <a:off x="4982817" y="1827971"/>
            <a:ext cx="2882348" cy="1024558"/>
            <a:chOff x="4982817" y="733011"/>
            <a:chExt cx="2882348" cy="1024558"/>
          </a:xfrm>
        </p:grpSpPr>
        <p:grpSp>
          <p:nvGrpSpPr>
            <p:cNvPr id="18" name="Group 17">
              <a:extLst>
                <a:ext uri="{FF2B5EF4-FFF2-40B4-BE49-F238E27FC236}">
                  <a16:creationId xmlns:a16="http://schemas.microsoft.com/office/drawing/2014/main" id="{791DFEB7-2394-75D9-5A8E-786AF99AD432}"/>
                </a:ext>
              </a:extLst>
            </p:cNvPr>
            <p:cNvGrpSpPr/>
            <p:nvPr/>
          </p:nvGrpSpPr>
          <p:grpSpPr>
            <a:xfrm>
              <a:off x="4982817" y="733011"/>
              <a:ext cx="2882348" cy="477078"/>
              <a:chOff x="4982817" y="733011"/>
              <a:chExt cx="2882348" cy="477078"/>
            </a:xfrm>
          </p:grpSpPr>
          <p:sp>
            <p:nvSpPr>
              <p:cNvPr id="22" name="Rectangle 21">
                <a:extLst>
                  <a:ext uri="{FF2B5EF4-FFF2-40B4-BE49-F238E27FC236}">
                    <a16:creationId xmlns:a16="http://schemas.microsoft.com/office/drawing/2014/main" id="{A09DC614-68BE-1E2C-3261-EB356ACC63C7}"/>
                  </a:ext>
                </a:extLst>
              </p:cNvPr>
              <p:cNvSpPr/>
              <p:nvPr/>
            </p:nvSpPr>
            <p:spPr>
              <a:xfrm>
                <a:off x="498281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B431E9-C987-8A88-D342-8AFE6AD981F9}"/>
                  </a:ext>
                </a:extLst>
              </p:cNvPr>
              <p:cNvSpPr/>
              <p:nvPr/>
            </p:nvSpPr>
            <p:spPr>
              <a:xfrm>
                <a:off x="6473687" y="733011"/>
                <a:ext cx="1391478" cy="477078"/>
              </a:xfrm>
              <a:prstGeom prst="rect">
                <a:avLst/>
              </a:prstGeom>
              <a:solidFill>
                <a:srgbClr val="FF0000">
                  <a:alpha val="52157"/>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6250C53-4B46-B5C7-2CF4-41CEF9AA52EB}"/>
                </a:ext>
              </a:extLst>
            </p:cNvPr>
            <p:cNvGrpSpPr/>
            <p:nvPr/>
          </p:nvGrpSpPr>
          <p:grpSpPr>
            <a:xfrm>
              <a:off x="4982817" y="1280491"/>
              <a:ext cx="2882348" cy="477078"/>
              <a:chOff x="4982817" y="733011"/>
              <a:chExt cx="2882348" cy="477078"/>
            </a:xfrm>
          </p:grpSpPr>
          <p:sp>
            <p:nvSpPr>
              <p:cNvPr id="20" name="Rectangle 19">
                <a:extLst>
                  <a:ext uri="{FF2B5EF4-FFF2-40B4-BE49-F238E27FC236}">
                    <a16:creationId xmlns:a16="http://schemas.microsoft.com/office/drawing/2014/main" id="{08F38758-A4DB-A20A-EB99-79BF9EAF1DC8}"/>
                  </a:ext>
                </a:extLst>
              </p:cNvPr>
              <p:cNvSpPr/>
              <p:nvPr/>
            </p:nvSpPr>
            <p:spPr>
              <a:xfrm>
                <a:off x="4982817" y="73301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1390064-29B6-DC31-8768-FBB4CE3C5EEC}"/>
                  </a:ext>
                </a:extLst>
              </p:cNvPr>
              <p:cNvSpPr/>
              <p:nvPr/>
            </p:nvSpPr>
            <p:spPr>
              <a:xfrm>
                <a:off x="6473687" y="733011"/>
                <a:ext cx="1391478" cy="477078"/>
              </a:xfrm>
              <a:prstGeom prst="rect">
                <a:avLst/>
              </a:prstGeom>
              <a:solidFill>
                <a:srgbClr val="FF0000">
                  <a:alpha val="52157"/>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Left Bracket 23">
            <a:extLst>
              <a:ext uri="{FF2B5EF4-FFF2-40B4-BE49-F238E27FC236}">
                <a16:creationId xmlns:a16="http://schemas.microsoft.com/office/drawing/2014/main" id="{79845912-E293-843B-A462-457D7C5C79E0}"/>
              </a:ext>
            </a:extLst>
          </p:cNvPr>
          <p:cNvSpPr/>
          <p:nvPr/>
        </p:nvSpPr>
        <p:spPr>
          <a:xfrm>
            <a:off x="4538868" y="2068168"/>
            <a:ext cx="410817" cy="547480"/>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F1FA95A9-011C-0FE1-0097-68F76E38E63A}"/>
              </a:ext>
            </a:extLst>
          </p:cNvPr>
          <p:cNvSpPr/>
          <p:nvPr/>
        </p:nvSpPr>
        <p:spPr>
          <a:xfrm>
            <a:off x="4280452" y="971550"/>
            <a:ext cx="669233" cy="547480"/>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a16="http://schemas.microsoft.com/office/drawing/2014/main" id="{7B737A34-3DD5-C5EE-1036-F29D286272E8}"/>
              </a:ext>
            </a:extLst>
          </p:cNvPr>
          <p:cNvSpPr/>
          <p:nvPr/>
        </p:nvSpPr>
        <p:spPr>
          <a:xfrm>
            <a:off x="3819939" y="1301197"/>
            <a:ext cx="718929" cy="1074254"/>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2013B45B-D374-B7AB-994C-E974A503F9F2}"/>
              </a:ext>
            </a:extLst>
          </p:cNvPr>
          <p:cNvSpPr/>
          <p:nvPr/>
        </p:nvSpPr>
        <p:spPr>
          <a:xfrm>
            <a:off x="4306956" y="1210089"/>
            <a:ext cx="463826" cy="207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07BD1E-EAB5-AAB3-6067-3E78CB06C174}"/>
              </a:ext>
            </a:extLst>
          </p:cNvPr>
          <p:cNvSpPr/>
          <p:nvPr/>
        </p:nvSpPr>
        <p:spPr>
          <a:xfrm>
            <a:off x="4982817" y="3055451"/>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D13D01-892C-24B0-72D1-9B05521CF48C}"/>
              </a:ext>
            </a:extLst>
          </p:cNvPr>
          <p:cNvSpPr/>
          <p:nvPr/>
        </p:nvSpPr>
        <p:spPr>
          <a:xfrm>
            <a:off x="6473687" y="3055451"/>
            <a:ext cx="1391478" cy="477078"/>
          </a:xfrm>
          <a:prstGeom prst="rect">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920302-2E34-D985-AFC0-7EC43D13DD68}"/>
              </a:ext>
            </a:extLst>
          </p:cNvPr>
          <p:cNvCxnSpPr/>
          <p:nvPr/>
        </p:nvCxnSpPr>
        <p:spPr>
          <a:xfrm>
            <a:off x="3819939" y="2955235"/>
            <a:ext cx="491324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Curved Left Arrow 42">
            <a:extLst>
              <a:ext uri="{FF2B5EF4-FFF2-40B4-BE49-F238E27FC236}">
                <a16:creationId xmlns:a16="http://schemas.microsoft.com/office/drawing/2014/main" id="{A15987D5-7817-D749-B562-282F108C7EED}"/>
              </a:ext>
            </a:extLst>
          </p:cNvPr>
          <p:cNvSpPr/>
          <p:nvPr/>
        </p:nvSpPr>
        <p:spPr>
          <a:xfrm>
            <a:off x="8059479" y="2375452"/>
            <a:ext cx="410444" cy="1010480"/>
          </a:xfrm>
          <a:prstGeom prst="curvedLeftArrow">
            <a:avLst>
              <a:gd name="adj1" fmla="val 25000"/>
              <a:gd name="adj2" fmla="val 41242"/>
              <a:gd name="adj3" fmla="val 407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ight Brace 43">
            <a:extLst>
              <a:ext uri="{FF2B5EF4-FFF2-40B4-BE49-F238E27FC236}">
                <a16:creationId xmlns:a16="http://schemas.microsoft.com/office/drawing/2014/main" id="{9B570AD0-D56F-2C09-75F0-DDB25031C5D5}"/>
              </a:ext>
            </a:extLst>
          </p:cNvPr>
          <p:cNvSpPr/>
          <p:nvPr/>
        </p:nvSpPr>
        <p:spPr>
          <a:xfrm>
            <a:off x="7909621" y="943388"/>
            <a:ext cx="149859" cy="6924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Curved Left Arrow 44">
            <a:extLst>
              <a:ext uri="{FF2B5EF4-FFF2-40B4-BE49-F238E27FC236}">
                <a16:creationId xmlns:a16="http://schemas.microsoft.com/office/drawing/2014/main" id="{F192B5AE-2C03-71B4-CC37-D875747EC014}"/>
              </a:ext>
            </a:extLst>
          </p:cNvPr>
          <p:cNvSpPr/>
          <p:nvPr/>
        </p:nvSpPr>
        <p:spPr>
          <a:xfrm>
            <a:off x="8100432" y="1210089"/>
            <a:ext cx="732143" cy="2809010"/>
          </a:xfrm>
          <a:prstGeom prst="curvedLeftArrow">
            <a:avLst>
              <a:gd name="adj1" fmla="val 25000"/>
              <a:gd name="adj2" fmla="val 50000"/>
              <a:gd name="adj3" fmla="val 418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05B5000-9BF4-26A3-4A5C-CFA7C6320B70}"/>
              </a:ext>
            </a:extLst>
          </p:cNvPr>
          <p:cNvSpPr/>
          <p:nvPr/>
        </p:nvSpPr>
        <p:spPr>
          <a:xfrm>
            <a:off x="4980044" y="3654825"/>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E5EFE1-8529-C1CD-DE5A-8D89358D5C53}"/>
              </a:ext>
            </a:extLst>
          </p:cNvPr>
          <p:cNvSpPr/>
          <p:nvPr/>
        </p:nvSpPr>
        <p:spPr>
          <a:xfrm>
            <a:off x="6470914" y="3654825"/>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D137E65-1B27-CAFF-6C92-016C180F350B}"/>
              </a:ext>
            </a:extLst>
          </p:cNvPr>
          <p:cNvSpPr/>
          <p:nvPr/>
        </p:nvSpPr>
        <p:spPr>
          <a:xfrm>
            <a:off x="4980044" y="4254200"/>
            <a:ext cx="1391478" cy="477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BC4C5B3-B3A9-9532-3849-F54902765DF7}"/>
              </a:ext>
            </a:extLst>
          </p:cNvPr>
          <p:cNvSpPr/>
          <p:nvPr/>
        </p:nvSpPr>
        <p:spPr>
          <a:xfrm>
            <a:off x="6470914" y="4254200"/>
            <a:ext cx="1391478" cy="47707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Brace 49">
            <a:extLst>
              <a:ext uri="{FF2B5EF4-FFF2-40B4-BE49-F238E27FC236}">
                <a16:creationId xmlns:a16="http://schemas.microsoft.com/office/drawing/2014/main" id="{AC0F2C86-09E6-281E-BA7E-3394703ECCD7}"/>
              </a:ext>
            </a:extLst>
          </p:cNvPr>
          <p:cNvSpPr/>
          <p:nvPr/>
        </p:nvSpPr>
        <p:spPr>
          <a:xfrm>
            <a:off x="7892116" y="2060839"/>
            <a:ext cx="149859" cy="6924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Outline</a:t>
            </a:r>
          </a:p>
        </p:txBody>
      </p:sp>
      <p:sp>
        <p:nvSpPr>
          <p:cNvPr id="3" name="Content Placeholder 2"/>
          <p:cNvSpPr>
            <a:spLocks noGrp="1"/>
          </p:cNvSpPr>
          <p:nvPr>
            <p:ph idx="1"/>
          </p:nvPr>
        </p:nvSpPr>
        <p:spPr/>
        <p:txBody>
          <a:bodyPr/>
          <a:lstStyle/>
          <a:p>
            <a:pPr marL="0" lvl="0" indent="0">
              <a:spcBef>
                <a:spcPts val="3000"/>
              </a:spcBef>
              <a:buNone/>
            </a:pPr>
            <a:r>
              <a:rPr b="1"/>
              <a:t>Assisting in the Development of DE of RNAseq methods for long read sequencing</a:t>
            </a:r>
          </a:p>
          <a:p>
            <a:pPr marL="342900" lvl="0" indent="-342900">
              <a:buAutoNum type="arabicPeriod"/>
            </a:pPr>
            <a:r>
              <a:t>Use current methods for quantifying RNAseq of Published long read data</a:t>
            </a:r>
          </a:p>
          <a:p>
            <a:pPr marL="342900" lvl="0" indent="-342900">
              <a:buAutoNum type="arabicPeriod"/>
            </a:pPr>
            <a:r>
              <a:t>Prototype isoform grouping method with known complex gene</a:t>
            </a:r>
          </a:p>
          <a:p>
            <a:pPr marL="342900" lvl="0" indent="-342900">
              <a:buAutoNum type="arabicPeriod"/>
            </a:pPr>
            <a:r>
              <a:t>investigate error control solutions to combat double dipping of grouping methods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Algorithm 1 - Bottom Up</a:t>
            </a:r>
          </a:p>
        </p:txBody>
      </p:sp>
      <p:sp>
        <p:nvSpPr>
          <p:cNvPr id="3" name="Content Placeholder 2"/>
          <p:cNvSpPr>
            <a:spLocks noGrp="1"/>
          </p:cNvSpPr>
          <p:nvPr>
            <p:ph idx="1"/>
          </p:nvPr>
        </p:nvSpPr>
        <p:spPr/>
        <p:txBody>
          <a:bodyPr/>
          <a:lstStyle/>
          <a:p>
            <a:pPr marL="342900" lvl="0" indent="-342900">
              <a:buAutoNum type="arabicPeriod"/>
            </a:pPr>
            <a:r>
              <a:t>initialize all leafs as the set of possible nodes to keep.</a:t>
            </a:r>
          </a:p>
          <a:p>
            <a:pPr marL="342900" lvl="0" indent="-342900">
              <a:buAutoNum type="arabicPeriod"/>
            </a:pPr>
            <a:r>
              <a:t>Order p-values of inner nodes by their hclust height.</a:t>
            </a:r>
          </a:p>
          <a:p>
            <a:pPr marL="342900" lvl="0" indent="-342900">
              <a:buAutoNum type="arabicPeriod"/>
            </a:pPr>
            <a:r>
              <a:t>For an inner node, climb to that node if and only if both descendant’s p-value is greater than the parent’s p-value.</a:t>
            </a:r>
          </a:p>
          <a:p>
            <a:pPr marL="685800" lvl="1" indent="-342900">
              <a:buAutoNum type="arabicPeriod"/>
            </a:pPr>
            <a:r>
              <a:t>If so, remove children from set and add this node.</a:t>
            </a:r>
          </a:p>
          <a:p>
            <a:pPr marL="685800" lvl="1" indent="-342900">
              <a:buAutoNum type="arabicPeriod"/>
            </a:pPr>
            <a:r>
              <a:t>if not, flag this node as the highest for any ancestor.</a:t>
            </a:r>
          </a:p>
          <a:p>
            <a:pPr marL="342900" lvl="0" indent="-342900">
              <a:buAutoNum type="arabicPeriod"/>
            </a:pPr>
            <a:r>
              <a:t>continue until all inner nodes have been assessed.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Algorithm 2 - Top Down</a:t>
            </a:r>
          </a:p>
        </p:txBody>
      </p:sp>
      <p:sp>
        <p:nvSpPr>
          <p:cNvPr id="3" name="Content Placeholder 2"/>
          <p:cNvSpPr>
            <a:spLocks noGrp="1"/>
          </p:cNvSpPr>
          <p:nvPr>
            <p:ph idx="1"/>
          </p:nvPr>
        </p:nvSpPr>
        <p:spPr/>
        <p:txBody>
          <a:bodyPr/>
          <a:lstStyle/>
          <a:p>
            <a:pPr marL="342900" lvl="0" indent="-342900">
              <a:buAutoNum type="arabicPeriod"/>
            </a:pPr>
            <a:r>
              <a:t>Order all nodes (leaves and inner) by their p-values in ascending order.</a:t>
            </a:r>
          </a:p>
          <a:p>
            <a:pPr marL="342900" lvl="0" indent="-342900">
              <a:buAutoNum type="arabicPeriod"/>
            </a:pPr>
            <a:r>
              <a:t>For each node</a:t>
            </a:r>
          </a:p>
          <a:p>
            <a:pPr marL="685800" lvl="1" indent="-342900">
              <a:buAutoNum type="arabicPeriod"/>
            </a:pPr>
            <a:r>
              <a:t>record all descendants</a:t>
            </a:r>
          </a:p>
          <a:p>
            <a:pPr marL="685800" lvl="1" indent="-342900">
              <a:buAutoNum type="arabicPeriod"/>
            </a:pPr>
            <a:r>
              <a:t>add this node to the set of merge points if and only if its descendants are disjoint from the set of descendants of the current set of merge points.</a:t>
            </a:r>
          </a:p>
          <a:p>
            <a:pPr marL="685800" lvl="1" indent="-342900">
              <a:buAutoNum type="arabicPeriod"/>
            </a:pPr>
            <a:r>
              <a:t>repeat until all leaves have been recorded.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Tree-Climbing-Example.png">
            <a:extLst>
              <a:ext uri="{FF2B5EF4-FFF2-40B4-BE49-F238E27FC236}">
                <a16:creationId xmlns:a16="http://schemas.microsoft.com/office/drawing/2014/main" id="{382A1299-E919-69D5-5F95-769C56B5B9B6}"/>
              </a:ext>
            </a:extLst>
          </p:cNvPr>
          <p:cNvPicPr>
            <a:picLocks noGrp="1" noChangeAspect="1"/>
          </p:cNvPicPr>
          <p:nvPr/>
        </p:nvPicPr>
        <p:blipFill>
          <a:blip r:embed="rId2"/>
          <a:stretch>
            <a:fillRect/>
          </a:stretch>
        </p:blipFill>
        <p:spPr bwMode="auto">
          <a:xfrm>
            <a:off x="4645152" y="1400175"/>
            <a:ext cx="4172444" cy="3291840"/>
          </a:xfrm>
          <a:prstGeom prst="rect">
            <a:avLst/>
          </a:prstGeom>
          <a:noFill/>
          <a:ln w="9525">
            <a:noFill/>
            <a:headEnd/>
            <a:tailEnd/>
          </a:ln>
        </p:spPr>
      </p:pic>
      <p:pic>
        <p:nvPicPr>
          <p:cNvPr id="5" name="Picture 4" descr="Tree-Climbing-Example-bad.png">
            <a:extLst>
              <a:ext uri="{FF2B5EF4-FFF2-40B4-BE49-F238E27FC236}">
                <a16:creationId xmlns:a16="http://schemas.microsoft.com/office/drawing/2014/main" id="{E109391A-AFBC-FB82-85A1-FE59B07CC28F}"/>
              </a:ext>
            </a:extLst>
          </p:cNvPr>
          <p:cNvPicPr>
            <a:picLocks noGrp="1" noChangeAspect="1"/>
          </p:cNvPicPr>
          <p:nvPr/>
        </p:nvPicPr>
        <p:blipFill>
          <a:blip r:embed="rId3"/>
          <a:stretch>
            <a:fillRect/>
          </a:stretch>
        </p:blipFill>
        <p:spPr bwMode="auto">
          <a:xfrm>
            <a:off x="326404" y="1400175"/>
            <a:ext cx="4172444" cy="3341370"/>
          </a:xfrm>
          <a:prstGeom prst="rect">
            <a:avLst/>
          </a:prstGeom>
          <a:noFill/>
          <a:ln w="9525">
            <a:noFill/>
            <a:headEnd/>
            <a:tailEnd/>
          </a:ln>
        </p:spPr>
      </p:pic>
      <p:sp>
        <p:nvSpPr>
          <p:cNvPr id="6" name="Title 5">
            <a:extLst>
              <a:ext uri="{FF2B5EF4-FFF2-40B4-BE49-F238E27FC236}">
                <a16:creationId xmlns:a16="http://schemas.microsoft.com/office/drawing/2014/main" id="{D5892047-C975-485C-CF30-0AFB12F526F3}"/>
              </a:ext>
            </a:extLst>
          </p:cNvPr>
          <p:cNvSpPr>
            <a:spLocks noGrp="1"/>
          </p:cNvSpPr>
          <p:nvPr>
            <p:ph type="title"/>
          </p:nvPr>
        </p:nvSpPr>
        <p:spPr/>
        <p:txBody>
          <a:bodyPr/>
          <a:lstStyle/>
          <a:p>
            <a:r>
              <a:rPr lang="en-US" dirty="0"/>
              <a:t>Example:</a:t>
            </a:r>
            <a:br>
              <a:rPr lang="en-US" dirty="0"/>
            </a:br>
            <a:r>
              <a:rPr lang="en-US" dirty="0"/>
              <a:t>Imperfect Sim. Vs. Perfect Sim.</a:t>
            </a:r>
          </a:p>
        </p:txBody>
      </p:sp>
      <p:sp>
        <p:nvSpPr>
          <p:cNvPr id="12" name="Rectangle 11">
            <a:extLst>
              <a:ext uri="{FF2B5EF4-FFF2-40B4-BE49-F238E27FC236}">
                <a16:creationId xmlns:a16="http://schemas.microsoft.com/office/drawing/2014/main" id="{398EAE0C-DF80-A632-E52A-B8CB226E64E3}"/>
              </a:ext>
            </a:extLst>
          </p:cNvPr>
          <p:cNvSpPr/>
          <p:nvPr/>
        </p:nvSpPr>
        <p:spPr>
          <a:xfrm>
            <a:off x="6141720" y="3668268"/>
            <a:ext cx="1760220" cy="1074801"/>
          </a:xfrm>
          <a:prstGeom prst="rect">
            <a:avLst/>
          </a:prstGeom>
          <a:solidFill>
            <a:schemeClr val="accent4">
              <a:alpha val="25098"/>
            </a:scheme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16BA0A-6108-8292-0E28-BFD43D434651}"/>
              </a:ext>
            </a:extLst>
          </p:cNvPr>
          <p:cNvSpPr/>
          <p:nvPr/>
        </p:nvSpPr>
        <p:spPr>
          <a:xfrm>
            <a:off x="3892624" y="4275588"/>
            <a:ext cx="191887" cy="564947"/>
          </a:xfrm>
          <a:prstGeom prst="rect">
            <a:avLst/>
          </a:prstGeom>
          <a:solidFill>
            <a:schemeClr val="accent2">
              <a:alpha val="25098"/>
            </a:schemeClr>
          </a:solidFill>
          <a:ln w="952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2D6240-F368-AC60-31CC-29C41CC2DB33}"/>
              </a:ext>
            </a:extLst>
          </p:cNvPr>
          <p:cNvSpPr txBox="1"/>
          <p:nvPr/>
        </p:nvSpPr>
        <p:spPr>
          <a:xfrm>
            <a:off x="3838150" y="4624061"/>
            <a:ext cx="332812" cy="253916"/>
          </a:xfrm>
          <a:prstGeom prst="rect">
            <a:avLst/>
          </a:prstGeom>
          <a:noFill/>
        </p:spPr>
        <p:txBody>
          <a:bodyPr wrap="square" rtlCol="0">
            <a:spAutoFit/>
          </a:bodyPr>
          <a:lstStyle/>
          <a:p>
            <a:r>
              <a:rPr lang="en-US" sz="1050" dirty="0"/>
              <a:t>FP</a:t>
            </a:r>
          </a:p>
        </p:txBody>
      </p:sp>
      <p:sp>
        <p:nvSpPr>
          <p:cNvPr id="17" name="Rectangle 16">
            <a:extLst>
              <a:ext uri="{FF2B5EF4-FFF2-40B4-BE49-F238E27FC236}">
                <a16:creationId xmlns:a16="http://schemas.microsoft.com/office/drawing/2014/main" id="{40833223-B280-1653-3B92-2CAF65E3505B}"/>
              </a:ext>
            </a:extLst>
          </p:cNvPr>
          <p:cNvSpPr/>
          <p:nvPr/>
        </p:nvSpPr>
        <p:spPr>
          <a:xfrm>
            <a:off x="2826551" y="4275589"/>
            <a:ext cx="163662" cy="562762"/>
          </a:xfrm>
          <a:prstGeom prst="rect">
            <a:avLst/>
          </a:prstGeom>
          <a:solidFill>
            <a:schemeClr val="accent4">
              <a:alpha val="25098"/>
            </a:schemeClr>
          </a:solidFill>
          <a:ln w="952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C1E7591-11AD-53F4-25D7-C6FDB44AAF63}"/>
              </a:ext>
            </a:extLst>
          </p:cNvPr>
          <p:cNvSpPr txBox="1"/>
          <p:nvPr/>
        </p:nvSpPr>
        <p:spPr>
          <a:xfrm>
            <a:off x="2766252" y="4607518"/>
            <a:ext cx="332812" cy="230832"/>
          </a:xfrm>
          <a:prstGeom prst="rect">
            <a:avLst/>
          </a:prstGeom>
          <a:noFill/>
        </p:spPr>
        <p:txBody>
          <a:bodyPr wrap="square" rtlCol="0">
            <a:spAutoFit/>
          </a:bodyPr>
          <a:lstStyle/>
          <a:p>
            <a:r>
              <a:rPr lang="en-US" sz="900" dirty="0"/>
              <a:t>TP</a:t>
            </a:r>
          </a:p>
        </p:txBody>
      </p:sp>
      <p:sp>
        <p:nvSpPr>
          <p:cNvPr id="19" name="Rectangle 18">
            <a:extLst>
              <a:ext uri="{FF2B5EF4-FFF2-40B4-BE49-F238E27FC236}">
                <a16:creationId xmlns:a16="http://schemas.microsoft.com/office/drawing/2014/main" id="{FB2F9EC4-81FA-AD55-1E19-255E734432A9}"/>
              </a:ext>
            </a:extLst>
          </p:cNvPr>
          <p:cNvSpPr/>
          <p:nvPr/>
        </p:nvSpPr>
        <p:spPr>
          <a:xfrm>
            <a:off x="3147676" y="3960310"/>
            <a:ext cx="384310" cy="879149"/>
          </a:xfrm>
          <a:prstGeom prst="rect">
            <a:avLst/>
          </a:prstGeom>
          <a:solidFill>
            <a:schemeClr val="accent4">
              <a:alpha val="25098"/>
            </a:schemeClr>
          </a:solidFill>
          <a:ln w="952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365DC7-986C-3BBA-B2F1-ABA852D8B438}"/>
              </a:ext>
            </a:extLst>
          </p:cNvPr>
          <p:cNvSpPr txBox="1"/>
          <p:nvPr/>
        </p:nvSpPr>
        <p:spPr>
          <a:xfrm>
            <a:off x="3179109" y="4608627"/>
            <a:ext cx="345701" cy="230832"/>
          </a:xfrm>
          <a:prstGeom prst="rect">
            <a:avLst/>
          </a:prstGeom>
          <a:noFill/>
        </p:spPr>
        <p:txBody>
          <a:bodyPr wrap="square" rtlCol="0">
            <a:spAutoFit/>
          </a:bodyPr>
          <a:lstStyle/>
          <a:p>
            <a:r>
              <a:rPr lang="en-US" sz="900" dirty="0"/>
              <a:t>TP</a:t>
            </a:r>
          </a:p>
        </p:txBody>
      </p:sp>
      <p:sp>
        <p:nvSpPr>
          <p:cNvPr id="24" name="Rectangle 23">
            <a:extLst>
              <a:ext uri="{FF2B5EF4-FFF2-40B4-BE49-F238E27FC236}">
                <a16:creationId xmlns:a16="http://schemas.microsoft.com/office/drawing/2014/main" id="{F7FFDBD9-A371-3E63-C233-68DAC130ABB4}"/>
              </a:ext>
            </a:extLst>
          </p:cNvPr>
          <p:cNvSpPr/>
          <p:nvPr/>
        </p:nvSpPr>
        <p:spPr>
          <a:xfrm>
            <a:off x="4926803" y="4417821"/>
            <a:ext cx="1210345" cy="328296"/>
          </a:xfrm>
          <a:prstGeom prst="rect">
            <a:avLst/>
          </a:prstGeom>
          <a:solidFill>
            <a:srgbClr val="65D6A0">
              <a:alpha val="25098"/>
            </a:srgb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7BEA5E-502C-0CCD-5372-1512B0963183}"/>
              </a:ext>
            </a:extLst>
          </p:cNvPr>
          <p:cNvSpPr/>
          <p:nvPr/>
        </p:nvSpPr>
        <p:spPr>
          <a:xfrm>
            <a:off x="7906512" y="4417821"/>
            <a:ext cx="825359" cy="328296"/>
          </a:xfrm>
          <a:prstGeom prst="rect">
            <a:avLst/>
          </a:prstGeom>
          <a:solidFill>
            <a:srgbClr val="65D6A0">
              <a:alpha val="25098"/>
            </a:srgb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2AE696-273E-E962-3109-95A074DB0991}"/>
              </a:ext>
            </a:extLst>
          </p:cNvPr>
          <p:cNvSpPr/>
          <p:nvPr/>
        </p:nvSpPr>
        <p:spPr>
          <a:xfrm>
            <a:off x="4091005" y="4512498"/>
            <a:ext cx="275157" cy="328296"/>
          </a:xfrm>
          <a:prstGeom prst="rect">
            <a:avLst/>
          </a:prstGeom>
          <a:solidFill>
            <a:srgbClr val="65D6A0">
              <a:alpha val="25098"/>
            </a:srgb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0FA243-0430-391B-1186-04238496E803}"/>
              </a:ext>
            </a:extLst>
          </p:cNvPr>
          <p:cNvSpPr/>
          <p:nvPr/>
        </p:nvSpPr>
        <p:spPr>
          <a:xfrm>
            <a:off x="3535877" y="4503873"/>
            <a:ext cx="354826" cy="336662"/>
          </a:xfrm>
          <a:prstGeom prst="rect">
            <a:avLst/>
          </a:prstGeom>
          <a:solidFill>
            <a:srgbClr val="65D6A0">
              <a:alpha val="25098"/>
            </a:srgb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3F5895-9CB3-CA51-DC09-7A861764FD62}"/>
              </a:ext>
            </a:extLst>
          </p:cNvPr>
          <p:cNvSpPr/>
          <p:nvPr/>
        </p:nvSpPr>
        <p:spPr>
          <a:xfrm>
            <a:off x="2983909" y="4503874"/>
            <a:ext cx="164716" cy="335586"/>
          </a:xfrm>
          <a:prstGeom prst="rect">
            <a:avLst/>
          </a:prstGeom>
          <a:solidFill>
            <a:srgbClr val="FF0000">
              <a:alpha val="25098"/>
            </a:srgbClr>
          </a:solidFill>
          <a:ln w="952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9C5D541-4E51-CB88-7034-5F950D6E7854}"/>
              </a:ext>
            </a:extLst>
          </p:cNvPr>
          <p:cNvSpPr/>
          <p:nvPr/>
        </p:nvSpPr>
        <p:spPr>
          <a:xfrm>
            <a:off x="1827960" y="4503874"/>
            <a:ext cx="992096" cy="335586"/>
          </a:xfrm>
          <a:prstGeom prst="rect">
            <a:avLst/>
          </a:prstGeom>
          <a:solidFill>
            <a:srgbClr val="FF0000">
              <a:alpha val="25098"/>
            </a:srgbClr>
          </a:solidFill>
          <a:ln w="952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972F665-482C-9AD0-F974-A358B04B2773}"/>
              </a:ext>
            </a:extLst>
          </p:cNvPr>
          <p:cNvSpPr txBox="1"/>
          <p:nvPr/>
        </p:nvSpPr>
        <p:spPr>
          <a:xfrm>
            <a:off x="1844068" y="4606374"/>
            <a:ext cx="341760" cy="246221"/>
          </a:xfrm>
          <a:prstGeom prst="rect">
            <a:avLst/>
          </a:prstGeom>
          <a:noFill/>
        </p:spPr>
        <p:txBody>
          <a:bodyPr wrap="none" rtlCol="0">
            <a:spAutoFit/>
          </a:bodyPr>
          <a:lstStyle/>
          <a:p>
            <a:r>
              <a:rPr lang="en-US" sz="1000" dirty="0"/>
              <a:t>FN</a:t>
            </a:r>
          </a:p>
        </p:txBody>
      </p:sp>
      <p:sp>
        <p:nvSpPr>
          <p:cNvPr id="32" name="TextBox 31">
            <a:extLst>
              <a:ext uri="{FF2B5EF4-FFF2-40B4-BE49-F238E27FC236}">
                <a16:creationId xmlns:a16="http://schemas.microsoft.com/office/drawing/2014/main" id="{47DB7FCF-FECF-B239-2E29-30D579F25161}"/>
              </a:ext>
            </a:extLst>
          </p:cNvPr>
          <p:cNvSpPr txBox="1"/>
          <p:nvPr/>
        </p:nvSpPr>
        <p:spPr>
          <a:xfrm>
            <a:off x="2896810" y="4606373"/>
            <a:ext cx="341760" cy="246221"/>
          </a:xfrm>
          <a:prstGeom prst="rect">
            <a:avLst/>
          </a:prstGeom>
          <a:noFill/>
        </p:spPr>
        <p:txBody>
          <a:bodyPr wrap="none" rtlCol="0">
            <a:spAutoFit/>
          </a:bodyPr>
          <a:lstStyle/>
          <a:p>
            <a:r>
              <a:rPr lang="en-US" sz="1000" dirty="0"/>
              <a:t>FN</a:t>
            </a:r>
          </a:p>
        </p:txBody>
      </p:sp>
      <p:sp>
        <p:nvSpPr>
          <p:cNvPr id="33" name="Rectangle 32">
            <a:extLst>
              <a:ext uri="{FF2B5EF4-FFF2-40B4-BE49-F238E27FC236}">
                <a16:creationId xmlns:a16="http://schemas.microsoft.com/office/drawing/2014/main" id="{F611B8D0-E502-4D5A-927A-C75969B3BB55}"/>
              </a:ext>
            </a:extLst>
          </p:cNvPr>
          <p:cNvSpPr/>
          <p:nvPr/>
        </p:nvSpPr>
        <p:spPr>
          <a:xfrm>
            <a:off x="625669" y="4503873"/>
            <a:ext cx="1210345" cy="328296"/>
          </a:xfrm>
          <a:prstGeom prst="rect">
            <a:avLst/>
          </a:prstGeom>
          <a:solidFill>
            <a:srgbClr val="65D6A0">
              <a:alpha val="25098"/>
            </a:srgbClr>
          </a:solidFill>
          <a:ln w="952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188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Algorithm Assessment</a:t>
            </a:r>
          </a:p>
        </p:txBody>
      </p:sp>
      <p:sp>
        <p:nvSpPr>
          <p:cNvPr id="4" name="Text Placeholder 3"/>
          <p:cNvSpPr>
            <a:spLocks noGrp="1"/>
          </p:cNvSpPr>
          <p:nvPr>
            <p:ph type="body" sz="half" idx="2"/>
          </p:nvPr>
        </p:nvSpPr>
        <p:spPr/>
        <p:txBody>
          <a:bodyPr/>
          <a:lstStyle/>
          <a:p>
            <a:pPr marL="0" lvl="0" indent="0">
              <a:buNone/>
            </a:pPr>
            <a:r>
              <a:t>Evaluating our algorithm through simulations</a:t>
            </a:r>
          </a:p>
        </p:txBody>
      </p:sp>
      <p:pic>
        <p:nvPicPr>
          <p:cNvPr id="3" name="Picture 1" descr="sim-50.gif"/>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 3 - Error Control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Motivation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lang="en-US" dirty="0"/>
                  <a:t>Moving</a:t>
                </a:r>
                <a:r>
                  <a:rPr dirty="0"/>
                  <a:t> up the tree will ultimately result in smaller p-values than at the leaves. This will lead to Type 1 error, or in other words a higher false discovery rate.</a:t>
                </a:r>
              </a:p>
              <a:p>
                <a:pPr marL="0" lvl="0" indent="0">
                  <a:buNone/>
                </a:pPr>
                <a:r>
                  <a:rPr dirty="0"/>
                  <a:t>Another way we can test for our model’s bias is to see how it performs under the null hypothesis. Test statistics are only effective under the assumption that the </a:t>
                </a:r>
                <a14:m>
                  <m:oMath xmlns:m="http://schemas.openxmlformats.org/officeDocument/2006/math">
                    <m:r>
                      <a:rPr>
                        <a:latin typeface="Cambria Math" panose="02040503050406030204" pitchFamily="18" charset="0"/>
                      </a:rPr>
                      <m:t>𝑝</m:t>
                    </m:r>
                    <m:r>
                      <a:rPr>
                        <a:latin typeface="Cambria Math" panose="02040503050406030204" pitchFamily="18" charset="0"/>
                      </a:rPr>
                      <m:t>∼</m:t>
                    </m:r>
                    <m:r>
                      <m:rPr>
                        <m:nor/>
                      </m:rPr>
                      <a:rPr/>
                      <m:t>Unif</m:t>
                    </m:r>
                    <m:d>
                      <m:dPr>
                        <m:ctrlPr>
                          <a:rPr i="1">
                            <a:latin typeface="Cambria Math" panose="02040503050406030204" pitchFamily="18" charset="0"/>
                          </a:rPr>
                        </m:ctrlPr>
                      </m:dPr>
                      <m:e>
                        <m:r>
                          <a:rPr>
                            <a:latin typeface="Cambria Math" panose="02040503050406030204" pitchFamily="18" charset="0"/>
                          </a:rPr>
                          <m:t>0,1</m:t>
                        </m:r>
                      </m:e>
                    </m:d>
                  </m:oMath>
                </a14:m>
                <a:r>
                  <a:rPr dirty="0"/>
                  <a:t> under the null hypothesis.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r="-193"/>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Simulating Under the Null</a:t>
            </a:r>
          </a:p>
        </p:txBody>
      </p:sp>
      <p:pic>
        <p:nvPicPr>
          <p:cNvPr id="3" name="Picture 1" descr="simulating-null-pvalues.png"/>
          <p:cNvPicPr>
            <a:picLocks noGrp="1" noChangeAspect="1"/>
          </p:cNvPicPr>
          <p:nvPr/>
        </p:nvPicPr>
        <p:blipFill>
          <a:blip r:embed="rId2"/>
          <a:stretch>
            <a:fillRect/>
          </a:stretch>
        </p:blipFill>
        <p:spPr bwMode="auto">
          <a:xfrm>
            <a:off x="1644324" y="1773620"/>
            <a:ext cx="5792951" cy="3294993"/>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Count Splitting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Nbinom</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=100</m:t>
                          </m:r>
                        </m:e>
                      </m:d>
                    </m:oMath>
                  </m:oMathPara>
                </a14:m>
                <a:endParaRPr lang="en-US" b="0" dirty="0"/>
              </a:p>
              <a:p>
                <a:pPr marL="0" lv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𝑡𝑒𝑠𝑡</m:t>
                          </m:r>
                        </m:sup>
                      </m:sSubSup>
                      <m:r>
                        <a:rPr lang="en-US" b="0" i="1" smtClean="0">
                          <a:latin typeface="Cambria Math" panose="02040503050406030204" pitchFamily="18" charset="0"/>
                        </a:rPr>
                        <m:t>∼</m:t>
                      </m:r>
                      <m:r>
                        <m:rPr>
                          <m:nor/>
                        </m:rPr>
                        <a:rPr lang="en-US" b="0" i="0" smtClean="0">
                          <a:latin typeface="Cambria Math" panose="02040503050406030204" pitchFamily="18" charset="0"/>
                        </a:rPr>
                        <m:t>Bin</m:t>
                      </m:r>
                      <m:r>
                        <m:rPr>
                          <m:nor/>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=0.5)</m:t>
                      </m:r>
                    </m:oMath>
                  </m:oMathPara>
                </a14:m>
                <a:endParaRPr lang="en-US" b="0" i="1" dirty="0">
                  <a:latin typeface="Cambria Math" panose="02040503050406030204" pitchFamily="18" charset="0"/>
                </a:endParaRPr>
              </a:p>
              <a:p>
                <a:pPr marL="0" lv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𝑡𝑟𝑎𝑖𝑛</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𝑡𝑒𝑠𝑡</m:t>
                        </m:r>
                      </m:sup>
                    </m:sSubSup>
                    <m:r>
                      <a:rPr lang="en-US" b="0" i="1" smtClean="0">
                        <a:latin typeface="Cambria Math" panose="02040503050406030204" pitchFamily="18" charset="0"/>
                      </a:rPr>
                      <m:t> </m:t>
                    </m:r>
                  </m:oMath>
                </a14:m>
                <a:r>
                  <a:rPr lang="en-US" dirty="0"/>
                  <a:t>
</a:t>
                </a:r>
              </a:p>
              <a:p>
                <a:pPr marL="0" lvl="0" indent="0">
                  <a:buNone/>
                </a:pPr>
                <a:r>
                  <a:rPr lang="en-US" dirty="0"/>
                  <a:t>The above is generally the entire protocol. We will generate counts </a:t>
                </a:r>
                <a14:m>
                  <m:oMath xmlns:m="http://schemas.openxmlformats.org/officeDocument/2006/math">
                    <m:sSub>
                      <m:sSubPr>
                        <m:ctrlPr>
                          <a:rPr lang="ar-SA" i="1">
                            <a:latin typeface="Cambria Math" panose="02040503050406030204" pitchFamily="18" charset="0"/>
                          </a:rPr>
                        </m:ctrlPr>
                      </m:sSubPr>
                      <m:e>
                        <m:r>
                          <a:rPr lang="ar-SA">
                            <a:latin typeface="Cambria Math" panose="02040503050406030204" pitchFamily="18" charset="0"/>
                          </a:rPr>
                          <m:t>𝑋</m:t>
                        </m:r>
                      </m:e>
                      <m:sub>
                        <m:r>
                          <a:rPr lang="ar-SA">
                            <a:latin typeface="Cambria Math" panose="02040503050406030204" pitchFamily="18" charset="0"/>
                          </a:rPr>
                          <m:t>𝑖𝑗</m:t>
                        </m:r>
                      </m:sub>
                    </m:sSub>
                  </m:oMath>
                </a14:m>
                <a:r>
                  <a:rPr lang="ar-SA" dirty="0"/>
                  <a:t> </a:t>
                </a:r>
                <a:r>
                  <a:rPr lang="en-US" dirty="0"/>
                  <a:t>like normal, except perform our tree climbing algorithm on </a:t>
                </a:r>
                <a14:m>
                  <m:oMath xmlns:m="http://schemas.openxmlformats.org/officeDocument/2006/math">
                    <m:sSubSup>
                      <m:sSubSupPr>
                        <m:ctrlPr>
                          <a:rPr lang="ar-SA" i="1">
                            <a:latin typeface="Cambria Math" panose="02040503050406030204" pitchFamily="18" charset="0"/>
                          </a:rPr>
                        </m:ctrlPr>
                      </m:sSubSupPr>
                      <m:e>
                        <m:r>
                          <a:rPr lang="ar-SA">
                            <a:latin typeface="Cambria Math" panose="02040503050406030204" pitchFamily="18" charset="0"/>
                          </a:rPr>
                          <m:t>𝑋</m:t>
                        </m:r>
                      </m:e>
                      <m:sub>
                        <m:r>
                          <a:rPr lang="ar-SA">
                            <a:latin typeface="Cambria Math" panose="02040503050406030204" pitchFamily="18" charset="0"/>
                          </a:rPr>
                          <m:t>𝑖𝑗</m:t>
                        </m:r>
                      </m:sub>
                      <m:sup>
                        <m:r>
                          <m:rPr>
                            <m:nor/>
                          </m:rPr>
                          <a:rPr lang="en-US"/>
                          <m:t>train</m:t>
                        </m:r>
                      </m:sup>
                    </m:sSubSup>
                  </m:oMath>
                </a14:m>
                <a:r>
                  <a:rPr lang="ar-SA" dirty="0"/>
                  <a:t>, </a:t>
                </a:r>
                <a:r>
                  <a:rPr lang="en-US" dirty="0"/>
                  <a:t>to find the appropriate merge points. Then, we will merge the remaining counts </a:t>
                </a:r>
                <a14:m>
                  <m:oMath xmlns:m="http://schemas.openxmlformats.org/officeDocument/2006/math">
                    <m:sSubSup>
                      <m:sSubSupPr>
                        <m:ctrlPr>
                          <a:rPr lang="ar-SA" i="1">
                            <a:latin typeface="Cambria Math" panose="02040503050406030204" pitchFamily="18" charset="0"/>
                          </a:rPr>
                        </m:ctrlPr>
                      </m:sSubSupPr>
                      <m:e>
                        <m:r>
                          <a:rPr lang="ar-SA">
                            <a:latin typeface="Cambria Math" panose="02040503050406030204" pitchFamily="18" charset="0"/>
                          </a:rPr>
                          <m:t>𝑋</m:t>
                        </m:r>
                      </m:e>
                      <m:sub>
                        <m:r>
                          <a:rPr lang="ar-SA">
                            <a:latin typeface="Cambria Math" panose="02040503050406030204" pitchFamily="18" charset="0"/>
                          </a:rPr>
                          <m:t>𝑖𝑗</m:t>
                        </m:r>
                      </m:sub>
                      <m:sup>
                        <m:r>
                          <m:rPr>
                            <m:nor/>
                          </m:rPr>
                          <a:rPr lang="en-US"/>
                          <m:t>test</m:t>
                        </m:r>
                      </m:sup>
                    </m:sSubSup>
                  </m:oMath>
                </a14:m>
                <a:r>
                  <a:rPr lang="ar-SA" dirty="0"/>
                  <a:t> </a:t>
                </a:r>
                <a:r>
                  <a:rPr lang="en-US" dirty="0"/>
                  <a:t>according to those merge points and view the distribution of p-values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B53891-AB6C-EC5B-4AB4-BFAFFDD33C29}"/>
              </a:ext>
            </a:extLst>
          </p:cNvPr>
          <p:cNvSpPr>
            <a:spLocks noGrp="1"/>
          </p:cNvSpPr>
          <p:nvPr>
            <p:ph type="subTitle" idx="1"/>
          </p:nvPr>
        </p:nvSpPr>
        <p:spPr>
          <a:xfrm>
            <a:off x="629734" y="4166359"/>
            <a:ext cx="6619244" cy="646065"/>
          </a:xfrm>
        </p:spPr>
        <p:txBody>
          <a:bodyPr/>
          <a:lstStyle/>
          <a:p>
            <a:r>
              <a:rPr lang="en-US" dirty="0"/>
              <a:t>Training Set</a:t>
            </a:r>
          </a:p>
        </p:txBody>
      </p:sp>
      <p:pic>
        <p:nvPicPr>
          <p:cNvPr id="5" name="Picture 4" descr="A graph of a number of numbers&#10;&#10;Description automatically generated">
            <a:extLst>
              <a:ext uri="{FF2B5EF4-FFF2-40B4-BE49-F238E27FC236}">
                <a16:creationId xmlns:a16="http://schemas.microsoft.com/office/drawing/2014/main" id="{B76D1058-5ECA-21D7-953D-A316E812E569}"/>
              </a:ext>
            </a:extLst>
          </p:cNvPr>
          <p:cNvPicPr>
            <a:picLocks noChangeAspect="1"/>
          </p:cNvPicPr>
          <p:nvPr/>
        </p:nvPicPr>
        <p:blipFill>
          <a:blip r:embed="rId2"/>
          <a:stretch>
            <a:fillRect/>
          </a:stretch>
        </p:blipFill>
        <p:spPr>
          <a:xfrm>
            <a:off x="1777562" y="849004"/>
            <a:ext cx="5588876" cy="31666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CF071-ABFD-CF94-F85E-66441E83BC42}"/>
              </a:ext>
            </a:extLst>
          </p:cNvPr>
          <p:cNvSpPr>
            <a:spLocks noGrp="1"/>
          </p:cNvSpPr>
          <p:nvPr>
            <p:ph type="subTitle" idx="1"/>
          </p:nvPr>
        </p:nvSpPr>
        <p:spPr>
          <a:xfrm>
            <a:off x="661264" y="4134828"/>
            <a:ext cx="6619244" cy="646065"/>
          </a:xfrm>
        </p:spPr>
        <p:txBody>
          <a:bodyPr/>
          <a:lstStyle/>
          <a:p>
            <a:r>
              <a:rPr lang="en-US" dirty="0"/>
              <a:t>Test Set</a:t>
            </a:r>
          </a:p>
        </p:txBody>
      </p:sp>
      <p:pic>
        <p:nvPicPr>
          <p:cNvPr id="7" name="Picture 6" descr="A graph of a number of numbers&#10;&#10;Description automatically generated">
            <a:extLst>
              <a:ext uri="{FF2B5EF4-FFF2-40B4-BE49-F238E27FC236}">
                <a16:creationId xmlns:a16="http://schemas.microsoft.com/office/drawing/2014/main" id="{E2249426-3CE8-56F3-A130-C5E7A2914A5D}"/>
              </a:ext>
            </a:extLst>
          </p:cNvPr>
          <p:cNvPicPr>
            <a:picLocks noChangeAspect="1"/>
          </p:cNvPicPr>
          <p:nvPr/>
        </p:nvPicPr>
        <p:blipFill>
          <a:blip r:embed="rId2"/>
          <a:stretch>
            <a:fillRect/>
          </a:stretch>
        </p:blipFill>
        <p:spPr>
          <a:xfrm>
            <a:off x="1777561" y="849004"/>
            <a:ext cx="5588875" cy="31371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 1 - The Search For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 4 - Real Data Application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Programming woes</a:t>
            </a:r>
          </a:p>
        </p:txBody>
      </p:sp>
      <p:sp>
        <p:nvSpPr>
          <p:cNvPr id="3" name="Content Placeholder 2"/>
          <p:cNvSpPr>
            <a:spLocks noGrp="1"/>
          </p:cNvSpPr>
          <p:nvPr>
            <p:ph idx="1"/>
          </p:nvPr>
        </p:nvSpPr>
        <p:spPr/>
        <p:txBody>
          <a:bodyPr>
            <a:normAutofit/>
          </a:bodyPr>
          <a:lstStyle/>
          <a:p>
            <a:pPr marL="0" lvl="0" indent="0">
              <a:buNone/>
            </a:pPr>
            <a:r>
              <a:t>In the last week, I was trying to tackle the Tequila-seq data in hopes to add it to my poster. This meant shifting much of the code base focusing around simulations and managable in memory objects to the common Bioconductor data structures. Changes included:</a:t>
            </a:r>
          </a:p>
          <a:p>
            <a:pPr marL="342900" lvl="0" indent="-342900">
              <a:buAutoNum type="arabicPeriod"/>
            </a:pPr>
            <a:r>
              <a:t>Reading GTF into a </a:t>
            </a:r>
            <a:r>
              <a:rPr>
                <a:latin typeface="Courier"/>
              </a:rPr>
              <a:t>GenomicRanges</a:t>
            </a:r>
            <a:r>
              <a:t> data type</a:t>
            </a:r>
          </a:p>
          <a:p>
            <a:pPr marL="342900" lvl="0" indent="-342900">
              <a:buAutoNum type="arabicPeriod"/>
            </a:pPr>
            <a:r>
              <a:t>Converting similarity matrix calculations to use “Sparse Matrices” from the </a:t>
            </a:r>
            <a:r>
              <a:rPr>
                <a:latin typeface="Courier"/>
              </a:rPr>
              <a:t>Matrix</a:t>
            </a:r>
            <a:r>
              <a:t> package.</a:t>
            </a:r>
          </a:p>
          <a:p>
            <a:pPr marL="342900" lvl="0" indent="-342900">
              <a:buAutoNum type="arabicPeriod"/>
            </a:pPr>
            <a:r>
              <a:t>Shifting functions to expect a </a:t>
            </a:r>
            <a:r>
              <a:rPr>
                <a:latin typeface="Courier"/>
              </a:rPr>
              <a:t>TreeSummarizedExperiment</a:t>
            </a:r>
            <a:r>
              <a:t> object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Programming woes -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0" indent="-342900">
                  <a:buAutoNum type="arabicPeriod"/>
                </a:pPr>
                <a:r>
                  <a:t>Reading 1.5 GB GTF file into a </a:t>
                </a:r>
                <a:r>
                  <a:rPr>
                    <a:latin typeface="Courier"/>
                  </a:rPr>
                  <a:t>GenomicRanges</a:t>
                </a:r>
                <a:r>
                  <a:t> ~ 30 seconds</a:t>
                </a:r>
              </a:p>
              <a:p>
                <a:pPr marL="342900" lvl="0" indent="-342900">
                  <a:buAutoNum type="arabicPeriod"/>
                </a:pPr>
                <a:r>
                  <a:t>Converting ~ 300 MB of count Data into a </a:t>
                </a:r>
                <a:r>
                  <a:rPr>
                    <a:latin typeface="Courier"/>
                  </a:rPr>
                  <a:t>SummarizedExperiment</a:t>
                </a:r>
                <a:r>
                  <a:t> object ~ 30 seconds</a:t>
                </a:r>
              </a:p>
              <a:p>
                <a:pPr marL="342900" lvl="0" indent="-342900">
                  <a:buAutoNum type="arabicPeriod"/>
                </a:pPr>
                <a:r>
                  <a:t>Generating Similarity hierarchical clustering Trees for all Genes that had at least 1 count ~ 45 minutes</a:t>
                </a:r>
              </a:p>
              <a:p>
                <a:pPr marL="685800" lvl="1" indent="-342900">
                  <a:buAutoNum type="arabicPeriod"/>
                </a:pPr>
                <a:r>
                  <a:t>25,900 unique genes </a:t>
                </a:r>
                <a14:m>
                  <m:oMath xmlns:m="http://schemas.openxmlformats.org/officeDocument/2006/math">
                    <m:r>
                      <a:rPr>
                        <a:latin typeface="Cambria Math" panose="02040503050406030204" pitchFamily="18" charset="0"/>
                      </a:rPr>
                      <m:t>→</m:t>
                    </m:r>
                  </m:oMath>
                </a14:m>
                <a:r>
                  <a:t> 195,599 unique Transcripts</a:t>
                </a:r>
              </a:p>
              <a:p>
                <a:pPr marL="342900" lvl="0" indent="-342900">
                  <a:buAutoNum type="arabicPeriod"/>
                </a:pPr>
                <a:r>
                  <a:t>Expand dataset by internal nodes… ~ 4-5 hours</a:t>
                </a:r>
              </a:p>
              <a:p>
                <a:pPr marL="342900" lvl="0" indent="-342900">
                  <a:buAutoNum type="arabicPeriod"/>
                </a:pPr>
                <a:r>
                  <a:t>Split Counts/Climb Trees/DESeq2 … TBD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493"/>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Long Read Data</a:t>
            </a:r>
          </a:p>
        </p:txBody>
      </p:sp>
      <p:sp>
        <p:nvSpPr>
          <p:cNvPr id="3" name="Content Placeholder 2"/>
          <p:cNvSpPr>
            <a:spLocks noGrp="1"/>
          </p:cNvSpPr>
          <p:nvPr>
            <p:ph idx="1"/>
          </p:nvPr>
        </p:nvSpPr>
        <p:spPr/>
        <p:txBody>
          <a:bodyPr>
            <a:normAutofit fontScale="77500" lnSpcReduction="20000"/>
          </a:bodyPr>
          <a:lstStyle/>
          <a:p>
            <a:pPr marL="0" lvl="0" indent="0">
              <a:buNone/>
            </a:pPr>
            <a:r>
              <a:t>To meet the first goal, I needed data from the </a:t>
            </a:r>
            <a:r>
              <a:rPr b="1"/>
              <a:t>S</a:t>
            </a:r>
            <a:r>
              <a:t>equance </a:t>
            </a:r>
            <a:r>
              <a:rPr b="1"/>
              <a:t>R</a:t>
            </a:r>
            <a:r>
              <a:t>ead </a:t>
            </a:r>
            <a:r>
              <a:rPr b="1"/>
              <a:t>A</a:t>
            </a:r>
            <a:r>
              <a:t>rchive (</a:t>
            </a:r>
            <a:r>
              <a:rPr b="1"/>
              <a:t>SRA</a:t>
            </a:r>
            <a:r>
              <a:t>). The perfect long read data would come from an experiment that…</a:t>
            </a:r>
          </a:p>
          <a:p>
            <a:pPr marL="342900" lvl="0" indent="-342900">
              <a:buAutoNum type="arabicPeriod"/>
            </a:pPr>
            <a:r>
              <a:t>implemented RNAseq</a:t>
            </a:r>
          </a:p>
          <a:p>
            <a:pPr marL="342900" lvl="0" indent="-342900">
              <a:buAutoNum type="arabicPeriod"/>
            </a:pPr>
            <a:r>
              <a:t>has at least 2 groups to evaluate differential expression</a:t>
            </a:r>
          </a:p>
          <a:p>
            <a:pPr marL="342900" lvl="0" indent="-342900">
              <a:buAutoNum type="arabicPeriod"/>
            </a:pPr>
            <a:r>
              <a:t>has at least 3 samples per group</a:t>
            </a:r>
          </a:p>
          <a:p>
            <a:pPr marL="342900" lvl="0" indent="-342900">
              <a:buAutoNum type="arabicPeriod"/>
            </a:pPr>
            <a:r>
              <a:t>Is not related to cancer research</a:t>
            </a:r>
          </a:p>
          <a:p>
            <a:pPr marL="1270000" lvl="0" indent="0">
              <a:buNone/>
            </a:pPr>
            <a:r>
              <a:rPr sz="2000" b="1"/>
              <a:t>Important</a:t>
            </a:r>
          </a:p>
          <a:p>
            <a:pPr marL="1270000" lvl="0" indent="0">
              <a:buNone/>
            </a:pPr>
            <a:r>
              <a:rPr sz="2000"/>
              <a:t>The Grant is submitted to the </a:t>
            </a:r>
            <a:r>
              <a:rPr sz="2000" b="1"/>
              <a:t>N</a:t>
            </a:r>
            <a:r>
              <a:rPr sz="2000"/>
              <a:t>ational </a:t>
            </a:r>
            <a:r>
              <a:rPr sz="2000" b="1"/>
              <a:t>H</a:t>
            </a:r>
            <a:r>
              <a:rPr sz="2000"/>
              <a:t>uman </a:t>
            </a:r>
            <a:r>
              <a:rPr sz="2000" b="1"/>
              <a:t>G</a:t>
            </a:r>
            <a:r>
              <a:rPr sz="2000"/>
              <a:t>enome </a:t>
            </a:r>
            <a:r>
              <a:rPr sz="2000" b="1"/>
              <a:t>R</a:t>
            </a:r>
            <a:r>
              <a:rPr sz="2000"/>
              <a:t>esearch </a:t>
            </a:r>
            <a:r>
              <a:rPr sz="2000" b="1"/>
              <a:t>I</a:t>
            </a:r>
            <a:r>
              <a:rPr sz="2000"/>
              <a:t>nstitute (</a:t>
            </a:r>
            <a:r>
              <a:rPr sz="2000" b="1"/>
              <a:t>NHGRI</a:t>
            </a:r>
            <a:r>
              <a:rPr sz="2000"/>
              <a:t>). Thus its best to avoid experiments that research cancer as there is a separate source of funding for that (</a:t>
            </a:r>
            <a:r>
              <a:rPr sz="2000" b="1"/>
              <a:t>NCI</a:t>
            </a:r>
            <a:r>
              <a:rPr sz="20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Tequila Seq - PRJNA883409</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3567752"/>
              </p:ext>
            </p:extLst>
          </p:nvPr>
        </p:nvGraphicFramePr>
        <p:xfrm>
          <a:off x="3788156" y="1211580"/>
          <a:ext cx="5105400" cy="272034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0">
                <a:tc>
                  <a:txBody>
                    <a:bodyPr/>
                    <a:lstStyle/>
                    <a:p>
                      <a:pPr marL="0" lvl="0" indent="0">
                        <a:buNone/>
                      </a:pPr>
                      <a:r>
                        <a:t>Cell Line</a:t>
                      </a:r>
                    </a:p>
                  </a:txBody>
                  <a:tcPr/>
                </a:tc>
                <a:tc>
                  <a:txBody>
                    <a:bodyPr/>
                    <a:lstStyle/>
                    <a:p>
                      <a:pPr marL="0" lvl="0" indent="0">
                        <a:buNone/>
                      </a:pPr>
                      <a:r>
                        <a:t>Time Points</a:t>
                      </a:r>
                    </a:p>
                  </a:txBody>
                  <a:tcPr/>
                </a:tc>
                <a:tc>
                  <a:txBody>
                    <a:bodyPr/>
                    <a:lstStyle/>
                    <a:p>
                      <a:pPr marL="0" lvl="0" indent="0">
                        <a:buNone/>
                      </a:pPr>
                      <a:r>
                        <a:t>N Replicates</a:t>
                      </a:r>
                    </a:p>
                  </a:txBody>
                  <a:tcPr/>
                </a:tc>
                <a:extLst>
                  <a:ext uri="{0D108BD9-81ED-4DB2-BD59-A6C34878D82A}">
                    <a16:rowId xmlns:a16="http://schemas.microsoft.com/office/drawing/2014/main" val="10000"/>
                  </a:ext>
                </a:extLst>
              </a:tr>
              <a:tr h="0">
                <a:tc>
                  <a:txBody>
                    <a:bodyPr/>
                    <a:lstStyle/>
                    <a:p>
                      <a:pPr marL="0" lvl="0" indent="0">
                        <a:buNone/>
                      </a:pPr>
                      <a:r>
                        <a:t>Brain tissue</a:t>
                      </a:r>
                    </a:p>
                  </a:txBody>
                  <a:tcPr/>
                </a:tc>
                <a:tc>
                  <a:txBody>
                    <a:bodyPr/>
                    <a:lstStyle/>
                    <a:p>
                      <a:pPr marL="0" lvl="0" indent="0">
                        <a:buNone/>
                      </a:pPr>
                      <a:r>
                        <a:t>NA</a:t>
                      </a:r>
                    </a:p>
                  </a:txBody>
                  <a:tcPr/>
                </a:tc>
                <a:tc>
                  <a:txBody>
                    <a:bodyPr/>
                    <a:lstStyle/>
                    <a:p>
                      <a:pPr marL="0" lvl="0" indent="0">
                        <a:buNone/>
                      </a:pPr>
                      <a:r>
                        <a:t>3</a:t>
                      </a:r>
                    </a:p>
                  </a:txBody>
                  <a:tcPr/>
                </a:tc>
                <a:extLst>
                  <a:ext uri="{0D108BD9-81ED-4DB2-BD59-A6C34878D82A}">
                    <a16:rowId xmlns:a16="http://schemas.microsoft.com/office/drawing/2014/main" val="10001"/>
                  </a:ext>
                </a:extLst>
              </a:tr>
              <a:tr h="0">
                <a:tc>
                  <a:txBody>
                    <a:bodyPr/>
                    <a:lstStyle/>
                    <a:p>
                      <a:pPr marL="0" lvl="0" indent="0">
                        <a:buNone/>
                      </a:pPr>
                      <a:r>
                        <a:rPr dirty="0"/>
                        <a:t>SH-SY5Y/neuroblastoma</a:t>
                      </a:r>
                    </a:p>
                  </a:txBody>
                  <a:tcPr/>
                </a:tc>
                <a:tc>
                  <a:txBody>
                    <a:bodyPr/>
                    <a:lstStyle/>
                    <a:p>
                      <a:pPr marL="0" lvl="0" indent="0">
                        <a:buNone/>
                      </a:pPr>
                      <a:r>
                        <a:t>4 hours</a:t>
                      </a:r>
                    </a:p>
                  </a:txBody>
                  <a:tcPr/>
                </a:tc>
                <a:tc>
                  <a:txBody>
                    <a:bodyPr/>
                    <a:lstStyle/>
                    <a:p>
                      <a:pPr marL="0" lvl="0" indent="0">
                        <a:buNone/>
                      </a:pPr>
                      <a:r>
                        <a:t>3</a:t>
                      </a:r>
                    </a:p>
                  </a:txBody>
                  <a:tcPr/>
                </a:tc>
                <a:extLst>
                  <a:ext uri="{0D108BD9-81ED-4DB2-BD59-A6C34878D82A}">
                    <a16:rowId xmlns:a16="http://schemas.microsoft.com/office/drawing/2014/main" val="10002"/>
                  </a:ext>
                </a:extLst>
              </a:tr>
              <a:tr h="0">
                <a:tc>
                  <a:txBody>
                    <a:bodyPr/>
                    <a:lstStyle/>
                    <a:p>
                      <a:pPr marL="0" lvl="0" indent="0">
                        <a:buNone/>
                      </a:pPr>
                      <a:r>
                        <a:t>SH-SY5Y/neuroblastoma</a:t>
                      </a:r>
                    </a:p>
                  </a:txBody>
                  <a:tcPr/>
                </a:tc>
                <a:tc>
                  <a:txBody>
                    <a:bodyPr/>
                    <a:lstStyle/>
                    <a:p>
                      <a:pPr marL="0" lvl="0" indent="0">
                        <a:buNone/>
                      </a:pPr>
                      <a:r>
                        <a:t>8 hours</a:t>
                      </a:r>
                    </a:p>
                  </a:txBody>
                  <a:tcPr/>
                </a:tc>
                <a:tc>
                  <a:txBody>
                    <a:bodyPr/>
                    <a:lstStyle/>
                    <a:p>
                      <a:pPr marL="0" lvl="0" indent="0">
                        <a:buNone/>
                      </a:pPr>
                      <a:r>
                        <a:t>3</a:t>
                      </a:r>
                    </a:p>
                  </a:txBody>
                  <a:tcPr/>
                </a:tc>
                <a:extLst>
                  <a:ext uri="{0D108BD9-81ED-4DB2-BD59-A6C34878D82A}">
                    <a16:rowId xmlns:a16="http://schemas.microsoft.com/office/drawing/2014/main" val="10003"/>
                  </a:ext>
                </a:extLst>
              </a:tr>
              <a:tr h="0">
                <a:tc>
                  <a:txBody>
                    <a:bodyPr/>
                    <a:lstStyle/>
                    <a:p>
                      <a:pPr marL="0" lvl="0" indent="0">
                        <a:buNone/>
                      </a:pPr>
                      <a:r>
                        <a:t>SH-SY5Y/neuroblastoma</a:t>
                      </a:r>
                    </a:p>
                  </a:txBody>
                  <a:tcPr/>
                </a:tc>
                <a:tc>
                  <a:txBody>
                    <a:bodyPr/>
                    <a:lstStyle/>
                    <a:p>
                      <a:pPr marL="0" lvl="0" indent="0">
                        <a:buNone/>
                      </a:pPr>
                      <a:r>
                        <a:t>48 hours</a:t>
                      </a:r>
                    </a:p>
                  </a:txBody>
                  <a:tcPr/>
                </a:tc>
                <a:tc>
                  <a:txBody>
                    <a:bodyPr/>
                    <a:lstStyle/>
                    <a:p>
                      <a:pPr marL="0" lvl="0" indent="0">
                        <a:buNone/>
                      </a:pPr>
                      <a:r>
                        <a:rPr dirty="0"/>
                        <a:t>3</a:t>
                      </a:r>
                    </a:p>
                  </a:txBody>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p:txBody>
          <a:bodyPr/>
          <a:lstStyle/>
          <a:p>
            <a:pPr marL="0" lvl="0" indent="0">
              <a:buNone/>
            </a:pPr>
            <a:r>
              <a:t>Technically a “Targeted” sequencing approach - not purely RNAseq.</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pipeline</a:t>
            </a:r>
          </a:p>
        </p:txBody>
      </p:sp>
      <p:sp>
        <p:nvSpPr>
          <p:cNvPr id="4" name="Text Placeholder 3"/>
          <p:cNvSpPr>
            <a:spLocks noGrp="1"/>
          </p:cNvSpPr>
          <p:nvPr>
            <p:ph type="body" sz="half" idx="2"/>
          </p:nvPr>
        </p:nvSpPr>
        <p:spPr/>
        <p:txBody>
          <a:bodyPr>
            <a:normAutofit/>
          </a:bodyPr>
          <a:lstStyle/>
          <a:p>
            <a:pPr marL="0" lvl="0" indent="0">
              <a:buNone/>
            </a:pPr>
            <a:r>
              <a:t>There are a number of steps that need to be taken before you may use an analysis tool such as </a:t>
            </a:r>
            <a:r>
              <a:rPr>
                <a:latin typeface="Courier"/>
              </a:rPr>
              <a:t>DESeq2</a:t>
            </a:r>
            <a:r>
              <a:t>. These steps largely depend on your data source and analysis goals.</a:t>
            </a:r>
          </a:p>
        </p:txBody>
      </p:sp>
      <p:pic>
        <p:nvPicPr>
          <p:cNvPr id="3" name="Picture 1" descr="LabMeeting_files/figure-pptx/mermaid-figure-1.png"/>
          <p:cNvPicPr>
            <a:picLocks noGrp="1" noChangeAspect="1"/>
          </p:cNvPicPr>
          <p:nvPr/>
        </p:nvPicPr>
        <p:blipFill>
          <a:blip r:embed="rId2"/>
          <a:stretch>
            <a:fillRect/>
          </a:stretch>
        </p:blipFill>
        <p:spPr bwMode="auto">
          <a:xfrm>
            <a:off x="4114800" y="203200"/>
            <a:ext cx="3666744" cy="43815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Input Data</a:t>
            </a:r>
          </a:p>
        </p:txBody>
      </p:sp>
      <p:sp>
        <p:nvSpPr>
          <p:cNvPr id="4" name="Text Placeholder 3"/>
          <p:cNvSpPr>
            <a:spLocks noGrp="1"/>
          </p:cNvSpPr>
          <p:nvPr>
            <p:ph type="body" sz="half" idx="2"/>
          </p:nvPr>
        </p:nvSpPr>
        <p:spPr/>
        <p:txBody>
          <a:bodyPr>
            <a:normAutofit fontScale="77500" lnSpcReduction="20000"/>
          </a:bodyPr>
          <a:lstStyle/>
          <a:p>
            <a:pPr marL="0" lvl="0" indent="0">
              <a:buNone/>
            </a:pPr>
            <a:r>
              <a:t>The data we have found is from Oxford Nanopore sequencer. The data that was uploaded to the </a:t>
            </a:r>
            <a:r>
              <a:rPr b="1"/>
              <a:t>SRA</a:t>
            </a:r>
            <a:r>
              <a:t> is not a standard sequence format, but instead as a </a:t>
            </a:r>
            <a:r>
              <a:rPr>
                <a:latin typeface="Courier"/>
              </a:rPr>
              <a:t>fast5</a:t>
            </a:r>
            <a:r>
              <a:t> directory. Before we can do an alignment we must perform basecalling.</a:t>
            </a:r>
          </a:p>
          <a:p>
            <a:pPr marL="0" lvl="0" indent="0">
              <a:buNone/>
            </a:pPr>
            <a:r>
              <a:t>At its essence, the Data generated from a Nanopore sequencer is a sequence of current measurements called “squiggles”. This data needs to be passed into a Neural Network basecaller to generate the standard FASTQ formats.</a:t>
            </a:r>
          </a:p>
          <a:p>
            <a:pPr marL="0" lvl="0" indent="0">
              <a:buNone/>
            </a:pPr>
            <a:r>
              <a:t>Discerning the correct configuration for the basecaller also depends on the instrument used as well as the reagents such as the flow cell.</a:t>
            </a:r>
          </a:p>
        </p:txBody>
      </p:sp>
      <p:pic>
        <p:nvPicPr>
          <p:cNvPr id="3" name="Picture 1" descr="LabMeeting_files/figure-pptx/mermaid-figure-4.png"/>
          <p:cNvPicPr>
            <a:picLocks noGrp="1" noChangeAspect="1"/>
          </p:cNvPicPr>
          <p:nvPr/>
        </p:nvPicPr>
        <p:blipFill>
          <a:blip r:embed="rId2"/>
          <a:stretch>
            <a:fillRect/>
          </a:stretch>
        </p:blipFill>
        <p:spPr bwMode="auto">
          <a:xfrm>
            <a:off x="3568700" y="215900"/>
            <a:ext cx="4121404" cy="43561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Alignment &amp; Quantification</a:t>
            </a:r>
          </a:p>
        </p:txBody>
      </p:sp>
      <p:sp>
        <p:nvSpPr>
          <p:cNvPr id="4" name="Text Placeholder 3"/>
          <p:cNvSpPr>
            <a:spLocks noGrp="1"/>
          </p:cNvSpPr>
          <p:nvPr>
            <p:ph type="body" sz="half" idx="2"/>
          </p:nvPr>
        </p:nvSpPr>
        <p:spPr/>
        <p:txBody>
          <a:bodyPr>
            <a:normAutofit/>
          </a:bodyPr>
          <a:lstStyle/>
          <a:p>
            <a:pPr marL="0" lvl="0" indent="0">
              <a:buNone/>
            </a:pPr>
            <a:r>
              <a:t>There were more headaches in converting nanopore data into a usable format than actually running the next two steps. Alignment was done with </a:t>
            </a:r>
            <a:r>
              <a:rPr>
                <a:latin typeface="Courier"/>
              </a:rPr>
              <a:t>minimap2</a:t>
            </a:r>
            <a:r>
              <a:t>, and quantification was done with </a:t>
            </a:r>
            <a:r>
              <a:rPr>
                <a:latin typeface="Courier"/>
              </a:rPr>
              <a:t>salmon</a:t>
            </a:r>
            <a:r>
              <a:t>.</a:t>
            </a:r>
          </a:p>
          <a:p>
            <a:pPr marL="0" lvl="0" indent="0">
              <a:buNone/>
            </a:pPr>
            <a:r>
              <a:t>Both Bioinformatic softwares have Oxford Nanopore aware configuration options.</a:t>
            </a:r>
          </a:p>
        </p:txBody>
      </p:sp>
      <p:pic>
        <p:nvPicPr>
          <p:cNvPr id="3" name="Picture 1" descr="LabMeeting_files/figure-pptx/mermaid-figure-3.png"/>
          <p:cNvPicPr>
            <a:picLocks noGrp="1" noChangeAspect="1"/>
          </p:cNvPicPr>
          <p:nvPr/>
        </p:nvPicPr>
        <p:blipFill>
          <a:blip r:embed="rId2"/>
          <a:stretch>
            <a:fillRect/>
          </a:stretch>
        </p:blipFill>
        <p:spPr bwMode="auto">
          <a:xfrm>
            <a:off x="4927600" y="203200"/>
            <a:ext cx="2374900" cy="43815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last step</a:t>
            </a:r>
          </a:p>
        </p:txBody>
      </p:sp>
      <p:sp>
        <p:nvSpPr>
          <p:cNvPr id="4" name="Text Placeholder 3"/>
          <p:cNvSpPr>
            <a:spLocks noGrp="1"/>
          </p:cNvSpPr>
          <p:nvPr>
            <p:ph type="body" sz="half" idx="2"/>
          </p:nvPr>
        </p:nvSpPr>
        <p:spPr/>
        <p:txBody>
          <a:bodyPr>
            <a:normAutofit/>
          </a:bodyPr>
          <a:lstStyle/>
          <a:p>
            <a:pPr marL="0" lvl="0" indent="0">
              <a:buNone/>
            </a:pPr>
            <a:r>
              <a:t>The final step would be to read all the </a:t>
            </a:r>
            <a:r>
              <a:rPr>
                <a:latin typeface="Courier"/>
              </a:rPr>
              <a:t>quant.sf</a:t>
            </a:r>
            <a:r>
              <a:t> data into R and perform some Differential Expression analysis. I unfortunately did not get to this point in my rotation, but all of the steps to perform basecalling and generate the </a:t>
            </a:r>
            <a:r>
              <a:rPr>
                <a:latin typeface="Courier"/>
              </a:rPr>
              <a:t>quant.sf</a:t>
            </a:r>
            <a:r>
              <a:t> files have been documented.</a:t>
            </a:r>
          </a:p>
        </p:txBody>
      </p:sp>
      <p:pic>
        <p:nvPicPr>
          <p:cNvPr id="3" name="Picture 1" descr="LabMeeting_files/figure-pptx/mermaid-figure-2.png"/>
          <p:cNvPicPr>
            <a:picLocks noGrp="1" noChangeAspect="1"/>
          </p:cNvPicPr>
          <p:nvPr/>
        </p:nvPicPr>
        <p:blipFill>
          <a:blip r:embed="rId2"/>
          <a:stretch>
            <a:fillRect/>
          </a:stretch>
        </p:blipFill>
        <p:spPr bwMode="auto">
          <a:xfrm>
            <a:off x="4114800" y="203200"/>
            <a:ext cx="3621024" cy="4381500"/>
          </a:xfrm>
          <a:prstGeom prst="rect">
            <a:avLst/>
          </a:prstGeom>
          <a:noFill/>
          <a:ln w="9525">
            <a:noFill/>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{E45C757D-1435-114A-A43C-B00FE9841C5E}tf10001076</Template>
  <TotalTime>688</TotalTime>
  <Words>1455</Words>
  <Application>Microsoft Macintosh PowerPoint</Application>
  <PresentationFormat>On-screen Show (16:9)</PresentationFormat>
  <Paragraphs>136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Cambria Math</vt:lpstr>
      <vt:lpstr>Century Gothic</vt:lpstr>
      <vt:lpstr>Courier</vt:lpstr>
      <vt:lpstr>Wingdings 3</vt:lpstr>
      <vt:lpstr>Ion Boardroom</vt:lpstr>
      <vt:lpstr>Lab Meeting</vt:lpstr>
      <vt:lpstr>Outline</vt:lpstr>
      <vt:lpstr>Part 1 - The Search For Data</vt:lpstr>
      <vt:lpstr>Long Read Data</vt:lpstr>
      <vt:lpstr>Tequila Seq - PRJNA883409</vt:lpstr>
      <vt:lpstr>Analysis pipeline</vt:lpstr>
      <vt:lpstr>Input Data</vt:lpstr>
      <vt:lpstr>Alignment &amp; Quantification</vt:lpstr>
      <vt:lpstr>The last step</vt:lpstr>
      <vt:lpstr>Part 2 - Tree Climbing</vt:lpstr>
      <vt:lpstr>Motivation</vt:lpstr>
      <vt:lpstr>Clustering Algorithm</vt:lpstr>
      <vt:lpstr>Pairwise Exon Similarity Measure</vt:lpstr>
      <vt:lpstr>Extending Jacaard to basepair similarities</vt:lpstr>
      <vt:lpstr>Extending Sorensen-Dice Coefficient</vt:lpstr>
      <vt:lpstr>Final Similarity Measure</vt:lpstr>
      <vt:lpstr>Clustering Result</vt:lpstr>
      <vt:lpstr>Contrived Experiment</vt:lpstr>
      <vt:lpstr>Formulating Inner Node Data</vt:lpstr>
      <vt:lpstr>Algorithm 1 - Bottom Up</vt:lpstr>
      <vt:lpstr>Algorithm 2 - Top Down</vt:lpstr>
      <vt:lpstr>Example: Imperfect Sim. Vs. Perfect Sim.</vt:lpstr>
      <vt:lpstr>Algorithm Assessment</vt:lpstr>
      <vt:lpstr>Part 3 - Error Control</vt:lpstr>
      <vt:lpstr>Motivation</vt:lpstr>
      <vt:lpstr>Simulating Under the Null</vt:lpstr>
      <vt:lpstr>Count Splitting</vt:lpstr>
      <vt:lpstr>PowerPoint Presentation</vt:lpstr>
      <vt:lpstr>PowerPoint Presentation</vt:lpstr>
      <vt:lpstr>Part 4 - Real Data Application</vt:lpstr>
      <vt:lpstr>Programming woes</vt:lpstr>
      <vt:lpstr>Programming woes - continued</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Meeting</dc:title>
  <dc:creator>Justin Landis</dc:creator>
  <cp:keywords/>
  <cp:lastModifiedBy>Justin Landis</cp:lastModifiedBy>
  <cp:revision>2</cp:revision>
  <dcterms:created xsi:type="dcterms:W3CDTF">2023-10-31T01:55:38Z</dcterms:created>
  <dcterms:modified xsi:type="dcterms:W3CDTF">2023-11-02T17:11:26Z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Long Read Sequencing &amp; Tree Climbing</vt:lpwstr>
  </property>
  <property fmtid="{D5CDD505-2E9C-101B-9397-08002B2CF9AE}" pid="11" name="toc-title">
    <vt:lpwstr>Table of contents</vt:lpwstr>
  </property>
</Properties>
</file>