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gif" ContentType="image/gi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8.gif"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Lab Meeting</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Long Read Sequencing &amp; Tree Climbing</a:t>
            </a:r>
            <a:br/>
            <a:br/>
            <a:r>
              <a:rPr/>
              <a:t>Justin Landis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2 - Tree Climbing</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indent="0" marL="0">
              <a:buNone/>
            </a:pPr>
            <a:r>
              <a:rPr/>
              <a:t>Long read sequencing allows for less ambiguity in alignments and quantification steps, which implies these methods do not need to infer </a:t>
            </a:r>
            <a:r>
              <a:rPr i="1"/>
              <a:t>as much</a:t>
            </a:r>
            <a:r>
              <a:rPr/>
              <a:t> which gene isoforms are present in RNAseq analysis.</a:t>
            </a:r>
          </a:p>
          <a:p>
            <a:pPr lvl="0" indent="0" marL="0">
              <a:buNone/>
            </a:pPr>
            <a:r>
              <a:rPr/>
              <a:t>However, Long Read Sequencing comes </a:t>
            </a:r>
            <a:r>
              <a:rPr b="1"/>
              <a:t>generally</a:t>
            </a:r>
            <a:r>
              <a:rPr/>
              <a:t> the expense of read depth. Thus we would like to also increase our power.</a:t>
            </a:r>
          </a:p>
          <a:p>
            <a:pPr lvl="0" indent="0" marL="0">
              <a:buNone/>
            </a:pPr>
            <a:r>
              <a:rPr/>
              <a:t>Suppose that there is differential expression and that some subset of isoforms within a gene are modulated together. Can we find an optimal node of a clustering tree to merge data?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Clustering Algorithm</a:t>
            </a:r>
          </a:p>
        </p:txBody>
      </p:sp>
      <p:sp>
        <p:nvSpPr>
          <p:cNvPr id="3" name="Content Placeholder 2"/>
          <p:cNvSpPr>
            <a:spLocks noGrp="1"/>
          </p:cNvSpPr>
          <p:nvPr>
            <p:ph idx="1"/>
          </p:nvPr>
        </p:nvSpPr>
        <p:spPr/>
        <p:txBody>
          <a:bodyPr/>
          <a:lstStyle/>
          <a:p>
            <a:pPr lvl="0" indent="0" marL="0">
              <a:buNone/>
            </a:pPr>
            <a:r>
              <a:rPr/>
              <a:t>Before we can find a node, we must generate a tree. There are two main methods to consider.</a:t>
            </a:r>
          </a:p>
          <a:p>
            <a:pPr lvl="0" indent="-342900" marL="342900">
              <a:buAutoNum type="arabicPeriod"/>
            </a:pPr>
            <a:r>
              <a:rPr/>
              <a:t>hierarchical clustering on count data</a:t>
            </a:r>
          </a:p>
          <a:p>
            <a:pPr lvl="1" indent="-342900" marL="685800">
              <a:buAutoNum type="arabicPeriod"/>
            </a:pPr>
            <a:r>
              <a:rPr/>
              <a:t>Data Dependent</a:t>
            </a:r>
          </a:p>
          <a:p>
            <a:pPr lvl="1" indent="-342900" marL="685800">
              <a:buAutoNum type="arabicPeriod"/>
            </a:pPr>
            <a:r>
              <a:rPr/>
              <a:t>Biases p-values in merges</a:t>
            </a:r>
          </a:p>
          <a:p>
            <a:pPr lvl="0" indent="-342900" marL="342900">
              <a:buAutoNum type="arabicPeriod"/>
            </a:pPr>
            <a:r>
              <a:rPr b="1"/>
              <a:t>hierarchical clustering on pairwise exon similarity measures</a:t>
            </a:r>
          </a:p>
          <a:p>
            <a:pPr lvl="1" indent="-342900" marL="685800">
              <a:buAutoNum type="arabicPeriod"/>
            </a:pPr>
            <a:r>
              <a:rPr/>
              <a:t>Biologically intuitive - similar transcripts may be regulated together</a:t>
            </a:r>
          </a:p>
          <a:p>
            <a:pPr lvl="1" indent="-342900" marL="685800">
              <a:buAutoNum type="arabicPeriod"/>
            </a:pPr>
            <a:r>
              <a:rPr/>
              <a:t>deterministic (per gtf file)</a:t>
            </a:r>
          </a:p>
          <a:p>
            <a:pPr lvl="1" indent="-342900" marL="685800">
              <a:buAutoNum type="arabicPeriod"/>
            </a:pPr>
            <a:r>
              <a:rPr/>
              <a:t>Potential for many ‘tied’ transcripts due to no overlap</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Pairwise Exon Similarity Measure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 implement a mixture of the Jacaard Index and Sorensen-Dice Coefficient. These are typically used for discrete sets of data and are defined as follows</a:t>
                </a:r>
              </a:p>
              <a:p>
                <a:pPr lvl="0" indent="0" marL="0">
                  <a:buNone/>
                </a:pPr>
                <a14:m>
                  <m:oMathPara xmlns:m="http://schemas.openxmlformats.org/officeDocument/2006/math">
                    <m:oMathParaPr>
                      <m:jc m:val="center"/>
                    </m:oMathParaPr>
                    <m:oMath>
                      <m:m>
                        <m:mPr>
                          <m:baseJc m:val="center"/>
                          <m:plcHide m:val="1"/>
                          <m:mcs>
                            <m:mc>
                              <m:mcPr>
                                <m:mcJc m:val="right"/>
                                <m:count m:val="1"/>
                              </m:mcPr>
                            </m:mc>
                          </m:mcs>
                        </m:mPr>
                        <m:mr>
                          <m:e>
                            <m:r>
                              <m:t>J</m:t>
                            </m:r>
                            <m:d>
                              <m:dPr>
                                <m:begChr m:val="("/>
                                <m:endChr m:val=")"/>
                                <m:sepChr m:val=""/>
                                <m:grow/>
                              </m:dPr>
                              <m:e>
                                <m:r>
                                  <m:t>A</m:t>
                                </m:r>
                                <m:r>
                                  <m:rPr>
                                    <m:sty m:val="p"/>
                                  </m:rPr>
                                  <m:t>,</m:t>
                                </m:r>
                                <m:r>
                                  <m:t>B</m:t>
                                </m:r>
                              </m:e>
                            </m:d>
                            <m:r>
                              <m:rPr>
                                <m:sty m:val="p"/>
                              </m:rPr>
                              <m:t>=</m:t>
                            </m:r>
                            <m:f>
                              <m:fPr>
                                <m:type m:val="bar"/>
                              </m:fPr>
                              <m:num>
                                <m:d>
                                  <m:dPr>
                                    <m:begChr m:val="|"/>
                                    <m:endChr m:val="|"/>
                                    <m:sepChr m:val=""/>
                                    <m:grow/>
                                  </m:dPr>
                                  <m:e>
                                    <m:r>
                                      <m:t>A</m:t>
                                    </m:r>
                                    <m:r>
                                      <m:rPr>
                                        <m:sty m:val="p"/>
                                      </m:rPr>
                                      <m:t>∩</m:t>
                                    </m:r>
                                    <m:r>
                                      <m:t>B</m:t>
                                    </m:r>
                                  </m:e>
                                </m:d>
                              </m:num>
                              <m:den>
                                <m:d>
                                  <m:dPr>
                                    <m:begChr m:val="|"/>
                                    <m:endChr m:val="|"/>
                                    <m:sepChr m:val=""/>
                                    <m:grow/>
                                  </m:dPr>
                                  <m:e>
                                    <m:r>
                                      <m:t>A</m:t>
                                    </m:r>
                                    <m:r>
                                      <m:rPr>
                                        <m:sty m:val="p"/>
                                      </m:rPr>
                                      <m:t>∪</m:t>
                                    </m:r>
                                    <m:r>
                                      <m:t>B</m:t>
                                    </m:r>
                                  </m:e>
                                </m:d>
                              </m:den>
                            </m:f>
                          </m:e>
                        </m:mr>
                        <m:mr>
                          <m:e>
                            <m:r>
                              <m:t>D</m:t>
                            </m:r>
                            <m:r>
                              <m:t>S</m:t>
                            </m:r>
                            <m:r>
                              <m:t>C</m:t>
                            </m:r>
                            <m:r>
                              <m:rPr>
                                <m:sty m:val="p"/>
                              </m:rPr>
                              <m:t>=</m:t>
                            </m:r>
                            <m:f>
                              <m:fPr>
                                <m:type m:val="bar"/>
                              </m:fPr>
                              <m:num>
                                <m:r>
                                  <m:t>2</m:t>
                                </m:r>
                                <m:d>
                                  <m:dPr>
                                    <m:begChr m:val="|"/>
                                    <m:endChr m:val="|"/>
                                    <m:sepChr m:val=""/>
                                    <m:grow/>
                                  </m:dPr>
                                  <m:e>
                                    <m:r>
                                      <m:t>X</m:t>
                                    </m:r>
                                    <m:r>
                                      <m:rPr>
                                        <m:sty m:val="p"/>
                                      </m:rPr>
                                      <m:t>∩</m:t>
                                    </m:r>
                                    <m:r>
                                      <m:t>Y</m:t>
                                    </m:r>
                                  </m:e>
                                </m:d>
                              </m:num>
                              <m:den>
                                <m:d>
                                  <m:dPr>
                                    <m:begChr m:val="|"/>
                                    <m:endChr m:val="|"/>
                                    <m:sepChr m:val=""/>
                                    <m:grow/>
                                  </m:dPr>
                                  <m:e>
                                    <m:r>
                                      <m:t>X</m:t>
                                    </m:r>
                                  </m:e>
                                </m:d>
                                <m:r>
                                  <m:rPr>
                                    <m:sty m:val="p"/>
                                  </m:rPr>
                                  <m:t>+</m:t>
                                </m:r>
                                <m:d>
                                  <m:dPr>
                                    <m:begChr m:val="|"/>
                                    <m:endChr m:val="|"/>
                                    <m:sepChr m:val=""/>
                                    <m:grow/>
                                  </m:dPr>
                                  <m:e>
                                    <m:r>
                                      <m:t>Y</m:t>
                                    </m:r>
                                  </m:e>
                                </m:d>
                              </m:den>
                            </m:f>
                          </m:e>
                        </m:mr>
                      </m:m>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Extending Jacaard to basepair similarities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can extend the Jacaard Index if we regard </a:t>
                </a:r>
                <a14:m>
                  <m:oMath xmlns:m="http://schemas.openxmlformats.org/officeDocument/2006/math">
                    <m:r>
                      <m:t>A</m:t>
                    </m:r>
                  </m:oMath>
                </a14:m>
                <a:r>
                  <a:rPr/>
                  <a:t> and </a:t>
                </a:r>
                <a14:m>
                  <m:oMath xmlns:m="http://schemas.openxmlformats.org/officeDocument/2006/math">
                    <m:r>
                      <m:t>B</m:t>
                    </m:r>
                  </m:oMath>
                </a14:m>
                <a:r>
                  <a:rPr/>
                  <a:t> as two regions of a genome. We know </a:t>
                </a:r>
                <a14:m>
                  <m:oMath xmlns:m="http://schemas.openxmlformats.org/officeDocument/2006/math">
                    <m:r>
                      <m:t>A</m:t>
                    </m:r>
                    <m:r>
                      <m:rPr>
                        <m:sty m:val="p"/>
                      </m:rPr>
                      <m:t>∩</m:t>
                    </m:r>
                    <m:r>
                      <m:t>B</m:t>
                    </m:r>
                  </m:oMath>
                </a14:m>
                <a:r>
                  <a:rPr/>
                  <a:t> if and only if </a:t>
                </a:r>
                <a14:m>
                  <m:oMath xmlns:m="http://schemas.openxmlformats.org/officeDocument/2006/math">
                    <m:sSub>
                      <m:e>
                        <m:r>
                          <m:t>A</m:t>
                        </m:r>
                      </m:e>
                      <m:sub>
                        <m:r>
                          <m:t>s</m:t>
                        </m:r>
                        <m:r>
                          <m:t>t</m:t>
                        </m:r>
                        <m:r>
                          <m:t>a</m:t>
                        </m:r>
                        <m:r>
                          <m:t>r</m:t>
                        </m:r>
                        <m:r>
                          <m:t>t</m:t>
                        </m:r>
                      </m:sub>
                    </m:sSub>
                    <m:r>
                      <m:rPr>
                        <m:sty m:val="p"/>
                      </m:rPr>
                      <m:t>≤</m:t>
                    </m:r>
                    <m:sSub>
                      <m:e>
                        <m:r>
                          <m:t>B</m:t>
                        </m:r>
                      </m:e>
                      <m:sub>
                        <m:r>
                          <m:t>s</m:t>
                        </m:r>
                        <m:r>
                          <m:t>t</m:t>
                        </m:r>
                        <m:r>
                          <m:t>o</m:t>
                        </m:r>
                        <m:r>
                          <m:t>p</m:t>
                        </m:r>
                      </m:sub>
                    </m:sSub>
                  </m:oMath>
                </a14:m>
                <a:r>
                  <a:rPr/>
                  <a:t> and </a:t>
                </a:r>
                <a14:m>
                  <m:oMath xmlns:m="http://schemas.openxmlformats.org/officeDocument/2006/math">
                    <m:sSub>
                      <m:e>
                        <m:r>
                          <m:t>A</m:t>
                        </m:r>
                      </m:e>
                      <m:sub>
                        <m:r>
                          <m:t>s</m:t>
                        </m:r>
                        <m:r>
                          <m:t>t</m:t>
                        </m:r>
                        <m:r>
                          <m:t>o</m:t>
                        </m:r>
                        <m:r>
                          <m:t>p</m:t>
                        </m:r>
                      </m:sub>
                    </m:sSub>
                    <m:r>
                      <m:rPr>
                        <m:sty m:val="p"/>
                      </m:rPr>
                      <m:t>≥</m:t>
                    </m:r>
                    <m:sSub>
                      <m:e>
                        <m:r>
                          <m:t>B</m:t>
                        </m:r>
                      </m:e>
                      <m:sub>
                        <m:r>
                          <m:t>s</m:t>
                        </m:r>
                        <m:r>
                          <m:t>t</m:t>
                        </m:r>
                        <m:r>
                          <m:t>a</m:t>
                        </m:r>
                        <m:r>
                          <m:t>r</m:t>
                        </m:r>
                        <m:r>
                          <m:t>t</m:t>
                        </m:r>
                      </m:sub>
                    </m:sSub>
                  </m:oMath>
                </a14:m>
                <a:r>
                  <a:rPr/>
                  <a:t>.</a:t>
                </a:r>
              </a:p>
              <a:p>
                <a:pPr lvl="0" indent="0" marL="0">
                  <a:buNone/>
                </a:pPr>
                <a14:m>
                  <m:oMathPara xmlns:m="http://schemas.openxmlformats.org/officeDocument/2006/math">
                    <m:oMathParaPr>
                      <m:jc m:val="center"/>
                    </m:oMathParaPr>
                    <m:oMath>
                      <m:r>
                        <m:t>A</m:t>
                      </m:r>
                      <m:r>
                        <m:rPr>
                          <m:sty m:val="p"/>
                        </m:rPr>
                        <m:t>∩</m:t>
                      </m:r>
                      <m:r>
                        <m:t>B</m:t>
                      </m:r>
                      <m:r>
                        <m:rPr>
                          <m:sty m:val="p"/>
                        </m:rPr>
                        <m:t>=</m:t>
                      </m:r>
                      <m:d>
                        <m:dPr>
                          <m:begChr m:val="{"/>
                          <m:endChr m:val=""/>
                          <m:sepChr m:val=""/>
                          <m:grow/>
                        </m:dPr>
                        <m:e>
                          <m:m>
                            <m:mPr>
                              <m:baseJc m:val="center"/>
                              <m:plcHide m:val="1"/>
                              <m:mcs>
                                <m:mc>
                                  <m:mcPr>
                                    <m:mcJc m:val="left"/>
                                    <m:count m:val="1"/>
                                  </m:mcPr>
                                </m:mc>
                              </m:mcs>
                            </m:mPr>
                            <m:mr>
                              <m:e>
                                <m:sSub>
                                  <m:e>
                                    <m:r>
                                      <m:t>A</m:t>
                                    </m:r>
                                  </m:e>
                                  <m:sub>
                                    <m:r>
                                      <m:t>s</m:t>
                                    </m:r>
                                    <m:r>
                                      <m:t>t</m:t>
                                    </m:r>
                                    <m:r>
                                      <m:t>a</m:t>
                                    </m:r>
                                    <m:r>
                                      <m:t>r</m:t>
                                    </m:r>
                                    <m:r>
                                      <m:t>t</m:t>
                                    </m:r>
                                  </m:sub>
                                </m:sSub>
                                <m:r>
                                  <m:rPr>
                                    <m:sty m:val="p"/>
                                  </m:rPr>
                                  <m:t>≤</m:t>
                                </m:r>
                                <m:sSub>
                                  <m:e>
                                    <m:r>
                                      <m:t>B</m:t>
                                    </m:r>
                                  </m:e>
                                  <m:sub>
                                    <m:r>
                                      <m:t>s</m:t>
                                    </m:r>
                                    <m:r>
                                      <m:t>t</m:t>
                                    </m:r>
                                    <m:r>
                                      <m:t>a</m:t>
                                    </m:r>
                                    <m:r>
                                      <m:t>r</m:t>
                                    </m:r>
                                    <m:r>
                                      <m:t>t</m:t>
                                    </m:r>
                                  </m:sub>
                                </m:sSub>
                                <m:r>
                                  <m:rPr>
                                    <m:sty m:val="p"/>
                                  </m:rPr>
                                  <m:t>,</m:t>
                                </m:r>
                                <m:r>
                                  <m:t> </m:t>
                                </m:r>
                                <m:sSub>
                                  <m:e>
                                    <m:r>
                                      <m:t>A</m:t>
                                    </m:r>
                                  </m:e>
                                  <m:sub>
                                    <m:r>
                                      <m:t>s</m:t>
                                    </m:r>
                                    <m:r>
                                      <m:t>t</m:t>
                                    </m:r>
                                    <m:r>
                                      <m:t>o</m:t>
                                    </m:r>
                                    <m:r>
                                      <m:t>p</m:t>
                                    </m:r>
                                  </m:sub>
                                </m:sSub>
                                <m:r>
                                  <m:rPr>
                                    <m:sty m:val="p"/>
                                  </m:rPr>
                                  <m:t>≤</m:t>
                                </m:r>
                                <m:sSub>
                                  <m:e>
                                    <m:r>
                                      <m:t>B</m:t>
                                    </m:r>
                                  </m:e>
                                  <m:sub>
                                    <m:r>
                                      <m:t>s</m:t>
                                    </m:r>
                                    <m:r>
                                      <m:t>t</m:t>
                                    </m:r>
                                    <m:r>
                                      <m:t>o</m:t>
                                    </m:r>
                                    <m:r>
                                      <m:t>p</m:t>
                                    </m:r>
                                  </m:sub>
                                </m:sSub>
                                <m:r>
                                  <m:rPr>
                                    <m:sty m:val="p"/>
                                  </m:rPr>
                                  <m:t>:</m:t>
                                </m:r>
                                <m:sSub>
                                  <m:e>
                                    <m:r>
                                      <m:t>A</m:t>
                                    </m:r>
                                  </m:e>
                                  <m:sub>
                                    <m:r>
                                      <m:t>s</m:t>
                                    </m:r>
                                    <m:r>
                                      <m:t>t</m:t>
                                    </m:r>
                                    <m:r>
                                      <m:t>a</m:t>
                                    </m:r>
                                    <m:r>
                                      <m:t>r</m:t>
                                    </m:r>
                                    <m:r>
                                      <m:t>t</m:t>
                                    </m:r>
                                  </m:sub>
                                </m:sSub>
                                <m:r>
                                  <m:rPr>
                                    <m:sty m:val="p"/>
                                  </m:rPr>
                                  <m:t>−</m:t>
                                </m:r>
                                <m:sSub>
                                  <m:e>
                                    <m:r>
                                      <m:t>A</m:t>
                                    </m:r>
                                  </m:e>
                                  <m:sub>
                                    <m:r>
                                      <m:t>s</m:t>
                                    </m:r>
                                    <m:r>
                                      <m:t>t</m:t>
                                    </m:r>
                                    <m:r>
                                      <m:t>o</m:t>
                                    </m:r>
                                    <m:r>
                                      <m:t>p</m:t>
                                    </m:r>
                                  </m:sub>
                                </m:sSub>
                              </m:e>
                            </m:mr>
                            <m:mr>
                              <m:e>
                                <m:sSub>
                                  <m:e>
                                    <m:r>
                                      <m:t>A</m:t>
                                    </m:r>
                                  </m:e>
                                  <m:sub>
                                    <m:r>
                                      <m:t>s</m:t>
                                    </m:r>
                                    <m:r>
                                      <m:t>t</m:t>
                                    </m:r>
                                    <m:r>
                                      <m:t>a</m:t>
                                    </m:r>
                                    <m:r>
                                      <m:t>r</m:t>
                                    </m:r>
                                    <m:r>
                                      <m:t>t</m:t>
                                    </m:r>
                                  </m:sub>
                                </m:sSub>
                                <m:r>
                                  <m:rPr>
                                    <m:sty m:val="p"/>
                                  </m:rPr>
                                  <m:t>≤</m:t>
                                </m:r>
                                <m:sSub>
                                  <m:e>
                                    <m:r>
                                      <m:t>B</m:t>
                                    </m:r>
                                  </m:e>
                                  <m:sub>
                                    <m:r>
                                      <m:t>s</m:t>
                                    </m:r>
                                    <m:r>
                                      <m:t>t</m:t>
                                    </m:r>
                                    <m:r>
                                      <m:t>a</m:t>
                                    </m:r>
                                    <m:r>
                                      <m:t>r</m:t>
                                    </m:r>
                                    <m:r>
                                      <m:t>t</m:t>
                                    </m:r>
                                  </m:sub>
                                </m:sSub>
                                <m:r>
                                  <m:rPr>
                                    <m:sty m:val="p"/>
                                  </m:rPr>
                                  <m:t>,</m:t>
                                </m:r>
                                <m:r>
                                  <m:t> </m:t>
                                </m:r>
                                <m:sSub>
                                  <m:e>
                                    <m:r>
                                      <m:t>B</m:t>
                                    </m:r>
                                  </m:e>
                                  <m:sub>
                                    <m:r>
                                      <m:t>s</m:t>
                                    </m:r>
                                    <m:r>
                                      <m:t>t</m:t>
                                    </m:r>
                                    <m:r>
                                      <m:t>o</m:t>
                                    </m:r>
                                    <m:r>
                                      <m:t>p</m:t>
                                    </m:r>
                                  </m:sub>
                                </m:sSub>
                                <m:r>
                                  <m:rPr>
                                    <m:sty m:val="p"/>
                                  </m:rPr>
                                  <m:t>≤</m:t>
                                </m:r>
                                <m:sSub>
                                  <m:e>
                                    <m:r>
                                      <m:t>A</m:t>
                                    </m:r>
                                  </m:e>
                                  <m:sub>
                                    <m:r>
                                      <m:t>s</m:t>
                                    </m:r>
                                    <m:r>
                                      <m:t>t</m:t>
                                    </m:r>
                                    <m:r>
                                      <m:t>o</m:t>
                                    </m:r>
                                    <m:r>
                                      <m:t>p</m:t>
                                    </m:r>
                                  </m:sub>
                                </m:sSub>
                                <m:r>
                                  <m:rPr>
                                    <m:sty m:val="p"/>
                                  </m:rPr>
                                  <m:t>:</m:t>
                                </m:r>
                                <m:sSub>
                                  <m:e>
                                    <m:r>
                                      <m:t>A</m:t>
                                    </m:r>
                                  </m:e>
                                  <m:sub>
                                    <m:r>
                                      <m:t>s</m:t>
                                    </m:r>
                                    <m:r>
                                      <m:t>t</m:t>
                                    </m:r>
                                    <m:r>
                                      <m:t>a</m:t>
                                    </m:r>
                                    <m:r>
                                      <m:t>r</m:t>
                                    </m:r>
                                    <m:r>
                                      <m:t>t</m:t>
                                    </m:r>
                                  </m:sub>
                                </m:sSub>
                                <m:r>
                                  <m:rPr>
                                    <m:sty m:val="p"/>
                                  </m:rPr>
                                  <m:t>−</m:t>
                                </m:r>
                                <m:sSub>
                                  <m:e>
                                    <m:r>
                                      <m:t>B</m:t>
                                    </m:r>
                                  </m:e>
                                  <m:sub>
                                    <m:r>
                                      <m:t>s</m:t>
                                    </m:r>
                                    <m:r>
                                      <m:t>t</m:t>
                                    </m:r>
                                    <m:r>
                                      <m:t>o</m:t>
                                    </m:r>
                                    <m:r>
                                      <m:t>p</m:t>
                                    </m:r>
                                  </m:sub>
                                </m:sSub>
                              </m:e>
                            </m:mr>
                            <m:mr>
                              <m:e>
                                <m:sSub>
                                  <m:e>
                                    <m:r>
                                      <m:t>B</m:t>
                                    </m:r>
                                  </m:e>
                                  <m:sub>
                                    <m:r>
                                      <m:t>s</m:t>
                                    </m:r>
                                    <m:r>
                                      <m:t>t</m:t>
                                    </m:r>
                                    <m:r>
                                      <m:t>a</m:t>
                                    </m:r>
                                    <m:r>
                                      <m:t>r</m:t>
                                    </m:r>
                                    <m:r>
                                      <m:t>t</m:t>
                                    </m:r>
                                  </m:sub>
                                </m:sSub>
                                <m:r>
                                  <m:rPr>
                                    <m:sty m:val="p"/>
                                  </m:rPr>
                                  <m:t>≤</m:t>
                                </m:r>
                                <m:sSub>
                                  <m:e>
                                    <m:r>
                                      <m:t>A</m:t>
                                    </m:r>
                                  </m:e>
                                  <m:sub>
                                    <m:r>
                                      <m:t>s</m:t>
                                    </m:r>
                                    <m:r>
                                      <m:t>t</m:t>
                                    </m:r>
                                    <m:r>
                                      <m:t>a</m:t>
                                    </m:r>
                                    <m:r>
                                      <m:t>r</m:t>
                                    </m:r>
                                    <m:r>
                                      <m:t>t</m:t>
                                    </m:r>
                                  </m:sub>
                                </m:sSub>
                                <m:r>
                                  <m:rPr>
                                    <m:sty m:val="p"/>
                                  </m:rPr>
                                  <m:t>,</m:t>
                                </m:r>
                                <m:r>
                                  <m:t> </m:t>
                                </m:r>
                                <m:sSub>
                                  <m:e>
                                    <m:r>
                                      <m:t>A</m:t>
                                    </m:r>
                                  </m:e>
                                  <m:sub>
                                    <m:r>
                                      <m:t>s</m:t>
                                    </m:r>
                                    <m:r>
                                      <m:t>t</m:t>
                                    </m:r>
                                    <m:r>
                                      <m:t>o</m:t>
                                    </m:r>
                                    <m:r>
                                      <m:t>p</m:t>
                                    </m:r>
                                  </m:sub>
                                </m:sSub>
                                <m:r>
                                  <m:rPr>
                                    <m:sty m:val="p"/>
                                  </m:rPr>
                                  <m:t>≤</m:t>
                                </m:r>
                                <m:sSub>
                                  <m:e>
                                    <m:r>
                                      <m:t>B</m:t>
                                    </m:r>
                                  </m:e>
                                  <m:sub>
                                    <m:r>
                                      <m:t>s</m:t>
                                    </m:r>
                                    <m:r>
                                      <m:t>t</m:t>
                                    </m:r>
                                    <m:r>
                                      <m:t>o</m:t>
                                    </m:r>
                                    <m:r>
                                      <m:t>p</m:t>
                                    </m:r>
                                  </m:sub>
                                </m:sSub>
                                <m:r>
                                  <m:rPr>
                                    <m:sty m:val="p"/>
                                  </m:rPr>
                                  <m:t>:</m:t>
                                </m:r>
                                <m:sSub>
                                  <m:e>
                                    <m:r>
                                      <m:t>B</m:t>
                                    </m:r>
                                  </m:e>
                                  <m:sub>
                                    <m:r>
                                      <m:t>s</m:t>
                                    </m:r>
                                    <m:r>
                                      <m:t>t</m:t>
                                    </m:r>
                                    <m:r>
                                      <m:t>a</m:t>
                                    </m:r>
                                    <m:r>
                                      <m:t>r</m:t>
                                    </m:r>
                                    <m:r>
                                      <m:t>t</m:t>
                                    </m:r>
                                  </m:sub>
                                </m:sSub>
                                <m:r>
                                  <m:rPr>
                                    <m:sty m:val="p"/>
                                  </m:rPr>
                                  <m:t>−</m:t>
                                </m:r>
                                <m:sSub>
                                  <m:e>
                                    <m:r>
                                      <m:t>A</m:t>
                                    </m:r>
                                  </m:e>
                                  <m:sub>
                                    <m:r>
                                      <m:t>s</m:t>
                                    </m:r>
                                    <m:r>
                                      <m:t>t</m:t>
                                    </m:r>
                                    <m:r>
                                      <m:t>o</m:t>
                                    </m:r>
                                    <m:r>
                                      <m:t>p</m:t>
                                    </m:r>
                                  </m:sub>
                                </m:sSub>
                              </m:e>
                            </m:mr>
                            <m:mr>
                              <m:e>
                                <m:sSub>
                                  <m:e>
                                    <m:r>
                                      <m:t>B</m:t>
                                    </m:r>
                                  </m:e>
                                  <m:sub>
                                    <m:r>
                                      <m:t>s</m:t>
                                    </m:r>
                                    <m:r>
                                      <m:t>t</m:t>
                                    </m:r>
                                    <m:r>
                                      <m:t>a</m:t>
                                    </m:r>
                                    <m:r>
                                      <m:t>r</m:t>
                                    </m:r>
                                    <m:r>
                                      <m:t>t</m:t>
                                    </m:r>
                                  </m:sub>
                                </m:sSub>
                                <m:r>
                                  <m:rPr>
                                    <m:sty m:val="p"/>
                                  </m:rPr>
                                  <m:t>≤</m:t>
                                </m:r>
                                <m:sSub>
                                  <m:e>
                                    <m:r>
                                      <m:t>A</m:t>
                                    </m:r>
                                  </m:e>
                                  <m:sub>
                                    <m:r>
                                      <m:t>s</m:t>
                                    </m:r>
                                    <m:r>
                                      <m:t>t</m:t>
                                    </m:r>
                                    <m:r>
                                      <m:t>a</m:t>
                                    </m:r>
                                    <m:r>
                                      <m:t>r</m:t>
                                    </m:r>
                                    <m:r>
                                      <m:t>t</m:t>
                                    </m:r>
                                  </m:sub>
                                </m:sSub>
                                <m:r>
                                  <m:rPr>
                                    <m:sty m:val="p"/>
                                  </m:rPr>
                                  <m:t>,</m:t>
                                </m:r>
                                <m:r>
                                  <m:t> </m:t>
                                </m:r>
                                <m:sSub>
                                  <m:e>
                                    <m:r>
                                      <m:t>B</m:t>
                                    </m:r>
                                  </m:e>
                                  <m:sub>
                                    <m:r>
                                      <m:t>s</m:t>
                                    </m:r>
                                    <m:r>
                                      <m:t>t</m:t>
                                    </m:r>
                                    <m:r>
                                      <m:t>o</m:t>
                                    </m:r>
                                    <m:r>
                                      <m:t>p</m:t>
                                    </m:r>
                                  </m:sub>
                                </m:sSub>
                                <m:r>
                                  <m:rPr>
                                    <m:sty m:val="p"/>
                                  </m:rPr>
                                  <m:t>≤</m:t>
                                </m:r>
                                <m:sSub>
                                  <m:e>
                                    <m:r>
                                      <m:t>A</m:t>
                                    </m:r>
                                  </m:e>
                                  <m:sub>
                                    <m:r>
                                      <m:t>s</m:t>
                                    </m:r>
                                    <m:r>
                                      <m:t>t</m:t>
                                    </m:r>
                                    <m:r>
                                      <m:t>o</m:t>
                                    </m:r>
                                    <m:r>
                                      <m:t>p</m:t>
                                    </m:r>
                                  </m:sub>
                                </m:sSub>
                                <m:r>
                                  <m:rPr>
                                    <m:sty m:val="p"/>
                                  </m:rPr>
                                  <m:t>:</m:t>
                                </m:r>
                                <m:sSub>
                                  <m:e>
                                    <m:r>
                                      <m:t>B</m:t>
                                    </m:r>
                                  </m:e>
                                  <m:sub>
                                    <m:r>
                                      <m:t>s</m:t>
                                    </m:r>
                                    <m:r>
                                      <m:t>t</m:t>
                                    </m:r>
                                    <m:r>
                                      <m:t>a</m:t>
                                    </m:r>
                                    <m:r>
                                      <m:t>r</m:t>
                                    </m:r>
                                    <m:r>
                                      <m:t>t</m:t>
                                    </m:r>
                                  </m:sub>
                                </m:sSub>
                                <m:r>
                                  <m:rPr>
                                    <m:sty m:val="p"/>
                                  </m:rPr>
                                  <m:t>−</m:t>
                                </m:r>
                                <m:sSub>
                                  <m:e>
                                    <m:r>
                                      <m:t>B</m:t>
                                    </m:r>
                                  </m:e>
                                  <m:sub>
                                    <m:r>
                                      <m:t>s</m:t>
                                    </m:r>
                                    <m:r>
                                      <m:t>t</m:t>
                                    </m:r>
                                    <m:r>
                                      <m:t>o</m:t>
                                    </m:r>
                                    <m:r>
                                      <m:t>p</m:t>
                                    </m:r>
                                  </m:sub>
                                </m:sSub>
                              </m:e>
                            </m:mr>
                          </m:m>
                        </m:e>
                      </m:d>
                    </m:oMath>
                  </m:oMathPara>
                </a14:m>
              </a:p>
              <a:p>
                <a:pPr lvl="0" indent="0" marL="0">
                  <a:buNone/>
                </a:pPr>
                <a:r>
                  <a:rPr/>
                  <a:t>We can also take </a:t>
                </a:r>
                <a14:m>
                  <m:oMath xmlns:m="http://schemas.openxmlformats.org/officeDocument/2006/math">
                    <m:r>
                      <m:t>A</m:t>
                    </m:r>
                    <m:r>
                      <m:rPr>
                        <m:sty m:val="p"/>
                      </m:rPr>
                      <m:t>∪</m:t>
                    </m:r>
                    <m:r>
                      <m:t>B</m:t>
                    </m:r>
                  </m:oMath>
                </a14:m>
                <a:r>
                  <a:rPr/>
                  <a:t> as </a:t>
                </a:r>
                <a14:m>
                  <m:oMath xmlns:m="http://schemas.openxmlformats.org/officeDocument/2006/math">
                    <m:r>
                      <m:rPr>
                        <m:nor/>
                        <m:sty m:val="p"/>
                      </m:rPr>
                      <m:t>max</m:t>
                    </m:r>
                    <m:d>
                      <m:dPr>
                        <m:begChr m:val="("/>
                        <m:endChr m:val=")"/>
                        <m:sepChr m:val=""/>
                        <m:grow/>
                      </m:dPr>
                      <m:e>
                        <m:r>
                          <m:rPr>
                            <m:sty m:val="p"/>
                          </m:rPr>
                          <m:t>{</m:t>
                        </m:r>
                        <m:sSub>
                          <m:e>
                            <m:r>
                              <m:t>A</m:t>
                            </m:r>
                          </m:e>
                          <m:sub>
                            <m:r>
                              <m:t>s</m:t>
                            </m:r>
                            <m:r>
                              <m:t>t</m:t>
                            </m:r>
                            <m:r>
                              <m:t>o</m:t>
                            </m:r>
                            <m:r>
                              <m:t>p</m:t>
                            </m:r>
                          </m:sub>
                        </m:sSub>
                        <m:r>
                          <m:rPr>
                            <m:sty m:val="p"/>
                          </m:rPr>
                          <m:t>,</m:t>
                        </m:r>
                        <m:sSub>
                          <m:e>
                            <m:r>
                              <m:t>B</m:t>
                            </m:r>
                          </m:e>
                          <m:sub>
                            <m:r>
                              <m:t>s</m:t>
                            </m:r>
                            <m:r>
                              <m:t>t</m:t>
                            </m:r>
                            <m:r>
                              <m:t>o</m:t>
                            </m:r>
                            <m:r>
                              <m:t>p</m:t>
                            </m:r>
                          </m:sub>
                        </m:sSub>
                        <m:r>
                          <m:rPr>
                            <m:sty m:val="p"/>
                          </m:rPr>
                          <m:t>}</m:t>
                        </m:r>
                      </m:e>
                    </m:d>
                    <m:r>
                      <m:rPr>
                        <m:sty m:val="p"/>
                      </m:rPr>
                      <m:t>−</m:t>
                    </m:r>
                    <m:r>
                      <m:rPr>
                        <m:nor/>
                        <m:sty m:val="p"/>
                      </m:rPr>
                      <m:t>min</m:t>
                    </m:r>
                    <m:d>
                      <m:dPr>
                        <m:begChr m:val="("/>
                        <m:endChr m:val=")"/>
                        <m:sepChr m:val=""/>
                        <m:grow/>
                      </m:dPr>
                      <m:e>
                        <m:r>
                          <m:rPr>
                            <m:sty m:val="p"/>
                          </m:rPr>
                          <m:t>{</m:t>
                        </m:r>
                        <m:sSub>
                          <m:e>
                            <m:r>
                              <m:t>A</m:t>
                            </m:r>
                          </m:e>
                          <m:sub>
                            <m:r>
                              <m:t>s</m:t>
                            </m:r>
                            <m:r>
                              <m:t>t</m:t>
                            </m:r>
                            <m:r>
                              <m:t>a</m:t>
                            </m:r>
                            <m:r>
                              <m:t>r</m:t>
                            </m:r>
                            <m:r>
                              <m:t>t</m:t>
                            </m:r>
                          </m:sub>
                        </m:sSub>
                        <m:r>
                          <m:rPr>
                            <m:sty m:val="p"/>
                          </m:rPr>
                          <m:t>,</m:t>
                        </m:r>
                        <m:sSub>
                          <m:e>
                            <m:r>
                              <m:t>B</m:t>
                            </m:r>
                          </m:e>
                          <m:sub>
                            <m:r>
                              <m:t>s</m:t>
                            </m:r>
                            <m:r>
                              <m:t>t</m:t>
                            </m:r>
                            <m:r>
                              <m:t>a</m:t>
                            </m:r>
                            <m:r>
                              <m:t>r</m:t>
                            </m:r>
                            <m:r>
                              <m:t>t</m:t>
                            </m:r>
                          </m:sub>
                        </m:sSub>
                        <m:r>
                          <m:rPr>
                            <m:sty m:val="p"/>
                          </m:rPr>
                          <m:t>}</m:t>
                        </m:r>
                      </m:e>
                    </m:d>
                  </m:oMath>
                </a14:m>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Extending Sorensen-Dice Coefficient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may regard </a:t>
                </a:r>
                <a14:m>
                  <m:oMath xmlns:m="http://schemas.openxmlformats.org/officeDocument/2006/math">
                    <m:r>
                      <m:t>X</m:t>
                    </m:r>
                  </m:oMath>
                </a14:m>
                <a:r>
                  <a:rPr/>
                  <a:t> and </a:t>
                </a:r>
                <a14:m>
                  <m:oMath xmlns:m="http://schemas.openxmlformats.org/officeDocument/2006/math">
                    <m:r>
                      <m:t>Y</m:t>
                    </m:r>
                  </m:oMath>
                </a14:m>
                <a:r>
                  <a:rPr/>
                  <a:t> as the set of exons within two Genes, where their intersection is the sum of pairwise Jacaard Indexes. Specifically let </a:t>
                </a:r>
                <a14:m>
                  <m:oMath xmlns:m="http://schemas.openxmlformats.org/officeDocument/2006/math">
                    <m:r>
                      <m:t>X</m:t>
                    </m:r>
                  </m:oMath>
                </a14:m>
                <a:r>
                  <a:rPr/>
                  <a:t> be a set of </a:t>
                </a:r>
                <a14:m>
                  <m:oMath xmlns:m="http://schemas.openxmlformats.org/officeDocument/2006/math">
                    <m:r>
                      <m:t>N</m:t>
                    </m:r>
                  </m:oMath>
                </a14:m>
                <a:r>
                  <a:rPr/>
                  <a:t> exons, and </a:t>
                </a:r>
                <a14:m>
                  <m:oMath xmlns:m="http://schemas.openxmlformats.org/officeDocument/2006/math">
                    <m:r>
                      <m:t>Y</m:t>
                    </m:r>
                  </m:oMath>
                </a14:m>
                <a:r>
                  <a:rPr/>
                  <a:t> be a set of </a:t>
                </a:r>
                <a14:m>
                  <m:oMath xmlns:m="http://schemas.openxmlformats.org/officeDocument/2006/math">
                    <m:r>
                      <m:t>M</m:t>
                    </m:r>
                  </m:oMath>
                </a14:m>
                <a:r>
                  <a:rPr/>
                  <a:t> exons.</a:t>
                </a:r>
              </a:p>
              <a:p>
                <a:pPr lvl="0" indent="0" marL="0">
                  <a:buNone/>
                </a:pPr>
                <a14:m>
                  <m:oMathPara xmlns:m="http://schemas.openxmlformats.org/officeDocument/2006/math">
                    <m:oMathParaPr>
                      <m:jc m:val="center"/>
                    </m:oMathParaPr>
                    <m:oMath>
                      <m:f>
                        <m:fPr>
                          <m:type m:val="bar"/>
                        </m:fPr>
                        <m:num>
                          <m:r>
                            <m:t>2</m:t>
                          </m:r>
                          <m:nary>
                            <m:naryPr>
                              <m:chr m:val="∑"/>
                              <m:limLoc m:val="undOvr"/>
                              <m:subHide m:val="0"/>
                              <m:supHide m:val="0"/>
                            </m:naryPr>
                            <m:sub>
                              <m:r>
                                <m:t>n</m:t>
                              </m:r>
                            </m:sub>
                            <m:sup>
                              <m:r>
                                <m:t>N</m:t>
                              </m:r>
                            </m:sup>
                            <m:e>
                              <m:nary>
                                <m:naryPr>
                                  <m:chr m:val="∑"/>
                                  <m:limLoc m:val="undOvr"/>
                                  <m:subHide m:val="0"/>
                                  <m:supHide m:val="0"/>
                                </m:naryPr>
                                <m:sub>
                                  <m:r>
                                    <m:t>m</m:t>
                                  </m:r>
                                </m:sub>
                                <m:sup>
                                  <m:r>
                                    <m:t>M</m:t>
                                  </m:r>
                                </m:sup>
                                <m:e>
                                  <m:r>
                                    <m:t>J</m:t>
                                  </m:r>
                                </m:e>
                              </m:nary>
                            </m:e>
                          </m:nary>
                          <m:d>
                            <m:dPr>
                              <m:begChr m:val="("/>
                              <m:endChr m:val=")"/>
                              <m:sepChr m:val=""/>
                              <m:grow/>
                            </m:dPr>
                            <m:e>
                              <m:sSub>
                                <m:e>
                                  <m:r>
                                    <m:t>X</m:t>
                                  </m:r>
                                </m:e>
                                <m:sub>
                                  <m:r>
                                    <m:t>n</m:t>
                                  </m:r>
                                </m:sub>
                              </m:sSub>
                              <m:r>
                                <m:rPr>
                                  <m:sty m:val="p"/>
                                </m:rPr>
                                <m:t>,</m:t>
                              </m:r>
                              <m:sSub>
                                <m:e>
                                  <m:r>
                                    <m:t>Y</m:t>
                                  </m:r>
                                </m:e>
                                <m:sub>
                                  <m:r>
                                    <m:t>m</m:t>
                                  </m:r>
                                </m:sub>
                              </m:sSub>
                            </m:e>
                          </m:d>
                        </m:num>
                        <m:den>
                          <m:r>
                            <m:t>N</m:t>
                          </m:r>
                          <m:r>
                            <m:rPr>
                              <m:sty m:val="p"/>
                            </m:rPr>
                            <m:t>+</m:t>
                          </m:r>
                          <m:r>
                            <m:t>M</m:t>
                          </m:r>
                        </m:den>
                      </m:f>
                    </m:oMath>
                  </m:oMathPara>
                </a14:m>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Final Similarity Measure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Let </a:t>
                </a:r>
                <a14:m>
                  <m:oMath xmlns:m="http://schemas.openxmlformats.org/officeDocument/2006/math">
                    <m:r>
                      <m:t>G</m:t>
                    </m:r>
                  </m:oMath>
                </a14:m>
                <a:r>
                  <a:rPr/>
                  <a:t> represent a set of isoforms of size </a:t>
                </a:r>
                <a14:m>
                  <m:oMath xmlns:m="http://schemas.openxmlformats.org/officeDocument/2006/math">
                    <m:r>
                      <m:t>g</m:t>
                    </m:r>
                  </m:oMath>
                </a14:m>
                <a:r>
                  <a:rPr/>
                  <a:t>. given any indexes </a:t>
                </a:r>
                <a14:m>
                  <m:oMath xmlns:m="http://schemas.openxmlformats.org/officeDocument/2006/math">
                    <m:r>
                      <m:t>i</m:t>
                    </m:r>
                    <m:r>
                      <m:rPr>
                        <m:sty m:val="p"/>
                      </m:rPr>
                      <m:t>,</m:t>
                    </m:r>
                    <m:r>
                      <m:t> </m:t>
                    </m:r>
                    <m:r>
                      <m:t>j</m:t>
                    </m:r>
                    <m:r>
                      <m:rPr>
                        <m:sty m:val="p"/>
                      </m:rPr>
                      <m:t>≤</m:t>
                    </m:r>
                    <m:r>
                      <m:t>g</m:t>
                    </m:r>
                  </m:oMath>
                </a14:m>
                <a:r>
                  <a:rPr/>
                  <a:t> , define </a:t>
                </a:r>
                <a14:m>
                  <m:oMath xmlns:m="http://schemas.openxmlformats.org/officeDocument/2006/math">
                    <m:sSub>
                      <m:e>
                        <m:r>
                          <m:t>G</m:t>
                        </m:r>
                      </m:e>
                      <m:sub>
                        <m:r>
                          <m:t>i</m:t>
                        </m:r>
                      </m:sub>
                    </m:sSub>
                  </m:oMath>
                </a14:m>
                <a:r>
                  <a:rPr/>
                  <a:t> and </a:t>
                </a:r>
                <a14:m>
                  <m:oMath xmlns:m="http://schemas.openxmlformats.org/officeDocument/2006/math">
                    <m:sSub>
                      <m:e>
                        <m:r>
                          <m:t>G</m:t>
                        </m:r>
                      </m:e>
                      <m:sub>
                        <m:r>
                          <m:t>j</m:t>
                        </m:r>
                      </m:sub>
                    </m:sSub>
                  </m:oMath>
                </a14:m>
                <a:r>
                  <a:rPr/>
                  <a:t> as isoforms </a:t>
                </a:r>
                <a14:m>
                  <m:oMath xmlns:m="http://schemas.openxmlformats.org/officeDocument/2006/math">
                    <m:r>
                      <m:t>i</m:t>
                    </m:r>
                  </m:oMath>
                </a14:m>
                <a:r>
                  <a:rPr/>
                  <a:t> and </a:t>
                </a:r>
                <a14:m>
                  <m:oMath xmlns:m="http://schemas.openxmlformats.org/officeDocument/2006/math">
                    <m:r>
                      <m:t>j</m:t>
                    </m:r>
                  </m:oMath>
                </a14:m>
                <a:r>
                  <a:rPr/>
                  <a:t> from </a:t>
                </a:r>
                <a14:m>
                  <m:oMath xmlns:m="http://schemas.openxmlformats.org/officeDocument/2006/math">
                    <m:r>
                      <m:t>G</m:t>
                    </m:r>
                  </m:oMath>
                </a14:m>
                <a:r>
                  <a:rPr/>
                  <a:t> such that they represent sets of exons of size </a:t>
                </a:r>
                <a14:m>
                  <m:oMath xmlns:m="http://schemas.openxmlformats.org/officeDocument/2006/math">
                    <m:r>
                      <m:t>N</m:t>
                    </m:r>
                  </m:oMath>
                </a14:m>
                <a:r>
                  <a:rPr/>
                  <a:t> and </a:t>
                </a:r>
                <a14:m>
                  <m:oMath xmlns:m="http://schemas.openxmlformats.org/officeDocument/2006/math">
                    <m:r>
                      <m:t>M</m:t>
                    </m:r>
                  </m:oMath>
                </a14:m>
                <a:r>
                  <a:rPr/>
                  <a:t> respectively. For any two </a:t>
                </a:r>
                <a14:m>
                  <m:oMath xmlns:m="http://schemas.openxmlformats.org/officeDocument/2006/math">
                    <m:r>
                      <m:t>i</m:t>
                    </m:r>
                  </m:oMath>
                </a14:m>
                <a:r>
                  <a:rPr/>
                  <a:t> and </a:t>
                </a:r>
                <a14:m>
                  <m:oMath xmlns:m="http://schemas.openxmlformats.org/officeDocument/2006/math">
                    <m:r>
                      <m:t>j</m:t>
                    </m:r>
                  </m:oMath>
                </a14:m>
                <a:r>
                  <a:rPr/>
                  <a:t>, we can define the similarity as:</a:t>
                </a:r>
              </a:p>
              <a:p>
                <a:pPr lvl="0" indent="0" marL="0">
                  <a:buNone/>
                </a:pPr>
                <a14:m>
                  <m:oMathPara xmlns:m="http://schemas.openxmlformats.org/officeDocument/2006/math">
                    <m:oMathParaPr>
                      <m:jc m:val="center"/>
                    </m:oMathParaPr>
                    <m:oMath>
                      <m:sSub>
                        <m:e>
                          <m:r>
                            <m:t>S</m:t>
                          </m:r>
                        </m:e>
                        <m:sub>
                          <m:r>
                            <m:t>i</m:t>
                          </m:r>
                          <m:r>
                            <m:t>j</m:t>
                          </m:r>
                        </m:sub>
                      </m:sSub>
                      <m:d>
                        <m:dPr>
                          <m:begChr m:val="("/>
                          <m:endChr m:val=")"/>
                          <m:sepChr m:val=""/>
                          <m:grow/>
                        </m:dPr>
                        <m:e>
                          <m:sSub>
                            <m:e>
                              <m:r>
                                <m:t>G</m:t>
                              </m:r>
                            </m:e>
                            <m:sub>
                              <m:r>
                                <m:t>i</m:t>
                              </m:r>
                            </m:sub>
                          </m:sSub>
                          <m:r>
                            <m:rPr>
                              <m:sty m:val="p"/>
                            </m:rPr>
                            <m:t>,</m:t>
                          </m:r>
                          <m:sSub>
                            <m:e>
                              <m:r>
                                <m:t>G</m:t>
                              </m:r>
                            </m:e>
                            <m:sub>
                              <m:r>
                                <m:t>j</m:t>
                              </m:r>
                            </m:sub>
                          </m:sSub>
                        </m:e>
                      </m:d>
                      <m:r>
                        <m:rPr>
                          <m:sty m:val="p"/>
                        </m:rPr>
                        <m:t>=</m:t>
                      </m:r>
                      <m:f>
                        <m:fPr>
                          <m:type m:val="bar"/>
                        </m:fPr>
                        <m:num>
                          <m:r>
                            <m:t>2</m:t>
                          </m:r>
                          <m:nary>
                            <m:naryPr>
                              <m:chr m:val="∑"/>
                              <m:limLoc m:val="undOvr"/>
                              <m:subHide m:val="0"/>
                              <m:supHide m:val="0"/>
                            </m:naryPr>
                            <m:sub>
                              <m:r>
                                <m:t>n</m:t>
                              </m:r>
                            </m:sub>
                            <m:sup>
                              <m:r>
                                <m:t>N</m:t>
                              </m:r>
                            </m:sup>
                            <m:e>
                              <m:nary>
                                <m:naryPr>
                                  <m:chr m:val="∑"/>
                                  <m:limLoc m:val="undOvr"/>
                                  <m:subHide m:val="0"/>
                                  <m:supHide m:val="0"/>
                                </m:naryPr>
                                <m:sub>
                                  <m:r>
                                    <m:t>m</m:t>
                                  </m:r>
                                </m:sub>
                                <m:sup>
                                  <m:r>
                                    <m:t>M</m:t>
                                  </m:r>
                                </m:sup>
                                <m:e>
                                  <m:r>
                                    <m:t>J</m:t>
                                  </m:r>
                                </m:e>
                              </m:nary>
                            </m:e>
                          </m:nary>
                          <m:d>
                            <m:dPr>
                              <m:begChr m:val="("/>
                              <m:endChr m:val=")"/>
                              <m:sepChr m:val=""/>
                              <m:grow/>
                            </m:dPr>
                            <m:e>
                              <m:sSub>
                                <m:e>
                                  <m:r>
                                    <m:t>G</m:t>
                                  </m:r>
                                </m:e>
                                <m:sub>
                                  <m:sSub>
                                    <m:e>
                                      <m:r>
                                        <m:t>i</m:t>
                                      </m:r>
                                    </m:e>
                                    <m:sub>
                                      <m:r>
                                        <m:t>n</m:t>
                                      </m:r>
                                    </m:sub>
                                  </m:sSub>
                                </m:sub>
                              </m:sSub>
                              <m:r>
                                <m:rPr>
                                  <m:sty m:val="p"/>
                                </m:rPr>
                                <m:t>,</m:t>
                              </m:r>
                              <m:sSub>
                                <m:e>
                                  <m:r>
                                    <m:t>G</m:t>
                                  </m:r>
                                </m:e>
                                <m:sub>
                                  <m:sSub>
                                    <m:e>
                                      <m:r>
                                        <m:t>j</m:t>
                                      </m:r>
                                    </m:e>
                                    <m:sub>
                                      <m:r>
                                        <m:t>m</m:t>
                                      </m:r>
                                    </m:sub>
                                  </m:sSub>
                                </m:sub>
                              </m:sSub>
                            </m:e>
                          </m:d>
                        </m:num>
                        <m:den>
                          <m:r>
                            <m:t>N</m:t>
                          </m:r>
                          <m:r>
                            <m:rPr>
                              <m:sty m:val="p"/>
                            </m:rPr>
                            <m:t>+</m:t>
                          </m:r>
                          <m:r>
                            <m:t>M</m:t>
                          </m:r>
                        </m:den>
                      </m:f>
                    </m:oMath>
                  </m:oMathPara>
                </a14:m>
              </a:p>
              <a:p>
                <a:pPr lvl="0" indent="0" marL="0">
                  <a:buNone/>
                </a:pPr>
                <a:r>
                  <a:rPr/>
                  <a:t>In using the above measure, we can produce a tree by with the following pseudo code:</a:t>
                </a:r>
              </a:p>
              <a:p>
                <a:pPr lvl="0" indent="0">
                  <a:buNone/>
                </a:pPr>
                <a:r>
                  <a:rPr>
                    <a:solidFill>
                      <a:srgbClr val="4758AB"/>
                    </a:solidFill>
                    <a:latin typeface="Courier"/>
                  </a:rPr>
                  <a:t>hclust</a:t>
                </a:r>
                <a:r>
                  <a:rPr>
                    <a:solidFill>
                      <a:srgbClr val="003B4F"/>
                    </a:solidFill>
                    <a:latin typeface="Courier"/>
                  </a:rPr>
                  <a:t>(</a:t>
                </a:r>
                <a:r>
                  <a:rPr>
                    <a:solidFill>
                      <a:srgbClr val="4758AB"/>
                    </a:solidFill>
                    <a:latin typeface="Courier"/>
                  </a:rPr>
                  <a:t>dist</a:t>
                </a:r>
                <a:r>
                  <a:rPr>
                    <a:solidFill>
                      <a:srgbClr val="003B4F"/>
                    </a:solidFill>
                    <a:latin typeface="Courier"/>
                  </a:rPr>
                  <a:t>(similarity))</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Clustering Result</a:t>
            </a:r>
          </a:p>
        </p:txBody>
      </p:sp>
      <p:pic>
        <p:nvPicPr>
          <p:cNvPr descr="simi-clustering-example.png" id="0" name="Picture 1"/>
          <p:cNvPicPr>
            <a:picLocks noGrp="1" noChangeAspect="1"/>
          </p:cNvPicPr>
          <p:nvPr/>
        </p:nvPicPr>
        <p:blipFill>
          <a:blip r:embed="rId2"/>
          <a:stretch>
            <a:fillRect/>
          </a:stretch>
        </p:blipFill>
        <p:spPr bwMode="auto">
          <a:xfrm>
            <a:off x="1828800" y="1193800"/>
            <a:ext cx="54864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Contrived Experiment</a:t>
            </a:r>
          </a:p>
        </p:txBody>
      </p:sp>
      <p:sp>
        <p:nvSpPr>
          <p:cNvPr id="3" name="Content Placeholder 2"/>
          <p:cNvSpPr>
            <a:spLocks noGrp="1"/>
          </p:cNvSpPr>
          <p:nvPr>
            <p:ph idx="1"/>
          </p:nvPr>
        </p:nvSpPr>
        <p:spPr/>
        <p:txBody>
          <a:bodyPr/>
          <a:lstStyle/>
          <a:p>
            <a:pPr lvl="0" indent="0" marL="0">
              <a:buNone/>
            </a:pPr>
            <a:r>
              <a:rPr/>
              <a:t>Choose an inner node within the tree and shift the mean of all leaves for a particular group by some delta. We can evaluate our Tree climbing algorithm based on how well it accurately chooses the known perturbed nodes.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Formulating Inner Node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Suppose we had a Gene with </a:t>
                </a:r>
                <a14:m>
                  <m:oMath xmlns:m="http://schemas.openxmlformats.org/officeDocument/2006/math">
                    <m:r>
                      <m:t>N</m:t>
                    </m:r>
                  </m:oMath>
                </a14:m>
                <a:r>
                  <a:rPr/>
                  <a:t> isoforms. Then there would exist </a:t>
                </a:r>
                <a14:m>
                  <m:oMath xmlns:m="http://schemas.openxmlformats.org/officeDocument/2006/math">
                    <m:r>
                      <m:t>N</m:t>
                    </m:r>
                    <m:r>
                      <m:rPr>
                        <m:sty m:val="p"/>
                      </m:rPr>
                      <m:t>−</m:t>
                    </m:r>
                    <m:r>
                      <m:t>1</m:t>
                    </m:r>
                  </m:oMath>
                </a14:m>
                <a:r>
                  <a:rPr/>
                  <a:t> inner nodes that would need to be added to our original data. These inner nodes are the sum of the leaves of a sample.</a:t>
                </a:r>
              </a:p>
              <a:p>
                <a:pPr lvl="0" indent="0" marL="0">
                  <a:buNone/>
                </a:pPr>
                <a:r>
                  <a:rPr/>
                  <a:t>Insert Graphic here to show growing dataframe</a:t>
                </a:r>
              </a:p>
              <a:p>
                <a:pPr lvl="0" indent="0" marL="0">
                  <a:buNone/>
                </a:pPr>
                <a:r>
                  <a:rPr/>
                  <a:t>Once we have our extended data, we perform </a:t>
                </a:r>
                <a:r>
                  <a:rPr>
                    <a:latin typeface="Courier"/>
                  </a:rPr>
                  <a:t>DESeq2</a:t>
                </a:r>
                <a:r>
                  <a:rPr/>
                  <a:t> and evaluate the resulting pvalues with our tree Climbing algorithm</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indent="0" marL="0">
              <a:spcBef>
                <a:spcPts val="3000"/>
              </a:spcBef>
              <a:buNone/>
            </a:pPr>
            <a:r>
              <a:rPr b="1"/>
              <a:t>Assisting in the Development of DE of RNAseq methods for long read sequencing</a:t>
            </a:r>
          </a:p>
          <a:p>
            <a:pPr lvl="0" indent="-342900" marL="342900">
              <a:buAutoNum type="arabicPeriod"/>
            </a:pPr>
            <a:r>
              <a:rPr/>
              <a:t>Use current methods for quantifying RNAseq of Published long read data</a:t>
            </a:r>
          </a:p>
          <a:p>
            <a:pPr lvl="0" indent="-342900" marL="342900">
              <a:buAutoNum type="arabicPeriod"/>
            </a:pPr>
            <a:r>
              <a:rPr/>
              <a:t>Prototype isoform grouping method with known complex gene</a:t>
            </a:r>
          </a:p>
          <a:p>
            <a:pPr lvl="0" indent="-342900" marL="342900">
              <a:buAutoNum type="arabicPeriod"/>
            </a:pPr>
            <a:r>
              <a:rPr/>
              <a:t>investigate error control solutions to combat double dipping of grouping methods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 1 - Bottom Up</a:t>
            </a:r>
          </a:p>
        </p:txBody>
      </p:sp>
      <p:sp>
        <p:nvSpPr>
          <p:cNvPr id="3" name="Content Placeholder 2"/>
          <p:cNvSpPr>
            <a:spLocks noGrp="1"/>
          </p:cNvSpPr>
          <p:nvPr>
            <p:ph idx="1"/>
          </p:nvPr>
        </p:nvSpPr>
        <p:spPr/>
        <p:txBody>
          <a:bodyPr/>
          <a:lstStyle/>
          <a:p>
            <a:pPr lvl="0" indent="-342900" marL="342900">
              <a:buAutoNum type="arabicPeriod"/>
            </a:pPr>
            <a:r>
              <a:rPr/>
              <a:t>initialize all leafs as the set of possible nodes to keep.</a:t>
            </a:r>
          </a:p>
          <a:p>
            <a:pPr lvl="0" indent="-342900" marL="342900">
              <a:buAutoNum type="arabicPeriod"/>
            </a:pPr>
            <a:r>
              <a:rPr/>
              <a:t>Order p-values of inner nodes by their hclust height.</a:t>
            </a:r>
          </a:p>
          <a:p>
            <a:pPr lvl="0" indent="-342900" marL="342900">
              <a:buAutoNum type="arabicPeriod"/>
            </a:pPr>
            <a:r>
              <a:rPr/>
              <a:t>For an inner node, climb to that node if and only if both descendant’s p-value is greater than the parent’s p-value.</a:t>
            </a:r>
          </a:p>
          <a:p>
            <a:pPr lvl="1" indent="-342900" marL="685800">
              <a:buAutoNum type="arabicPeriod"/>
            </a:pPr>
            <a:r>
              <a:rPr/>
              <a:t>If so, remove children from set and add this node.</a:t>
            </a:r>
          </a:p>
          <a:p>
            <a:pPr lvl="1" indent="-342900" marL="685800">
              <a:buAutoNum type="arabicPeriod"/>
            </a:pPr>
            <a:r>
              <a:rPr/>
              <a:t>if not, flag this node as the highest for any ancestor.</a:t>
            </a:r>
          </a:p>
          <a:p>
            <a:pPr lvl="0" indent="-342900" marL="342900">
              <a:buAutoNum type="arabicPeriod"/>
            </a:pPr>
            <a:r>
              <a:rPr/>
              <a:t>continue until all inner nodes have been assessed.</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Algorithm 2 - Top Down</a:t>
            </a:r>
          </a:p>
        </p:txBody>
      </p:sp>
      <p:sp>
        <p:nvSpPr>
          <p:cNvPr id="3" name="Content Placeholder 2"/>
          <p:cNvSpPr>
            <a:spLocks noGrp="1"/>
          </p:cNvSpPr>
          <p:nvPr>
            <p:ph idx="1"/>
          </p:nvPr>
        </p:nvSpPr>
        <p:spPr/>
        <p:txBody>
          <a:bodyPr/>
          <a:lstStyle/>
          <a:p>
            <a:pPr lvl="0" indent="-342900" marL="342900">
              <a:buAutoNum type="arabicPeriod"/>
            </a:pPr>
            <a:r>
              <a:rPr/>
              <a:t>Order all nodes (leaves and inner) by their p-values in ascending order.</a:t>
            </a:r>
          </a:p>
          <a:p>
            <a:pPr lvl="0" indent="-342900" marL="342900">
              <a:buAutoNum type="arabicPeriod"/>
            </a:pPr>
            <a:r>
              <a:rPr/>
              <a:t>For each node</a:t>
            </a:r>
          </a:p>
          <a:p>
            <a:pPr lvl="1" indent="-342900" marL="685800">
              <a:buAutoNum type="arabicPeriod"/>
            </a:pPr>
            <a:r>
              <a:rPr/>
              <a:t>record all descendants</a:t>
            </a:r>
          </a:p>
          <a:p>
            <a:pPr lvl="1" indent="-342900" marL="685800">
              <a:buAutoNum type="arabicPeriod"/>
            </a:pPr>
            <a:r>
              <a:rPr/>
              <a:t>add this node to the set of merge points if and only if its descendants are disjoint from the set of descendants of the current set of merge points.</a:t>
            </a:r>
          </a:p>
          <a:p>
            <a:pPr lvl="1" indent="-342900" marL="685800">
              <a:buAutoNum type="arabicPeriod"/>
            </a:pPr>
            <a:r>
              <a:rPr/>
              <a:t>repeat until all leaves have been recorded.</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 example</a:t>
            </a:r>
          </a:p>
        </p:txBody>
      </p:sp>
      <p:pic>
        <p:nvPicPr>
          <p:cNvPr descr="Tree-Climbing-Example.png" id="0" name="Picture 1"/>
          <p:cNvPicPr>
            <a:picLocks noGrp="1" noChangeAspect="1"/>
          </p:cNvPicPr>
          <p:nvPr/>
        </p:nvPicPr>
        <p:blipFill>
          <a:blip r:embed="rId2"/>
          <a:stretch>
            <a:fillRect/>
          </a:stretch>
        </p:blipFill>
        <p:spPr bwMode="auto">
          <a:xfrm>
            <a:off x="2870200" y="1193800"/>
            <a:ext cx="3403600" cy="33909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Tree-Climbing-Example-bad.png" id="0" name="Picture 1"/>
          <p:cNvPicPr>
            <a:picLocks noGrp="1" noChangeAspect="1"/>
          </p:cNvPicPr>
          <p:nvPr/>
        </p:nvPicPr>
        <p:blipFill>
          <a:blip r:embed="rId2"/>
          <a:stretch>
            <a:fillRect/>
          </a:stretch>
        </p:blipFill>
        <p:spPr bwMode="auto">
          <a:xfrm>
            <a:off x="2870200" y="1193800"/>
            <a:ext cx="34036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Algorithm Assessment</a:t>
            </a:r>
          </a:p>
        </p:txBody>
      </p:sp>
      <p:sp>
        <p:nvSpPr>
          <p:cNvPr id="4" name="Text Placeholder 3"/>
          <p:cNvSpPr>
            <a:spLocks noGrp="1"/>
          </p:cNvSpPr>
          <p:nvPr>
            <p:ph idx="2" sz="half" type="body"/>
          </p:nvPr>
        </p:nvSpPr>
        <p:spPr/>
        <p:txBody>
          <a:bodyPr/>
          <a:lstStyle/>
          <a:p>
            <a:pPr lvl="0" indent="0" marL="0">
              <a:buNone/>
            </a:pPr>
            <a:r>
              <a:rPr/>
              <a:t>Evaluating our algorithm through simulations</a:t>
            </a:r>
          </a:p>
        </p:txBody>
      </p:sp>
      <p:pic>
        <p:nvPicPr>
          <p:cNvPr descr="sim-50.gif" id="0" name="Picture 1"/>
          <p:cNvPicPr>
            <a:picLocks noGrp="1" noChangeAspect="1"/>
          </p:cNvPicPr>
          <p:nvPr/>
        </p:nvPicPr>
        <p:blipFill>
          <a:blip r:embed="rId2"/>
          <a:stretch>
            <a:fillRect/>
          </a:stretch>
        </p:blipFill>
        <p:spPr bwMode="auto">
          <a:xfrm>
            <a:off x="3937000" y="203200"/>
            <a:ext cx="4381500" cy="43815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3 - Error Control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Generally speaking, moving up the tree will ultimately result in smaller p-values than at the leaves. This will lead to Type 1 error, or in other words a higher false discovery rate.</a:t>
                </a:r>
              </a:p>
              <a:p>
                <a:pPr lvl="0" indent="0" marL="0">
                  <a:buNone/>
                </a:pPr>
                <a:r>
                  <a:rPr/>
                  <a:t>Another way we can test for our model’s bias is to see how it performs under the null hypothesis. Test statistics are only effective under the assumption that the </a:t>
                </a:r>
                <a14:m>
                  <m:oMath xmlns:m="http://schemas.openxmlformats.org/officeDocument/2006/math">
                    <m:r>
                      <m:t>p</m:t>
                    </m:r>
                    <m:r>
                      <m:rPr>
                        <m:sty m:val="p"/>
                      </m:rPr>
                      <m:t>∼</m:t>
                    </m:r>
                    <m:r>
                      <m:rPr>
                        <m:nor/>
                        <m:sty m:val="p"/>
                      </m:rPr>
                      <m:t>Unif</m:t>
                    </m:r>
                    <m:d>
                      <m:dPr>
                        <m:begChr m:val="("/>
                        <m:endChr m:val=")"/>
                        <m:sepChr m:val=""/>
                        <m:grow/>
                      </m:dPr>
                      <m:e>
                        <m:r>
                          <m:t>0</m:t>
                        </m:r>
                        <m:r>
                          <m:rPr>
                            <m:sty m:val="p"/>
                          </m:rPr>
                          <m:t>,</m:t>
                        </m:r>
                        <m:r>
                          <m:t>1</m:t>
                        </m:r>
                      </m:e>
                    </m:d>
                  </m:oMath>
                </a14:m>
                <a:r>
                  <a:rPr/>
                  <a:t> under the null hypothesis.</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Simulating Under the Null</a:t>
            </a:r>
          </a:p>
        </p:txBody>
      </p:sp>
      <p:pic>
        <p:nvPicPr>
          <p:cNvPr descr="simulating-null-pvalues.png" id="0" name="Picture 1"/>
          <p:cNvPicPr>
            <a:picLocks noGrp="1" noChangeAspect="1"/>
          </p:cNvPicPr>
          <p:nvPr/>
        </p:nvPicPr>
        <p:blipFill>
          <a:blip r:embed="rId2"/>
          <a:stretch>
            <a:fillRect/>
          </a:stretch>
        </p:blipFill>
        <p:spPr bwMode="auto">
          <a:xfrm>
            <a:off x="2870200" y="1193800"/>
            <a:ext cx="34036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Count Splitting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
X_{ij} \sim \text{NBinom}(\mu_{ij}, \alpha = 100)\\
X_{ij}^{\text{train}} \sim \text{Bin}(X_{ij}, \theta =0.5)\\
X_{ij}^{\text{test}} = X_{ij} - X_{ij}^{\text{train}}
$$</a:t>
                </a:r>
              </a:p>
              <a:p>
                <a:pPr lvl="0" indent="0" marL="0">
                  <a:buNone/>
                </a:pPr>
                <a:r>
                  <a:rPr/>
                  <a:t>The above is generally the entire protocol. We will generate counts </a:t>
                </a:r>
                <a14:m>
                  <m:oMath xmlns:m="http://schemas.openxmlformats.org/officeDocument/2006/math">
                    <m:sSub>
                      <m:e>
                        <m:r>
                          <m:t>X</m:t>
                        </m:r>
                      </m:e>
                      <m:sub>
                        <m:r>
                          <m:t>i</m:t>
                        </m:r>
                        <m:r>
                          <m:t>j</m:t>
                        </m:r>
                      </m:sub>
                    </m:sSub>
                  </m:oMath>
                </a14:m>
                <a:r>
                  <a:rPr/>
                  <a:t> like normal, except perform our tree climbing algorithm on </a:t>
                </a:r>
                <a14:m>
                  <m:oMath xmlns:m="http://schemas.openxmlformats.org/officeDocument/2006/math">
                    <m:sSubSup>
                      <m:e>
                        <m:r>
                          <m:t>X</m:t>
                        </m:r>
                      </m:e>
                      <m:sub>
                        <m:r>
                          <m:t>i</m:t>
                        </m:r>
                        <m:r>
                          <m:t>j</m:t>
                        </m:r>
                      </m:sub>
                      <m:sup>
                        <m:r>
                          <m:rPr>
                            <m:nor/>
                            <m:sty m:val="p"/>
                          </m:rPr>
                          <m:t>train</m:t>
                        </m:r>
                      </m:sup>
                    </m:sSubSup>
                  </m:oMath>
                </a14:m>
                <a:r>
                  <a:rPr/>
                  <a:t>, to find the appropriate merge points. Then, we will merge the remaining counts </a:t>
                </a:r>
                <a14:m>
                  <m:oMath xmlns:m="http://schemas.openxmlformats.org/officeDocument/2006/math">
                    <m:sSubSup>
                      <m:e>
                        <m:r>
                          <m:t>X</m:t>
                        </m:r>
                      </m:e>
                      <m:sub>
                        <m:r>
                          <m:t>i</m:t>
                        </m:r>
                        <m:r>
                          <m:t>j</m:t>
                        </m:r>
                      </m:sub>
                      <m:sup>
                        <m:r>
                          <m:rPr>
                            <m:nor/>
                            <m:sty m:val="p"/>
                          </m:rPr>
                          <m:t>test</m:t>
                        </m:r>
                      </m:sup>
                    </m:sSubSup>
                  </m:oMath>
                </a14:m>
                <a:r>
                  <a:rPr/>
                  <a:t> according to those merge points and view the distribution of p-values</a:t>
                </a:r>
              </a:p>
            </p:txBody>
          </p:sp>
        </mc:Choice>
      </mc:AlternateContent>
    </p:spTree>
  </p:cSld>
</p:sld>
</file>

<file path=ppt/slides/slide29.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Count splitting - </a:t></a:r><a14:m><m:oMath xmlns:m="http://schemas.openxmlformats.org/officeDocument/2006/math"><m:sSubSup><m:e><m:r><m:t>X</m:t></m:r></m:e><m:sub><m:r><m:t>i</m:t></m:r><m:r><m:t>j</m:t></m:r></m:sub><m:sup><m:r><m:rPr><m:nor /><m:sty m:val="p" /></m:rPr><m:t>train</m:t></m:r></m:sup></m:sSubSup></m:oMath></a14:m></a:p></p:txBody></p:sp><p:pic><p:nvPicPr><p:cNvPr descr="Rplot-500-null-split-train.png" id="0" name="Picture 1" /><p:cNvPicPr><a:picLocks noGrp="1" noChangeAspect="1" /></p:cNvPicPr><p:nvPr /></p:nvPicPr><p:blipFill><a:blip r:embed="rId2" /><a:stretch><a:fillRect /></a:stretch></p:blipFill><p:spPr bwMode="auto"><a:xfrm><a:off x="2921000" y="1193800" /><a:ext cx="3314700" cy="3390900" /></a:xfrm><a:prstGeom prst="rect"><a:avLst /></a:prstGeom><a:noFill /><a:ln w="9525"><a:noFill /><a:headEnd /><a:tailEnd /></a:ln></p:spPr></p:pic></p:spTree></p:cSld></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1 - The Search For Data</a:t>
            </a:r>
          </a:p>
        </p:txBody>
      </p:sp>
    </p:spTree>
  </p:cSld>
</p:sld>
</file>

<file path=ppt/slides/slide3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r><a:rPr /><a:t>Count splitting - </a:t></a:r><a14:m><m:oMath xmlns:m="http://schemas.openxmlformats.org/officeDocument/2006/math"><m:sSubSup><m:e><m:r><m:t>X</m:t></m:r></m:e><m:sub><m:r><m:t>i</m:t></m:r><m:r><m:t>j</m:t></m:r></m:sub><m:sup><m:r><m:rPr><m:nor /><m:sty m:val="p" /></m:rPr><m:t>test</m:t></m:r></m:sup></m:sSubSup></m:oMath></a14:m></a:p></p:txBody></p:sp><p:pic><p:nvPicPr><p:cNvPr descr="Rplot-500-null-split-test.png" id="0" name="Picture 1" /><p:cNvPicPr><a:picLocks noGrp="1" noChangeAspect="1" /></p:cNvPicPr><p:nvPr /></p:nvPicPr><p:blipFill><a:blip r:embed="rId2" /><a:stretch><a:fillRect /></a:stretch></p:blipFill><p:spPr bwMode="auto"><a:xfrm><a:off x="2921000" y="1193800" /><a:ext cx="3314700" cy="3390900" /></a:xfrm><a:prstGeom prst="rect"><a:avLst /></a:prstGeom><a:noFill /><a:ln w="9525"><a:noFill /><a:headEnd /><a:tailEnd /></a:ln></p:spPr></p:pic></p:spTree></p:cSld></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4 - Real Data Application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Programming woes</a:t>
            </a:r>
          </a:p>
        </p:txBody>
      </p:sp>
      <p:sp>
        <p:nvSpPr>
          <p:cNvPr id="3" name="Content Placeholder 2"/>
          <p:cNvSpPr>
            <a:spLocks noGrp="1"/>
          </p:cNvSpPr>
          <p:nvPr>
            <p:ph idx="1"/>
          </p:nvPr>
        </p:nvSpPr>
        <p:spPr/>
        <p:txBody>
          <a:bodyPr/>
          <a:lstStyle/>
          <a:p>
            <a:pPr lvl="0" indent="0" marL="0">
              <a:buNone/>
            </a:pPr>
            <a:r>
              <a:rPr/>
              <a:t>In the last week, I was trying to tackle the Tequila-seq data in hopes to add it to my poster. This meant shifting much of the code base focusing around simulations and managable in memory objects to the common Bioconductor data structures. Changes included:</a:t>
            </a:r>
          </a:p>
          <a:p>
            <a:pPr lvl="0" indent="-342900" marL="342900">
              <a:buAutoNum type="arabicPeriod"/>
            </a:pPr>
            <a:r>
              <a:rPr/>
              <a:t>Reading GTF into a </a:t>
            </a:r>
            <a:r>
              <a:rPr>
                <a:latin typeface="Courier"/>
              </a:rPr>
              <a:t>GenomicRanges</a:t>
            </a:r>
            <a:r>
              <a:rPr/>
              <a:t> data type</a:t>
            </a:r>
          </a:p>
          <a:p>
            <a:pPr lvl="0" indent="-342900" marL="342900">
              <a:buAutoNum type="arabicPeriod"/>
            </a:pPr>
            <a:r>
              <a:rPr/>
              <a:t>Converting similarity matrix calculations to use “Sparse Matrices” from the </a:t>
            </a:r>
            <a:r>
              <a:rPr>
                <a:latin typeface="Courier"/>
              </a:rPr>
              <a:t>Matrix</a:t>
            </a:r>
            <a:r>
              <a:rPr/>
              <a:t> package.</a:t>
            </a:r>
          </a:p>
          <a:p>
            <a:pPr lvl="0" indent="-342900" marL="342900">
              <a:buAutoNum type="arabicPeriod"/>
            </a:pPr>
            <a:r>
              <a:rPr/>
              <a:t>Shifting functions to expect a </a:t>
            </a:r>
            <a:r>
              <a:rPr>
                <a:latin typeface="Courier"/>
              </a:rPr>
              <a:t>TreeSummarizedExperiment</a:t>
            </a:r>
            <a:r>
              <a:rPr/>
              <a:t> object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Programming woes - continued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342900" marL="342900">
                  <a:buAutoNum type="arabicPeriod"/>
                </a:pPr>
                <a:r>
                  <a:rPr/>
                  <a:t>Reading 1.5 GB GTF file into a </a:t>
                </a:r>
                <a:r>
                  <a:rPr>
                    <a:latin typeface="Courier"/>
                  </a:rPr>
                  <a:t>GenomicRanges</a:t>
                </a:r>
                <a:r>
                  <a:rPr/>
                  <a:t> ~ 30 seconds</a:t>
                </a:r>
              </a:p>
              <a:p>
                <a:pPr lvl="0" indent="-342900" marL="342900">
                  <a:buAutoNum type="arabicPeriod"/>
                </a:pPr>
                <a:r>
                  <a:rPr/>
                  <a:t>Converting ~ 300 MB of count Data into a </a:t>
                </a:r>
                <a:r>
                  <a:rPr>
                    <a:latin typeface="Courier"/>
                  </a:rPr>
                  <a:t>SummarizedExperiment</a:t>
                </a:r>
                <a:r>
                  <a:rPr/>
                  <a:t> object ~ 30 seconds</a:t>
                </a:r>
              </a:p>
              <a:p>
                <a:pPr lvl="0" indent="-342900" marL="342900">
                  <a:buAutoNum type="arabicPeriod"/>
                </a:pPr>
                <a:r>
                  <a:rPr/>
                  <a:t>Generating Similarity hierarchical clustering Trees for all Genes that had at least 1 count ~ 45 minutes</a:t>
                </a:r>
              </a:p>
              <a:p>
                <a:pPr lvl="1" indent="-342900" marL="685800">
                  <a:buAutoNum type="arabicPeriod"/>
                </a:pPr>
                <a:r>
                  <a:rPr/>
                  <a:t>25,900 unique genes </a:t>
                </a:r>
                <a14:m>
                  <m:oMath xmlns:m="http://schemas.openxmlformats.org/officeDocument/2006/math">
                    <m:r>
                      <m:rPr>
                        <m:sty m:val="p"/>
                      </m:rPr>
                      <m:t>→</m:t>
                    </m:r>
                  </m:oMath>
                </a14:m>
                <a:r>
                  <a:rPr/>
                  <a:t> 195,599 unique Transcripts</a:t>
                </a:r>
              </a:p>
              <a:p>
                <a:pPr lvl="0" indent="-342900" marL="342900">
                  <a:buAutoNum type="arabicPeriod"/>
                </a:pPr>
                <a:r>
                  <a:rPr/>
                  <a:t>Expand dataset by internal nodes… ~ 4-5 hours</a:t>
                </a:r>
              </a:p>
              <a:p>
                <a:pPr lvl="0" indent="-342900" marL="342900">
                  <a:buAutoNum type="arabicPeriod"/>
                </a:pPr>
                <a:r>
                  <a:rPr/>
                  <a:t>Split Counts/Climb Trees/DESeq2 … TBD</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Read Data</a:t>
            </a:r>
          </a:p>
        </p:txBody>
      </p:sp>
      <p:sp>
        <p:nvSpPr>
          <p:cNvPr id="3" name="Content Placeholder 2"/>
          <p:cNvSpPr>
            <a:spLocks noGrp="1"/>
          </p:cNvSpPr>
          <p:nvPr>
            <p:ph idx="1"/>
          </p:nvPr>
        </p:nvSpPr>
        <p:spPr/>
        <p:txBody>
          <a:bodyPr/>
          <a:lstStyle/>
          <a:p>
            <a:pPr lvl="0" indent="0" marL="0">
              <a:buNone/>
            </a:pPr>
            <a:r>
              <a:rPr/>
              <a:t>To meet the first goal, I needed data from the </a:t>
            </a:r>
            <a:r>
              <a:rPr b="1"/>
              <a:t>S</a:t>
            </a:r>
            <a:r>
              <a:rPr/>
              <a:t>equance </a:t>
            </a:r>
            <a:r>
              <a:rPr b="1"/>
              <a:t>R</a:t>
            </a:r>
            <a:r>
              <a:rPr/>
              <a:t>ead </a:t>
            </a:r>
            <a:r>
              <a:rPr b="1"/>
              <a:t>A</a:t>
            </a:r>
            <a:r>
              <a:rPr/>
              <a:t>rchive (</a:t>
            </a:r>
            <a:r>
              <a:rPr b="1"/>
              <a:t>SRA</a:t>
            </a:r>
            <a:r>
              <a:rPr/>
              <a:t>). The perfect long read data would come from an experiment that…</a:t>
            </a:r>
          </a:p>
          <a:p>
            <a:pPr lvl="0" indent="-342900" marL="342900">
              <a:buAutoNum type="arabicPeriod"/>
            </a:pPr>
            <a:r>
              <a:rPr/>
              <a:t>implemented RNAseq</a:t>
            </a:r>
          </a:p>
          <a:p>
            <a:pPr lvl="0" indent="-342900" marL="342900">
              <a:buAutoNum type="arabicPeriod"/>
            </a:pPr>
            <a:r>
              <a:rPr/>
              <a:t>has at least 2 groups to evaluate differential expression</a:t>
            </a:r>
          </a:p>
          <a:p>
            <a:pPr lvl="0" indent="-342900" marL="342900">
              <a:buAutoNum type="arabicPeriod"/>
            </a:pPr>
            <a:r>
              <a:rPr/>
              <a:t>has at least 3 samples per group</a:t>
            </a:r>
          </a:p>
          <a:p>
            <a:pPr lvl="0" indent="-342900" marL="342900">
              <a:buAutoNum type="arabicPeriod"/>
            </a:pPr>
            <a:r>
              <a:rPr/>
              <a:t>Is not related to cancer research</a:t>
            </a:r>
          </a:p>
          <a:p>
            <a:pPr lvl="0" indent="0" marL="1270000">
              <a:buNone/>
            </a:pPr>
            <a:r>
              <a:rPr sz="2000" b="1"/>
              <a:t>Important</a:t>
            </a:r>
          </a:p>
          <a:p>
            <a:pPr lvl="0" indent="0" marL="1270000">
              <a:buNone/>
            </a:pPr>
            <a:r>
              <a:rPr sz="2000"/>
              <a:t>The Grant is submitted to the </a:t>
            </a:r>
            <a:r>
              <a:rPr sz="2000" b="1"/>
              <a:t>N</a:t>
            </a:r>
            <a:r>
              <a:rPr sz="2000"/>
              <a:t>ational </a:t>
            </a:r>
            <a:r>
              <a:rPr sz="2000" b="1"/>
              <a:t>H</a:t>
            </a:r>
            <a:r>
              <a:rPr sz="2000"/>
              <a:t>uman </a:t>
            </a:r>
            <a:r>
              <a:rPr sz="2000" b="1"/>
              <a:t>G</a:t>
            </a:r>
            <a:r>
              <a:rPr sz="2000"/>
              <a:t>enome </a:t>
            </a:r>
            <a:r>
              <a:rPr sz="2000" b="1"/>
              <a:t>R</a:t>
            </a:r>
            <a:r>
              <a:rPr sz="2000"/>
              <a:t>esearch </a:t>
            </a:r>
            <a:r>
              <a:rPr sz="2000" b="1"/>
              <a:t>I</a:t>
            </a:r>
            <a:r>
              <a:rPr sz="2000"/>
              <a:t>nstitute (</a:t>
            </a:r>
            <a:r>
              <a:rPr sz="2000" b="1"/>
              <a:t>NHGRI</a:t>
            </a:r>
            <a:r>
              <a:rPr sz="2000"/>
              <a:t>). Thus its best to avoid experiments that research cancer as there is a separate source of funding for that (</a:t>
            </a:r>
            <a:r>
              <a:rPr sz="2000" b="1"/>
              <a:t>NCI</a:t>
            </a:r>
            <a:r>
              <a:rPr sz="2000"/>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Tequila Seq - PRJNA883409</a:t>
            </a:r>
          </a:p>
        </p:txBody>
      </p:sp>
      <p:sp>
        <p:nvSpPr>
          <p:cNvPr id="4" name="Text Placeholder 3"/>
          <p:cNvSpPr>
            <a:spLocks noGrp="1"/>
          </p:cNvSpPr>
          <p:nvPr>
            <p:ph idx="2" sz="half" type="body"/>
          </p:nvPr>
        </p:nvSpPr>
        <p:spPr/>
        <p:txBody>
          <a:bodyPr/>
          <a:lstStyle/>
          <a:p>
            <a:pPr lvl="0" indent="0" marL="0">
              <a:buNone/>
            </a:pPr>
            <a:r>
              <a:rPr/>
              <a:t>Technically a “Targeted” sequencing approach - not purely RNAseq.</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Cell Line</a:t>
                      </a:r>
                    </a:p>
                  </a:txBody>
                  <a:tcPr/>
                </a:tc>
                <a:tc>
                  <a:txBody>
                    <a:bodyPr/>
                    <a:lstStyle/>
                    <a:p>
                      <a:pPr lvl="0" indent="0" marL="0">
                        <a:buNone/>
                      </a:pPr>
                      <a:r>
                        <a:rPr/>
                        <a:t>Time Points</a:t>
                      </a:r>
                    </a:p>
                  </a:txBody>
                  <a:tcPr/>
                </a:tc>
                <a:tc>
                  <a:txBody>
                    <a:bodyPr/>
                    <a:lstStyle/>
                    <a:p>
                      <a:pPr lvl="0" indent="0" marL="0">
                        <a:buNone/>
                      </a:pPr>
                      <a:r>
                        <a:rPr/>
                        <a:t>N Replicates</a:t>
                      </a:r>
                    </a:p>
                  </a:txBody>
                  <a:tcPr/>
                </a:tc>
              </a:tr>
              <a:tr h="0">
                <a:tc>
                  <a:txBody>
                    <a:bodyPr/>
                    <a:lstStyle/>
                    <a:p>
                      <a:pPr lvl="0" indent="0" marL="0">
                        <a:buNone/>
                      </a:pPr>
                      <a:r>
                        <a:rPr/>
                        <a:t>Brain tissue</a:t>
                      </a:r>
                    </a:p>
                  </a:txBody>
                </a:tc>
                <a:tc>
                  <a:txBody>
                    <a:bodyPr/>
                    <a:lstStyle/>
                    <a:p>
                      <a:pPr lvl="0" indent="0" marL="0">
                        <a:buNone/>
                      </a:pPr>
                      <a:r>
                        <a:rPr/>
                        <a:t>NA</a:t>
                      </a:r>
                    </a:p>
                  </a:txBody>
                </a:tc>
                <a:tc>
                  <a:txBody>
                    <a:bodyPr/>
                    <a:lstStyle/>
                    <a:p>
                      <a:pPr lvl="0" indent="0" marL="0">
                        <a:buNone/>
                      </a:pPr>
                      <a:r>
                        <a:rPr/>
                        <a:t>3</a:t>
                      </a:r>
                    </a:p>
                  </a:txBody>
                </a:tc>
              </a:tr>
              <a:tr h="0">
                <a:tc>
                  <a:txBody>
                    <a:bodyPr/>
                    <a:lstStyle/>
                    <a:p>
                      <a:pPr lvl="0" indent="0" marL="0">
                        <a:buNone/>
                      </a:pPr>
                      <a:r>
                        <a:rPr/>
                        <a:t>SH-SY5Y/neuroblastoma</a:t>
                      </a:r>
                    </a:p>
                  </a:txBody>
                </a:tc>
                <a:tc>
                  <a:txBody>
                    <a:bodyPr/>
                    <a:lstStyle/>
                    <a:p>
                      <a:pPr lvl="0" indent="0" marL="0">
                        <a:buNone/>
                      </a:pPr>
                      <a:r>
                        <a:rPr/>
                        <a:t>4 hours</a:t>
                      </a:r>
                    </a:p>
                  </a:txBody>
                </a:tc>
                <a:tc>
                  <a:txBody>
                    <a:bodyPr/>
                    <a:lstStyle/>
                    <a:p>
                      <a:pPr lvl="0" indent="0" marL="0">
                        <a:buNone/>
                      </a:pPr>
                      <a:r>
                        <a:rPr/>
                        <a:t>3</a:t>
                      </a:r>
                    </a:p>
                  </a:txBody>
                </a:tc>
              </a:tr>
              <a:tr h="0">
                <a:tc>
                  <a:txBody>
                    <a:bodyPr/>
                    <a:lstStyle/>
                    <a:p>
                      <a:pPr lvl="0" indent="0" marL="0">
                        <a:buNone/>
                      </a:pPr>
                      <a:r>
                        <a:rPr/>
                        <a:t>SH-SY5Y/neuroblastoma</a:t>
                      </a:r>
                    </a:p>
                  </a:txBody>
                </a:tc>
                <a:tc>
                  <a:txBody>
                    <a:bodyPr/>
                    <a:lstStyle/>
                    <a:p>
                      <a:pPr lvl="0" indent="0" marL="0">
                        <a:buNone/>
                      </a:pPr>
                      <a:r>
                        <a:rPr/>
                        <a:t>8 hours</a:t>
                      </a:r>
                    </a:p>
                  </a:txBody>
                </a:tc>
                <a:tc>
                  <a:txBody>
                    <a:bodyPr/>
                    <a:lstStyle/>
                    <a:p>
                      <a:pPr lvl="0" indent="0" marL="0">
                        <a:buNone/>
                      </a:pPr>
                      <a:r>
                        <a:rPr/>
                        <a:t>3</a:t>
                      </a:r>
                    </a:p>
                  </a:txBody>
                </a:tc>
              </a:tr>
              <a:tr h="0">
                <a:tc>
                  <a:txBody>
                    <a:bodyPr/>
                    <a:lstStyle/>
                    <a:p>
                      <a:pPr lvl="0" indent="0" marL="0">
                        <a:buNone/>
                      </a:pPr>
                      <a:r>
                        <a:rPr/>
                        <a:t>SH-SY5Y/neuroblastoma</a:t>
                      </a:r>
                    </a:p>
                  </a:txBody>
                </a:tc>
                <a:tc>
                  <a:txBody>
                    <a:bodyPr/>
                    <a:lstStyle/>
                    <a:p>
                      <a:pPr lvl="0" indent="0" marL="0">
                        <a:buNone/>
                      </a:pPr>
                      <a:r>
                        <a:rPr/>
                        <a:t>48 hours</a:t>
                      </a:r>
                    </a:p>
                  </a:txBody>
                </a:tc>
                <a:tc>
                  <a:txBody>
                    <a:bodyPr/>
                    <a:lstStyle/>
                    <a:p>
                      <a:pPr lvl="0" indent="0" marL="0">
                        <a:buNone/>
                      </a:pPr>
                      <a:r>
                        <a:rPr/>
                        <a:t>3</a:t>
                      </a:r>
                    </a:p>
                  </a:txBody>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Analysis pipeline</a:t>
            </a:r>
          </a:p>
        </p:txBody>
      </p:sp>
      <p:sp>
        <p:nvSpPr>
          <p:cNvPr id="4" name="Text Placeholder 3"/>
          <p:cNvSpPr>
            <a:spLocks noGrp="1"/>
          </p:cNvSpPr>
          <p:nvPr>
            <p:ph idx="2" sz="half" type="body"/>
          </p:nvPr>
        </p:nvSpPr>
        <p:spPr/>
        <p:txBody>
          <a:bodyPr/>
          <a:lstStyle/>
          <a:p>
            <a:pPr lvl="0" indent="0" marL="0">
              <a:buNone/>
            </a:pPr>
            <a:r>
              <a:rPr/>
              <a:t>There are a number of steps that need to be taken before you may use an analysis tool such as </a:t>
            </a:r>
            <a:r>
              <a:rPr>
                <a:latin typeface="Courier"/>
              </a:rPr>
              <a:t>DESeq2</a:t>
            </a:r>
            <a:r>
              <a:rPr/>
              <a:t>. These steps largely depend on your data source and analysis goals.</a:t>
            </a:r>
          </a:p>
        </p:txBody>
      </p:sp>
      <p:pic>
        <p:nvPicPr>
          <p:cNvPr descr="LabMeeting_files/figure-pptx/mermaid-figure-1.png" id="0" name="Picture 1"/>
          <p:cNvPicPr>
            <a:picLocks noGrp="1" noChangeAspect="1"/>
          </p:cNvPicPr>
          <p:nvPr/>
        </p:nvPicPr>
        <p:blipFill>
          <a:blip r:embed="rId2"/>
          <a:stretch>
            <a:fillRect/>
          </a:stretch>
        </p:blipFill>
        <p:spPr bwMode="auto">
          <a:xfrm>
            <a:off x="4114800" y="203200"/>
            <a:ext cx="4013200" cy="438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Input Data</a:t>
            </a:r>
          </a:p>
        </p:txBody>
      </p:sp>
      <p:sp>
        <p:nvSpPr>
          <p:cNvPr id="4" name="Text Placeholder 3"/>
          <p:cNvSpPr>
            <a:spLocks noGrp="1"/>
          </p:cNvSpPr>
          <p:nvPr>
            <p:ph idx="2" sz="half" type="body"/>
          </p:nvPr>
        </p:nvSpPr>
        <p:spPr/>
        <p:txBody>
          <a:bodyPr/>
          <a:lstStyle/>
          <a:p>
            <a:pPr lvl="0" indent="0" marL="0">
              <a:buNone/>
            </a:pPr>
            <a:r>
              <a:rPr/>
              <a:t>The data we have found is from Oxford Nanopore sequencer. The data that was uploaded to the </a:t>
            </a:r>
            <a:r>
              <a:rPr b="1"/>
              <a:t>SRA</a:t>
            </a:r>
            <a:r>
              <a:rPr/>
              <a:t> is not a standard sequence format, but instead as a </a:t>
            </a:r>
            <a:r>
              <a:rPr>
                <a:latin typeface="Courier"/>
              </a:rPr>
              <a:t>fast5</a:t>
            </a:r>
            <a:r>
              <a:rPr/>
              <a:t> directory. Before we can do an alignment we must perform basecalling.</a:t>
            </a:r>
          </a:p>
          <a:p>
            <a:pPr lvl="0" indent="0" marL="0">
              <a:buNone/>
            </a:pPr>
            <a:r>
              <a:rPr/>
              <a:t>At its essence, the Data generated from a Nanopore sequencer is a sequence of current measurements called “squiggles”. This data needs to be passed into a Neural Network basecaller to generate the standard FASTQ formats.</a:t>
            </a:r>
          </a:p>
          <a:p>
            <a:pPr lvl="0" indent="0" marL="0">
              <a:buNone/>
            </a:pPr>
            <a:r>
              <a:rPr/>
              <a:t>Discerning the correct configuration for the basecaller also depends on the instrument used as well as the reagents such as the flow cell.</a:t>
            </a:r>
          </a:p>
        </p:txBody>
      </p:sp>
      <p:pic>
        <p:nvPicPr>
          <p:cNvPr descr="LabMeeting_files/figure-pptx/mermaid-figure-4.png" id="0" name="Picture 1"/>
          <p:cNvPicPr>
            <a:picLocks noGrp="1" noChangeAspect="1"/>
          </p:cNvPicPr>
          <p:nvPr/>
        </p:nvPicPr>
        <p:blipFill>
          <a:blip r:embed="rId2"/>
          <a:stretch>
            <a:fillRect/>
          </a:stretch>
        </p:blipFill>
        <p:spPr bwMode="auto">
          <a:xfrm>
            <a:off x="3568700" y="215900"/>
            <a:ext cx="5105400" cy="4356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Alignment &amp; Quantification</a:t>
            </a:r>
          </a:p>
        </p:txBody>
      </p:sp>
      <p:sp>
        <p:nvSpPr>
          <p:cNvPr id="4" name="Text Placeholder 3"/>
          <p:cNvSpPr>
            <a:spLocks noGrp="1"/>
          </p:cNvSpPr>
          <p:nvPr>
            <p:ph idx="2" sz="half" type="body"/>
          </p:nvPr>
        </p:nvSpPr>
        <p:spPr/>
        <p:txBody>
          <a:bodyPr/>
          <a:lstStyle/>
          <a:p>
            <a:pPr lvl="0" indent="0" marL="0">
              <a:buNone/>
            </a:pPr>
            <a:r>
              <a:rPr/>
              <a:t>There were more headaches in converting nanopore data into a usable format than actually running the next two steps. Alignment was done with </a:t>
            </a:r>
            <a:r>
              <a:rPr>
                <a:latin typeface="Courier"/>
              </a:rPr>
              <a:t>minimap2</a:t>
            </a:r>
            <a:r>
              <a:rPr/>
              <a:t>, and quantification was done with </a:t>
            </a:r>
            <a:r>
              <a:rPr>
                <a:latin typeface="Courier"/>
              </a:rPr>
              <a:t>salmon</a:t>
            </a:r>
            <a:r>
              <a:rPr/>
              <a:t>.</a:t>
            </a:r>
          </a:p>
          <a:p>
            <a:pPr lvl="0" indent="0" marL="0">
              <a:buNone/>
            </a:pPr>
            <a:r>
              <a:rPr/>
              <a:t>Both Bioinformatic softwares have Oxford Nanopore aware configuration options.</a:t>
            </a:r>
          </a:p>
        </p:txBody>
      </p:sp>
      <p:pic>
        <p:nvPicPr>
          <p:cNvPr descr="LabMeeting_files/figure-pptx/mermaid-figure-3.png" id="0" name="Picture 1"/>
          <p:cNvPicPr>
            <a:picLocks noGrp="1" noChangeAspect="1"/>
          </p:cNvPicPr>
          <p:nvPr/>
        </p:nvPicPr>
        <p:blipFill>
          <a:blip r:embed="rId2"/>
          <a:stretch>
            <a:fillRect/>
          </a:stretch>
        </p:blipFill>
        <p:spPr bwMode="auto">
          <a:xfrm>
            <a:off x="4927600" y="203200"/>
            <a:ext cx="2374900" cy="43815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The last step</a:t>
            </a:r>
          </a:p>
        </p:txBody>
      </p:sp>
      <p:sp>
        <p:nvSpPr>
          <p:cNvPr id="4" name="Text Placeholder 3"/>
          <p:cNvSpPr>
            <a:spLocks noGrp="1"/>
          </p:cNvSpPr>
          <p:nvPr>
            <p:ph idx="2" sz="half" type="body"/>
          </p:nvPr>
        </p:nvSpPr>
        <p:spPr/>
        <p:txBody>
          <a:bodyPr/>
          <a:lstStyle/>
          <a:p>
            <a:pPr lvl="0" indent="0" marL="0">
              <a:buNone/>
            </a:pPr>
            <a:r>
              <a:rPr/>
              <a:t>The final step would be to read all the </a:t>
            </a:r>
            <a:r>
              <a:rPr>
                <a:latin typeface="Courier"/>
              </a:rPr>
              <a:t>quant.sf</a:t>
            </a:r>
            <a:r>
              <a:rPr/>
              <a:t> data into R and perform some Differential Expression analysis. I unfortunately did not get to this point in my rotation, but all of the steps to perform basecalling and generate the </a:t>
            </a:r>
            <a:r>
              <a:rPr>
                <a:latin typeface="Courier"/>
              </a:rPr>
              <a:t>quant.sf</a:t>
            </a:r>
            <a:r>
              <a:rPr/>
              <a:t> files have been documented.</a:t>
            </a:r>
          </a:p>
        </p:txBody>
      </p:sp>
      <p:pic>
        <p:nvPicPr>
          <p:cNvPr descr="LabMeeting_files/figure-pptx/mermaid-figure-2.png" id="0" name="Picture 1"/>
          <p:cNvPicPr>
            <a:picLocks noGrp="1" noChangeAspect="1"/>
          </p:cNvPicPr>
          <p:nvPr/>
        </p:nvPicPr>
        <p:blipFill>
          <a:blip r:embed="rId2"/>
          <a:stretch>
            <a:fillRect/>
          </a:stretch>
        </p:blipFill>
        <p:spPr bwMode="auto">
          <a:xfrm>
            <a:off x="4114800" y="203200"/>
            <a:ext cx="4013200" cy="43815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Meeting</dc:title>
  <dc:creator>Justin Landis</dc:creator>
  <cp:keywords/>
  <dcterms:created xsi:type="dcterms:W3CDTF">2023-10-31T01:55:38Z</dcterms:created>
  <dcterms:modified xsi:type="dcterms:W3CDTF">2023-10-31T01:55:38Z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Long Read Sequencing &amp; Tree Climbing</vt:lpwstr>
  </property>
  <property fmtid="{D5CDD505-2E9C-101B-9397-08002B2CF9AE}" pid="11" name="toc-title">
    <vt:lpwstr>Table of contents</vt:lpwstr>
  </property>
</Properties>
</file>