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9" r:id="rId11"/>
    <p:sldId id="266" r:id="rId12"/>
    <p:sldId id="267" r:id="rId13"/>
    <p:sldId id="27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67DC-D9EB-9842-AACC-87EB4FF362D8}" type="datetimeFigureOut">
              <a:t>9/19/13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5C452-50FD-764E-AEF0-91B2C1ECB1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5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6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54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7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3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3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14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3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7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28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2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4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6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95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3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0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6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6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42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0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2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2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9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53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33D5-4C79-2644-97D0-9A6C8983A5BE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goo.gl/MUt9i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Literate Statistical Programming with </a:t>
            </a:r>
            <a:r>
              <a:rPr lang="en-US" dirty="0" err="1" smtClean="0"/>
              <a:t>knitr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Computing for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Markdown?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simplified version of “markup” languages</a:t>
            </a:r>
          </a:p>
          <a:p>
            <a:r>
              <a:rPr lang="en-US" smtClean="0"/>
              <a:t>No special editor required</a:t>
            </a:r>
          </a:p>
          <a:p>
            <a:r>
              <a:rPr lang="en-US" smtClean="0"/>
              <a:t>Simple, intuitive formatting elements</a:t>
            </a:r>
          </a:p>
          <a:p>
            <a:r>
              <a:rPr lang="en-US" smtClean="0"/>
              <a:t>Complete information available at </a:t>
            </a:r>
            <a:r>
              <a:rPr lang="en-US" smtClean="0">
                <a:hlinkClick r:id="rId3"/>
              </a:rPr>
              <a:t>http://goo.gl/MUt9i5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46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What is knitr Good For?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452"/>
            <a:ext cx="8229600" cy="3394472"/>
          </a:xfrm>
        </p:spPr>
        <p:txBody>
          <a:bodyPr/>
          <a:lstStyle/>
          <a:p>
            <a:r>
              <a:rPr lang="en-US" smtClean="0"/>
              <a:t>Manuals</a:t>
            </a:r>
          </a:p>
          <a:p>
            <a:r>
              <a:rPr lang="en-US" smtClean="0"/>
              <a:t>Short/medium-length technical documents</a:t>
            </a:r>
          </a:p>
          <a:p>
            <a:r>
              <a:rPr lang="en-US" smtClean="0"/>
              <a:t>Tutorials</a:t>
            </a:r>
          </a:p>
          <a:p>
            <a:r>
              <a:rPr lang="en-US" smtClean="0"/>
              <a:t>Reports (esp. if generated periodically)</a:t>
            </a:r>
          </a:p>
          <a:p>
            <a:r>
              <a:rPr lang="en-US" smtClean="0"/>
              <a:t>Data preprocessing documents/summaries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knitr NOT Good For?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long research articles</a:t>
            </a:r>
          </a:p>
          <a:p>
            <a:r>
              <a:rPr lang="en-US" smtClean="0"/>
              <a:t>Complex time-consuming computations</a:t>
            </a:r>
          </a:p>
          <a:p>
            <a:r>
              <a:rPr lang="en-US" smtClean="0"/>
              <a:t>Documents that require precise formatting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pic>
        <p:nvPicPr>
          <p:cNvPr id="5" name="Picture 4" descr="Screen Shot 2013-09-04 at 4.29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96" y="1186539"/>
            <a:ext cx="6127851" cy="384289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0967" y="2490829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 a new document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98098" y="3130297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Choose an R Markdown Document</a:t>
            </a:r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56465" y="3617365"/>
            <a:ext cx="2741633" cy="8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912397" y="1627671"/>
            <a:ext cx="1343935" cy="8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0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0" y="1346200"/>
            <a:ext cx="7867692" cy="3496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6137" y="3045717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 of code chunk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66137" y="4374381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 of code chunk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009738" y="3280003"/>
            <a:ext cx="3156399" cy="123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726155" y="4608667"/>
            <a:ext cx="3439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1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a knitr Document</a:t>
            </a:r>
            <a:endParaRPr lang="en-US"/>
          </a:p>
        </p:txBody>
      </p:sp>
      <p:pic>
        <p:nvPicPr>
          <p:cNvPr id="3" name="Picture 2" descr="Screen Shot 2013-09-04 at 4.0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81740"/>
            <a:ext cx="8674702" cy="34673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5565" y="1504362"/>
            <a:ext cx="1516551" cy="431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Push here</a:t>
            </a:r>
            <a:endParaRPr lang="en-US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612597" y="1720152"/>
            <a:ext cx="1232968" cy="450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2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Complicated Way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library(knitr)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setwd(&lt;working directory&gt;)</a:t>
            </a:r>
          </a:p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knit2html(“document.Rmd”)</a:t>
            </a:r>
          </a:p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browseURL(“document.html”)</a:t>
            </a: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9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Output</a:t>
            </a:r>
            <a:endParaRPr lang="en-US"/>
          </a:p>
        </p:txBody>
      </p:sp>
      <p:pic>
        <p:nvPicPr>
          <p:cNvPr id="4" name="Picture 3" descr="Screen Shot 2013-09-04 at 4.14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2" y="1206499"/>
            <a:ext cx="7628247" cy="36430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27851" y="3193686"/>
            <a:ext cx="1343936" cy="517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input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84339" y="4233906"/>
            <a:ext cx="1968306" cy="3531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Numerical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Produces: Markdown</a:t>
            </a:r>
            <a:endParaRPr lang="en-US"/>
          </a:p>
        </p:txBody>
      </p:sp>
      <p:pic>
        <p:nvPicPr>
          <p:cNvPr id="3" name="Picture 2" descr="Screen Shot 2013-09-04 at 4.1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98" y="1470147"/>
            <a:ext cx="4708302" cy="2833315"/>
          </a:xfrm>
          <a:prstGeom prst="rect">
            <a:avLst/>
          </a:prstGeom>
        </p:spPr>
      </p:pic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0147"/>
            <a:ext cx="4349619" cy="193316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67286" y="3403311"/>
            <a:ext cx="1245298" cy="604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is echoed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81040" y="3877274"/>
            <a:ext cx="1805760" cy="9564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Result of evaluating R code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1368595" y="3058047"/>
            <a:ext cx="998691" cy="64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5745632" y="4118499"/>
            <a:ext cx="1135408" cy="23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 flipV="1">
            <a:off x="3612584" y="3210447"/>
            <a:ext cx="1134343" cy="4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3473" y="1100815"/>
            <a:ext cx="23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RMarkdown Document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41337" y="1063229"/>
            <a:ext cx="38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Markdown Document (generated)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43161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knitr will fill a new document with filler text; delete it</a:t>
            </a:r>
          </a:p>
          <a:p>
            <a:r>
              <a:rPr lang="en-US" smtClean="0"/>
              <a:t>Code chunks begin with </a:t>
            </a:r>
            <a:r>
              <a:rPr lang="en-US" smtClean="0">
                <a:latin typeface="Courier"/>
                <a:cs typeface="Courier"/>
              </a:rPr>
              <a:t>```{r}</a:t>
            </a:r>
            <a:r>
              <a:rPr lang="en-US" smtClean="0"/>
              <a:t> and end with </a:t>
            </a:r>
            <a:r>
              <a:rPr lang="en-US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All R code goes in between these markers</a:t>
            </a:r>
          </a:p>
          <a:p>
            <a:r>
              <a:rPr lang="en-US" smtClean="0"/>
              <a:t>Code chunks can have </a:t>
            </a:r>
            <a:r>
              <a:rPr lang="en-US" b="1" smtClean="0"/>
              <a:t>names</a:t>
            </a:r>
            <a:r>
              <a:rPr lang="en-US" smtClean="0"/>
              <a:t>, which is useful when we start making graphics</a:t>
            </a:r>
            <a:br>
              <a:rPr lang="en-US" smtClean="0"/>
            </a:br>
            <a:r>
              <a:rPr lang="en-US" sz="2400" smtClean="0">
                <a:latin typeface="Courier"/>
                <a:cs typeface="Courier"/>
              </a:rPr>
              <a:t>```{r firstchunk}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## R code goes here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By default, code in a code chunk is echoed, as will the results of the computation (if there are results to print)</a:t>
            </a:r>
          </a:p>
        </p:txBody>
      </p:sp>
    </p:spTree>
    <p:extLst>
      <p:ext uri="{BB962C8B-B14F-4D97-AF65-F5344CB8AC3E}">
        <p14:creationId xmlns:p14="http://schemas.microsoft.com/office/powerpoint/2010/main" val="641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Problems,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Authors must undertake considerable effort to put data/results on the web</a:t>
            </a:r>
          </a:p>
          <a:p>
            <a:r>
              <a:rPr lang="en-US" smtClean="0"/>
              <a:t>Readers must download data/results individually and piece together which data go with which code sections, etc.</a:t>
            </a:r>
          </a:p>
          <a:p>
            <a:r>
              <a:rPr lang="en-US" smtClean="0"/>
              <a:t>Authors/readers must manually interact with websites</a:t>
            </a:r>
          </a:p>
          <a:p>
            <a:r>
              <a:rPr lang="en-US" smtClean="0"/>
              <a:t>There is no single document to integrate data analysis with textual representations; i.e. data, code, and text are not linked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mtClean="0"/>
              <a:t>Processing of knitr Documents (what happens under the hood)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98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You write the RMarkdown document (.Rmd)</a:t>
            </a:r>
          </a:p>
          <a:p>
            <a:r>
              <a:rPr lang="en-US" smtClean="0"/>
              <a:t>knitr produces a Markdown document (.md)</a:t>
            </a:r>
          </a:p>
          <a:p>
            <a:r>
              <a:rPr lang="en-US" smtClean="0"/>
              <a:t>knitr converts the Markdown document into HTML (by default)</a:t>
            </a:r>
          </a:p>
          <a:p>
            <a:r>
              <a:rPr lang="en-US" smtClean="0"/>
              <a:t>.Rmd </a:t>
            </a:r>
            <a:r>
              <a:rPr lang="en-US" smtClean="0">
                <a:sym typeface="Wingdings"/>
              </a:rPr>
              <a:t></a:t>
            </a:r>
            <a:r>
              <a:rPr lang="en-US" smtClean="0"/>
              <a:t> .md </a:t>
            </a:r>
            <a:r>
              <a:rPr lang="en-US" smtClean="0">
                <a:sym typeface="Wingdings"/>
              </a:rPr>
              <a:t> .html</a:t>
            </a:r>
          </a:p>
          <a:p>
            <a:r>
              <a:rPr lang="en-US" smtClean="0">
                <a:sym typeface="Wingdings"/>
              </a:rPr>
              <a:t>You should NOT edit (or save) the .md or .html documents until you are finished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  <a:endParaRPr lang="en-US"/>
          </a:p>
        </p:txBody>
      </p:sp>
      <p:pic>
        <p:nvPicPr>
          <p:cNvPr id="4" name="Picture 3" descr="Screen Shot 2013-09-04 at 4.35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6" y="1371599"/>
            <a:ext cx="7662310" cy="320114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78533" y="1371599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1 heading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78533" y="2091217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2 heading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772883" y="1504362"/>
            <a:ext cx="2305650" cy="10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601563" y="2330230"/>
            <a:ext cx="3476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78532" y="3710987"/>
            <a:ext cx="1898771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 not echo code</a:t>
            </a:r>
            <a:endParaRPr lang="en-US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612598" y="3366318"/>
            <a:ext cx="2465934" cy="583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5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76" y="1409699"/>
            <a:ext cx="6362116" cy="33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Hiding Results</a:t>
            </a:r>
            <a:endParaRPr lang="en-US"/>
          </a:p>
        </p:txBody>
      </p:sp>
      <p:pic>
        <p:nvPicPr>
          <p:cNvPr id="3" name="Picture 2" descr="Screen Shot 2013-09-04 at 4.38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5" y="1540906"/>
            <a:ext cx="8714111" cy="29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9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9" y="1384299"/>
            <a:ext cx="8351315" cy="32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2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2" y="1485899"/>
            <a:ext cx="8232878" cy="28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7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3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8" y="1892300"/>
            <a:ext cx="8173139" cy="18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9-04 at 4.51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72" y="1344062"/>
            <a:ext cx="6679762" cy="3366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44269" y="4562409"/>
            <a:ext cx="2354969" cy="5317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Adjust figure height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04421" y="3785567"/>
            <a:ext cx="1639848" cy="1042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0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 in HTML</a:t>
            </a:r>
            <a:endParaRPr lang="en-US"/>
          </a:p>
        </p:txBody>
      </p:sp>
      <p:pic>
        <p:nvPicPr>
          <p:cNvPr id="3" name="Picture 2" descr="Screen Shot 2013-09-04 at 4.53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0" y="1063229"/>
            <a:ext cx="7013547" cy="391967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645698" y="1344061"/>
            <a:ext cx="2133035" cy="8138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 is embedded in HTML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053874" y="2157896"/>
            <a:ext cx="1658342" cy="1837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7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pic>
        <p:nvPicPr>
          <p:cNvPr id="4" name="Picture 3" descr="Screen Shot 2013-09-04 at 4.5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08" y="1112056"/>
            <a:ext cx="6479589" cy="38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2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Statistical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549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Original idea comes from Don Knuth</a:t>
            </a:r>
          </a:p>
          <a:p>
            <a:r>
              <a:rPr lang="en-US" smtClean="0"/>
              <a:t>An article is a stream of </a:t>
            </a:r>
            <a:r>
              <a:rPr lang="en-US" b="1" smtClean="0"/>
              <a:t>text</a:t>
            </a:r>
            <a:r>
              <a:rPr lang="en-US" smtClean="0"/>
              <a:t> and </a:t>
            </a:r>
            <a:r>
              <a:rPr lang="en-US" b="1" smtClean="0"/>
              <a:t>code</a:t>
            </a:r>
            <a:endParaRPr lang="en-US" smtClean="0"/>
          </a:p>
          <a:p>
            <a:r>
              <a:rPr lang="en-US" smtClean="0"/>
              <a:t>Analysis code is divided into text and code “chunks”</a:t>
            </a:r>
          </a:p>
          <a:p>
            <a:r>
              <a:rPr lang="en-US" smtClean="0"/>
              <a:t>Presentation code formats results (tables, figures, etc.)</a:t>
            </a:r>
          </a:p>
          <a:p>
            <a:r>
              <a:rPr lang="en-US" smtClean="0"/>
              <a:t>Article text explains what is going on</a:t>
            </a:r>
          </a:p>
          <a:p>
            <a:r>
              <a:rPr lang="en-US" smtClean="0"/>
              <a:t>Literate programs are </a:t>
            </a:r>
            <a:r>
              <a:rPr lang="en-US" b="1" smtClean="0"/>
              <a:t>weaved</a:t>
            </a:r>
            <a:r>
              <a:rPr lang="en-US" smtClean="0"/>
              <a:t> to produce human-readable documents and </a:t>
            </a:r>
            <a:r>
              <a:rPr lang="en-US" b="1" smtClean="0"/>
              <a:t>tangled</a:t>
            </a:r>
            <a:r>
              <a:rPr lang="en-US" smtClean="0"/>
              <a:t> to produce machine-readable documents</a:t>
            </a:r>
          </a:p>
        </p:txBody>
      </p:sp>
    </p:spTree>
    <p:extLst>
      <p:ext uri="{BB962C8B-B14F-4D97-AF65-F5344CB8AC3E}">
        <p14:creationId xmlns:p14="http://schemas.microsoft.com/office/powerpoint/2010/main" val="91657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7" y="1217355"/>
            <a:ext cx="7430329" cy="34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063229"/>
            <a:ext cx="6045620" cy="38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Sometimes we want to set options for </a:t>
            </a:r>
            <a:r>
              <a:rPr lang="en-US" b="1" smtClean="0"/>
              <a:t>every</a:t>
            </a:r>
            <a:r>
              <a:rPr lang="en-US" smtClean="0"/>
              <a:t> code chunk that are different from the defaults</a:t>
            </a:r>
          </a:p>
          <a:p>
            <a:r>
              <a:rPr lang="en-US" smtClean="0"/>
              <a:t>For example, we may want to suppress all code echoing and results output</a:t>
            </a:r>
          </a:p>
          <a:p>
            <a:r>
              <a:rPr lang="en-US" smtClean="0"/>
              <a:t>We have to write some code to set these global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pic>
        <p:nvPicPr>
          <p:cNvPr id="4" name="Picture 3" descr="Screen Shot 2013-09-04 at 5.16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29"/>
            <a:ext cx="6649035" cy="398322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14160" y="1063229"/>
            <a:ext cx="2244002" cy="8233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 default to NOT echo code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649586" y="1474924"/>
            <a:ext cx="2564574" cy="25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05986" y="2177435"/>
            <a:ext cx="1967124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Override default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735896" y="2475937"/>
            <a:ext cx="3070090" cy="298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48423" y="4194352"/>
            <a:ext cx="2324687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Don’t echo code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pic>
        <p:nvPicPr>
          <p:cNvPr id="3" name="Picture 2" descr="Screen Shot 2013-09-04 at 5.16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0960"/>
            <a:ext cx="6852088" cy="40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  <a:p>
            <a:pPr lvl="1"/>
            <a:r>
              <a:rPr lang="en-US" smtClean="0"/>
              <a:t>results: “asis”, “hide”</a:t>
            </a:r>
          </a:p>
          <a:p>
            <a:pPr lvl="1"/>
            <a:r>
              <a:rPr lang="en-US" smtClean="0"/>
              <a:t>echo: TRUE, FALSE</a:t>
            </a:r>
          </a:p>
          <a:p>
            <a:r>
              <a:rPr lang="en-US" smtClean="0"/>
              <a:t>Figures</a:t>
            </a:r>
          </a:p>
          <a:p>
            <a:pPr lvl="1"/>
            <a:r>
              <a:rPr lang="en-US" smtClean="0"/>
              <a:t>fig.height: numeric</a:t>
            </a:r>
          </a:p>
          <a:p>
            <a:pPr lvl="1"/>
            <a:r>
              <a:rPr lang="en-US" smtClean="0"/>
              <a:t>fig.width: numeric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Computations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What if one chunk takes a long time to run?</a:t>
            </a:r>
          </a:p>
          <a:p>
            <a:r>
              <a:rPr lang="en-US" smtClean="0"/>
              <a:t>All chunks have to be re-computed every time you re-knit the file</a:t>
            </a:r>
          </a:p>
          <a:p>
            <a:r>
              <a:rPr lang="en-US" smtClean="0"/>
              <a:t>The </a:t>
            </a:r>
            <a:r>
              <a:rPr lang="en-US" sz="2400" smtClean="0">
                <a:latin typeface="Courier"/>
                <a:cs typeface="Courier"/>
              </a:rPr>
              <a:t>cache=TRUE </a:t>
            </a:r>
            <a:r>
              <a:rPr lang="en-US" smtClean="0"/>
              <a:t>option can be set on a chunk-by-chunk basis to store results of computation</a:t>
            </a:r>
          </a:p>
          <a:p>
            <a:r>
              <a:rPr lang="en-US" smtClean="0"/>
              <a:t>After the first run, results are loaded from cache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Caveats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the data or code (or anything external) changes, you need to re-run the cached code chunks</a:t>
            </a:r>
          </a:p>
          <a:p>
            <a:r>
              <a:rPr lang="en-US" smtClean="0"/>
              <a:t>Dependencies are not checked explicitly</a:t>
            </a:r>
          </a:p>
          <a:p>
            <a:r>
              <a:rPr lang="en-US" smtClean="0"/>
              <a:t>Chunks with significant </a:t>
            </a:r>
            <a:r>
              <a:rPr lang="en-US" i="1" smtClean="0"/>
              <a:t>side effects</a:t>
            </a:r>
            <a:r>
              <a:rPr lang="en-US" smtClean="0"/>
              <a:t> may not be cacheable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Literate statistical programming can be a useful way to put text, code, data, output all in one document</a:t>
            </a:r>
          </a:p>
          <a:p>
            <a:r>
              <a:rPr lang="en-US" smtClean="0"/>
              <a:t>knitr is a powerful tool for integrating code and text in a simple document format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Statistical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Literate programming is a general concept. We need</a:t>
            </a:r>
          </a:p>
          <a:p>
            <a:pPr lvl="1"/>
            <a:r>
              <a:rPr lang="en-US" smtClean="0"/>
              <a:t>A documentation language</a:t>
            </a:r>
          </a:p>
          <a:p>
            <a:pPr lvl="1"/>
            <a:r>
              <a:rPr lang="en-US" smtClean="0"/>
              <a:t>A programming language</a:t>
            </a:r>
          </a:p>
          <a:p>
            <a:r>
              <a:rPr lang="en-US" smtClean="0"/>
              <a:t>The original </a:t>
            </a:r>
            <a:r>
              <a:rPr lang="en-US" b="1" smtClean="0"/>
              <a:t>Sweave</a:t>
            </a:r>
            <a:r>
              <a:rPr lang="en-US" smtClean="0"/>
              <a:t> system developed by Friedrich Leisch used LaTeX and R</a:t>
            </a:r>
          </a:p>
          <a:p>
            <a:r>
              <a:rPr lang="en-US" b="1"/>
              <a:t>k</a:t>
            </a:r>
            <a:r>
              <a:rPr lang="en-US" b="1" smtClean="0"/>
              <a:t>nitr</a:t>
            </a:r>
            <a:r>
              <a:rPr lang="en-US" smtClean="0"/>
              <a:t> supports a variety of documentation languages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How Do I Make My Work Reproducible?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Decide to do it (ideally from the start)</a:t>
            </a:r>
          </a:p>
          <a:p>
            <a:r>
              <a:rPr lang="en-US" smtClean="0"/>
              <a:t>Keep track of things, perhaps with a version control system to track snapshots/changes</a:t>
            </a:r>
          </a:p>
          <a:p>
            <a:r>
              <a:rPr lang="en-US" smtClean="0"/>
              <a:t>Use software whose operation can be coded</a:t>
            </a:r>
          </a:p>
          <a:p>
            <a:r>
              <a:rPr lang="en-US" smtClean="0"/>
              <a:t>Don’t save output</a:t>
            </a:r>
          </a:p>
          <a:p>
            <a:r>
              <a:rPr lang="en-US" smtClean="0"/>
              <a:t>Save data in non-proprietary formats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Literate Programming: Pros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and code all in one place, logical order</a:t>
            </a:r>
          </a:p>
          <a:p>
            <a:r>
              <a:rPr lang="en-US" smtClean="0"/>
              <a:t>Data, results automatically updated to reflect external changes</a:t>
            </a:r>
          </a:p>
          <a:p>
            <a:r>
              <a:rPr lang="en-US" smtClean="0"/>
              <a:t>Code is live--automatic “regression test” when building a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9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Programming: Cons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and code all in one place; can make documents difficult to read, especially if there is a </a:t>
            </a:r>
            <a:r>
              <a:rPr lang="en-US" b="1" smtClean="0"/>
              <a:t>lot </a:t>
            </a:r>
            <a:r>
              <a:rPr lang="en-US" smtClean="0"/>
              <a:t>of code</a:t>
            </a:r>
          </a:p>
          <a:p>
            <a:r>
              <a:rPr lang="en-US" smtClean="0"/>
              <a:t>Can substantially slow down processing of documents (although there are tools to help)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knitr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R package written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(while he was a grad student at Iowa State)</a:t>
            </a:r>
          </a:p>
          <a:p>
            <a:pPr lvl="1"/>
            <a:r>
              <a:rPr lang="en-US" dirty="0" smtClean="0"/>
              <a:t>Available on CRAN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RMarkdown</a:t>
            </a:r>
            <a:r>
              <a:rPr lang="en-US" dirty="0" smtClean="0"/>
              <a:t>, </a:t>
            </a:r>
            <a:r>
              <a:rPr lang="en-US" dirty="0" err="1" smtClean="0"/>
              <a:t>LaTeX</a:t>
            </a:r>
            <a:r>
              <a:rPr lang="en-US" dirty="0" smtClean="0"/>
              <a:t>, and HTML as documentation languages</a:t>
            </a:r>
          </a:p>
          <a:p>
            <a:r>
              <a:rPr lang="en-US" dirty="0" smtClean="0"/>
              <a:t>Can export to PDF, HTML</a:t>
            </a:r>
          </a:p>
          <a:p>
            <a:r>
              <a:rPr lang="en-US" dirty="0" smtClean="0"/>
              <a:t>Built right into </a:t>
            </a:r>
            <a:r>
              <a:rPr lang="en-US" smtClean="0"/>
              <a:t>RStudio</a:t>
            </a:r>
            <a:r>
              <a:rPr lang="en-US" dirty="0" smtClean="0"/>
              <a:t> for your convenience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2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recent version of R</a:t>
            </a:r>
          </a:p>
          <a:p>
            <a:r>
              <a:rPr lang="en-US" smtClean="0"/>
              <a:t>A text editor (the one that comes with RStudio is okay)</a:t>
            </a:r>
          </a:p>
          <a:p>
            <a:r>
              <a:rPr lang="en-US" smtClean="0"/>
              <a:t>Some support packages also available on CRAN</a:t>
            </a:r>
          </a:p>
          <a:p>
            <a:r>
              <a:rPr lang="en-US" smtClean="0"/>
              <a:t>Some knowledge of Markdown, LaTeX, or HTML</a:t>
            </a:r>
          </a:p>
          <a:p>
            <a:r>
              <a:rPr lang="en-US" smtClean="0"/>
              <a:t>We will use Markdown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970</Words>
  <Application>Microsoft Macintosh PowerPoint</Application>
  <PresentationFormat>On-screen Show (16:9)</PresentationFormat>
  <Paragraphs>174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Literate Statistical Programming with knitr</vt:lpstr>
      <vt:lpstr>Problems, Problems</vt:lpstr>
      <vt:lpstr>Literate Statistical Programming</vt:lpstr>
      <vt:lpstr>Literate Statistical Programming</vt:lpstr>
      <vt:lpstr>How Do I Make My Work Reproducible?</vt:lpstr>
      <vt:lpstr>Literate Programming: Pros</vt:lpstr>
      <vt:lpstr>Literate Programming: Cons</vt:lpstr>
      <vt:lpstr>What is knitr?</vt:lpstr>
      <vt:lpstr>Requirements</vt:lpstr>
      <vt:lpstr>What is Markdown?</vt:lpstr>
      <vt:lpstr>What is knitr Good For?</vt:lpstr>
      <vt:lpstr>What is knitr NOT Good For?</vt:lpstr>
      <vt:lpstr>My First knitr Document</vt:lpstr>
      <vt:lpstr>My First knitr Document</vt:lpstr>
      <vt:lpstr>Processing a knitr Document</vt:lpstr>
      <vt:lpstr>More Complicated Way</vt:lpstr>
      <vt:lpstr>HTML Output</vt:lpstr>
      <vt:lpstr>What knitr Produces: Markdown</vt:lpstr>
      <vt:lpstr>A Few Notes</vt:lpstr>
      <vt:lpstr>Processing of knitr Documents (what happens under the hood)</vt:lpstr>
      <vt:lpstr>Another Example</vt:lpstr>
      <vt:lpstr>Output</vt:lpstr>
      <vt:lpstr>Hiding Results</vt:lpstr>
      <vt:lpstr>Output</vt:lpstr>
      <vt:lpstr>Inline Text Computations</vt:lpstr>
      <vt:lpstr>Inline Text Computations</vt:lpstr>
      <vt:lpstr>Incorporating Graphics</vt:lpstr>
      <vt:lpstr>What knitr Produces in HTML</vt:lpstr>
      <vt:lpstr>Incorporating Graphics</vt:lpstr>
      <vt:lpstr>Making Tables with xtable</vt:lpstr>
      <vt:lpstr>Making Tables with xtable</vt:lpstr>
      <vt:lpstr>Setting Global Options</vt:lpstr>
      <vt:lpstr>Setting Global Options</vt:lpstr>
      <vt:lpstr>Setting Global Options</vt:lpstr>
      <vt:lpstr>Some Common Options</vt:lpstr>
      <vt:lpstr>Caching Computations</vt:lpstr>
      <vt:lpstr>Caching Caveats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Statistical Programming with knitr</dc:title>
  <dc:creator>Roger Peng</dc:creator>
  <cp:lastModifiedBy>Roger Peng</cp:lastModifiedBy>
  <cp:revision>29</cp:revision>
  <dcterms:created xsi:type="dcterms:W3CDTF">2013-09-04T19:35:35Z</dcterms:created>
  <dcterms:modified xsi:type="dcterms:W3CDTF">2013-09-19T20:16:30Z</dcterms:modified>
</cp:coreProperties>
</file>