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305" r:id="rId4"/>
    <p:sldId id="306" r:id="rId5"/>
    <p:sldId id="308" r:id="rId6"/>
    <p:sldId id="309" r:id="rId7"/>
    <p:sldId id="310" r:id="rId8"/>
    <p:sldId id="312" r:id="rId9"/>
    <p:sldId id="311" r:id="rId10"/>
    <p:sldId id="313" r:id="rId11"/>
    <p:sldId id="315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3" r:id="rId20"/>
    <p:sldId id="322" r:id="rId21"/>
    <p:sldId id="307" r:id="rId22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F12"/>
    <a:srgbClr val="008000"/>
    <a:srgbClr val="8D8D8D"/>
    <a:srgbClr val="BFBFB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2438" autoAdjust="0"/>
  </p:normalViewPr>
  <p:slideViewPr>
    <p:cSldViewPr>
      <p:cViewPr varScale="1">
        <p:scale>
          <a:sx n="68" d="100"/>
          <a:sy n="68" d="100"/>
        </p:scale>
        <p:origin x="17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6/6/2024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6.6.2024.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To</a:t>
            </a:r>
            <a:r>
              <a:rPr lang="hr-HR" baseline="0" dirty="0"/>
              <a:t> će biti i paradigma čitavog predmeta.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2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17599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1" y="1722305"/>
            <a:ext cx="24320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Sveučilište Jurja Dobrile u Puli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noProof="0" dirty="0">
                <a:latin typeface="Arial Narrow" panose="020B0606020202030204" pitchFamily="34" charset="0"/>
              </a:rPr>
              <a:t>Fakultet informatike</a:t>
            </a:r>
          </a:p>
          <a:p>
            <a:pPr algn="ctr" eaLnBrk="1" hangingPunct="1">
              <a:spcBef>
                <a:spcPct val="50000"/>
              </a:spcBef>
            </a:pPr>
            <a:endParaRPr lang="hr-HR" alt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506791" y="5611813"/>
            <a:ext cx="1366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1" dirty="0" err="1">
                <a:latin typeface="Arial Narrow" panose="020B0606020202030204" pitchFamily="34" charset="0"/>
              </a:rPr>
              <a:t>Ak.g</a:t>
            </a:r>
            <a:r>
              <a:rPr lang="hr-HR" altLang="en-US" sz="1400" b="1" dirty="0">
                <a:latin typeface="Arial Narrow" panose="020B0606020202030204" pitchFamily="34" charset="0"/>
              </a:rPr>
              <a:t>. 20</a:t>
            </a:r>
            <a:r>
              <a:rPr lang="en-US" altLang="en-US" sz="1400" b="1" dirty="0">
                <a:latin typeface="Arial Narrow" panose="020B0606020202030204" pitchFamily="34" charset="0"/>
              </a:rPr>
              <a:t>2x</a:t>
            </a:r>
            <a:r>
              <a:rPr lang="hr-HR" altLang="en-US" sz="1400" b="1" dirty="0">
                <a:latin typeface="Arial Narrow" panose="020B0606020202030204" pitchFamily="34" charset="0"/>
              </a:rPr>
              <a:t>./20</a:t>
            </a:r>
            <a:r>
              <a:rPr lang="en-US" altLang="en-US" sz="1400" b="1">
                <a:latin typeface="Arial Narrow" panose="020B0606020202030204" pitchFamily="34" charset="0"/>
              </a:rPr>
              <a:t>2</a:t>
            </a:r>
            <a:r>
              <a:rPr lang="en-US" altLang="en-US" sz="1400" b="1" dirty="0">
                <a:latin typeface="Arial Narrow" panose="020B0606020202030204" pitchFamily="34" charset="0"/>
              </a:rPr>
              <a:t>x</a:t>
            </a:r>
            <a:r>
              <a:rPr lang="hr-HR" altLang="en-US" sz="1400" b="1">
                <a:latin typeface="Arial Narrow" panose="020B0606020202030204" pitchFamily="34" charset="0"/>
              </a:rPr>
              <a:t>.</a:t>
            </a:r>
            <a:endParaRPr lang="en-GB" altLang="en-US" sz="1400" b="1" dirty="0">
              <a:latin typeface="Arial Narrow" panose="020B0606020202030204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2500313" y="214313"/>
            <a:ext cx="71437" cy="6429375"/>
            <a:chOff x="2500298" y="214291"/>
            <a:chExt cx="71437" cy="6357982"/>
          </a:xfrm>
        </p:grpSpPr>
        <p:cxnSp>
          <p:nvCxnSpPr>
            <p:cNvPr id="6" name="Straight Connector 5"/>
            <p:cNvCxnSpPr/>
            <p:nvPr userDrawn="1"/>
          </p:nvCxnSpPr>
          <p:spPr>
            <a:xfrm rot="5400000">
              <a:off x="-641792" y="3356381"/>
              <a:ext cx="6285768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 rot="5400000">
              <a:off x="-571942" y="3428595"/>
              <a:ext cx="6285768" cy="1587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6799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2800" b="1" dirty="0">
                <a:latin typeface="Arial Narrow" charset="0"/>
              </a:rPr>
              <a:t>Analiza podataka i obrada informacija</a:t>
            </a:r>
            <a:endParaRPr lang="hr-HR" sz="2800" b="1" dirty="0">
              <a:latin typeface="Arial Narro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9" y="249818"/>
            <a:ext cx="1323384" cy="1422993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19053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465512"/>
            <a:ext cx="2432051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Diplomski </a:t>
            </a:r>
            <a:r>
              <a:rPr lang="en-US" altLang="en-US" sz="1400" b="1" dirty="0" err="1">
                <a:latin typeface="Arial Narrow" panose="020B0606020202030204" pitchFamily="34" charset="0"/>
              </a:rPr>
              <a:t>sveučilišni</a:t>
            </a:r>
            <a:r>
              <a:rPr lang="en-US" altLang="en-US" sz="1400" b="1" dirty="0">
                <a:latin typeface="Arial Narrow" panose="020B0606020202030204" pitchFamily="34" charset="0"/>
              </a:rPr>
              <a:t> </a:t>
            </a:r>
            <a:br>
              <a:rPr lang="en-US" altLang="en-US" sz="1400" b="1" dirty="0">
                <a:latin typeface="Arial Narrow" panose="020B0606020202030204" pitchFamily="34" charset="0"/>
              </a:rPr>
            </a:br>
            <a:r>
              <a:rPr lang="hr-HR" altLang="en-US" sz="1400" b="1" dirty="0">
                <a:latin typeface="Arial Narrow" panose="020B0606020202030204" pitchFamily="34" charset="0"/>
              </a:rPr>
              <a:t>studij </a:t>
            </a:r>
            <a:r>
              <a:rPr lang="hr-HR" altLang="en-US" sz="1400" b="1" dirty="0" err="1">
                <a:latin typeface="Arial Narrow" panose="020B0606020202030204" pitchFamily="34" charset="0"/>
              </a:rPr>
              <a:t>Informatik</a:t>
            </a:r>
            <a:r>
              <a:rPr lang="en-US" altLang="en-US" sz="1400" b="1" dirty="0">
                <a:latin typeface="Arial Narrow" panose="020B0606020202030204" pitchFamily="34" charset="0"/>
              </a:rPr>
              <a:t>a</a:t>
            </a:r>
            <a:r>
              <a:rPr lang="ta-IN" altLang="en-US" sz="1400" b="1" dirty="0">
                <a:latin typeface="Arial Narrow" panose="020B0606020202030204" pitchFamily="34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1</a:t>
            </a:r>
            <a:r>
              <a:rPr lang="ta-IN" altLang="en-US" sz="1400" b="1" dirty="0">
                <a:latin typeface="Arial Narrow" panose="020B0606020202030204" pitchFamily="34" charset="0"/>
              </a:rPr>
              <a:t>. godina</a:t>
            </a:r>
          </a:p>
        </p:txBody>
      </p:sp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31762"/>
            <a:ext cx="7463730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93763"/>
            <a:ext cx="8568952" cy="5607050"/>
          </a:xfrm>
          <a:prstGeom prst="rect">
            <a:avLst/>
          </a:prstGeom>
        </p:spPr>
        <p:txBody>
          <a:bodyPr/>
          <a:lstStyle>
            <a:lvl1pPr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>
                <a:latin typeface="Arial Narrow"/>
                <a:cs typeface="Arial Narrow"/>
              </a:defRPr>
            </a:lvl1pPr>
            <a:lvl2pPr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>
                <a:latin typeface="Arial Narrow"/>
                <a:cs typeface="Arial Narrow"/>
              </a:defRPr>
            </a:lvl2pPr>
            <a:lvl3pPr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>
                <a:latin typeface="Arial Narrow"/>
                <a:cs typeface="Arial Narrow"/>
              </a:defRPr>
            </a:lvl3pPr>
            <a:lvl4pPr>
              <a:buClr>
                <a:srgbClr val="C69F12"/>
              </a:buClr>
              <a:buFont typeface="Webdings" pitchFamily="18" charset="2"/>
              <a:buChar char=""/>
              <a:defRPr b="0">
                <a:latin typeface="Arial Narrow"/>
                <a:cs typeface="Arial Narrow"/>
              </a:defRPr>
            </a:lvl4pPr>
            <a:lvl5pPr>
              <a:buClr>
                <a:srgbClr val="C69F12"/>
              </a:buClr>
              <a:buFont typeface="Webdings" pitchFamily="18" charset="2"/>
              <a:buChar char=""/>
              <a:defRPr b="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/>
                <a:cs typeface="Arial Narrow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2.5/hr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I.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 u R-u</a:t>
            </a:r>
            <a:endParaRPr lang="en-US" dirty="0"/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905500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485BD-42BE-ED00-F4C3-769E7EB9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02296"/>
            <a:ext cx="1368152" cy="4035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61AA-8193-B633-0920-4167E867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637B-E637-CB86-1608-252C69AF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Dobne skupine</a:t>
            </a:r>
            <a:endParaRPr lang="hr-HR" dirty="0"/>
          </a:p>
          <a:p>
            <a:pPr lvl="1"/>
            <a:r>
              <a:rPr lang="hr-HR" sz="2000" dirty="0"/>
              <a:t> Pojedincima je nasumično dodijeljena dobna skupina iz skupa {“0-19”, “20-39”, “40-59”, “60+”} koristeći unaprijed zadane vjerojatnosti za svaku dobnu skupinu.</a:t>
            </a:r>
          </a:p>
          <a:p>
            <a:r>
              <a:rPr lang="hr-HR" sz="2400" dirty="0"/>
              <a:t>Stopa kontakata</a:t>
            </a:r>
          </a:p>
          <a:p>
            <a:pPr lvl="1"/>
            <a:r>
              <a:rPr lang="hr-HR" sz="2000" dirty="0"/>
              <a:t>Ovisno o dobi pojedinca, dodijeljena mu je odgovarajuća stopa kontakata koja određuje prosječan broj drugih pojedinaca s kojima će biti u kontaktu. Mlađe dobne skupine imaju višu stopu kontakata</a:t>
            </a:r>
          </a:p>
          <a:p>
            <a:r>
              <a:rPr lang="hr-HR" sz="2400" dirty="0"/>
              <a:t>Podložnost</a:t>
            </a:r>
          </a:p>
          <a:p>
            <a:pPr lvl="1"/>
            <a:r>
              <a:rPr lang="hr-HR" sz="2000" dirty="0"/>
              <a:t>Pojedincima starije dobi (60+) dodijeljena je viša podložnost zarazi u usporedbi s mlađim dobnim skupinama</a:t>
            </a:r>
          </a:p>
          <a:p>
            <a:r>
              <a:rPr lang="hr-HR" sz="2400" dirty="0"/>
              <a:t>Inicijalno stanje</a:t>
            </a:r>
          </a:p>
          <a:p>
            <a:pPr lvl="1"/>
            <a:r>
              <a:rPr lang="pl-PL" sz="2000" dirty="0"/>
              <a:t>Nasumično je odabrano 10 pojedinaca koji su inicijalno bili zaraženi, dok su svi ostali bili podložni zarazi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160185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D26E-A234-5AC8-4509-E745075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CB-60EE-7CB3-BF31-78B3F9A9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328D4-716F-6B4E-9179-B3C74B18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0" y="1052736"/>
            <a:ext cx="760201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61AA-8193-B633-0920-4167E867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simulacije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637B-E637-CB86-1608-252C69AF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Inicijalizacija novih brojača:</a:t>
            </a:r>
          </a:p>
          <a:p>
            <a:pPr lvl="1"/>
            <a:r>
              <a:rPr lang="hr-HR" sz="1800" dirty="0"/>
              <a:t>Na početku dana, brojači za </a:t>
            </a:r>
            <a:r>
              <a:rPr lang="hr-HR" sz="1800" dirty="0" err="1"/>
              <a:t>novozaražene</a:t>
            </a:r>
            <a:r>
              <a:rPr lang="hr-HR" sz="1800" dirty="0"/>
              <a:t>, oporavljene i umrle osobe postave se na nulu.</a:t>
            </a:r>
          </a:p>
          <a:p>
            <a:r>
              <a:rPr lang="hr-HR" sz="2400" dirty="0"/>
              <a:t>Ažuriranje stanja pojedinaca:</a:t>
            </a:r>
          </a:p>
          <a:p>
            <a:pPr lvl="1"/>
            <a:r>
              <a:rPr lang="hr-HR" sz="1800" dirty="0"/>
              <a:t>Za svakog zaraženog pojedinca, simulira se ishod njihove bolesti. Ovisno o stopama oporavka i smrtnosti, pojedinac može ozdraviti, umrijeti ili ostati zaražen.</a:t>
            </a:r>
          </a:p>
          <a:p>
            <a:r>
              <a:rPr lang="hr-HR" sz="2400" dirty="0"/>
              <a:t>Širenje zaraze:</a:t>
            </a:r>
          </a:p>
          <a:p>
            <a:pPr lvl="1"/>
            <a:r>
              <a:rPr lang="hr-HR" sz="1800" dirty="0"/>
              <a:t>Ako zaraženi pojedinac ostane zaražen, on može zaraziti podložne pojedince s kojima je u kontaktu. Vjerojatnost zaraze ovisi o stopi zaraze i podložnosti svakog podložnog pojedinca.</a:t>
            </a:r>
          </a:p>
          <a:p>
            <a:r>
              <a:rPr lang="hr-HR" sz="2400" dirty="0"/>
              <a:t>Ažuriranje ukupnih brojeva:</a:t>
            </a:r>
          </a:p>
          <a:p>
            <a:pPr lvl="1"/>
            <a:r>
              <a:rPr lang="hr-HR" sz="1800" dirty="0"/>
              <a:t>Nakon prolaska kroz sve pojedince, ukupni brojevi podložnih, zaraženih, oporavljenih i umrlih osoba ažuriraju se prema promjenama koje su se dogodile tijekom tog dana.</a:t>
            </a:r>
          </a:p>
          <a:p>
            <a:r>
              <a:rPr lang="hr-HR" sz="2400" dirty="0"/>
              <a:t>Spremanje rezultata</a:t>
            </a:r>
          </a:p>
          <a:p>
            <a:pPr lvl="1"/>
            <a:r>
              <a:rPr lang="hr-HR" sz="1800" dirty="0"/>
              <a:t>Rezultati za taj dan, uključujući brojeve podložnih, zaraženih, oporavljenih i umrlih, spremaju se u podatkovnu strukturu.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8939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BEAB-7E5C-E59A-599B-217FE706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rezultata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A28E-8637-57AC-C3C3-263FDE56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A6B5A-05C2-982B-BD61-BD88A141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6" y="1700808"/>
            <a:ext cx="8172400" cy="13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AD52-FEA7-9DB1-41CC-CC8D5FCC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rezultata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BFF7-7B79-09FA-AE92-A961705E5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B7790-3C3F-4495-6496-44580C08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2" y="1153758"/>
            <a:ext cx="730669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6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7870-931A-63AC-4D63-DBD8DA21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 broj </a:t>
            </a:r>
            <a:r>
              <a:rPr lang="hr-HR" dirty="0" err="1"/>
              <a:t>novozaraženih</a:t>
            </a:r>
            <a:r>
              <a:rPr lang="hr-HR" dirty="0"/>
              <a:t>, oporavljenih i umrlih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249D-C1D3-B25D-D000-C6F389E1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65EEC-71D4-185D-D097-BB4F64D0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4" y="1628800"/>
            <a:ext cx="8316416" cy="22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C6D-4957-7E08-6325-EBBF162D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 broj </a:t>
            </a:r>
            <a:r>
              <a:rPr lang="hr-HR" dirty="0" err="1"/>
              <a:t>novozaraženih</a:t>
            </a:r>
            <a:r>
              <a:rPr lang="hr-HR" dirty="0"/>
              <a:t>, oporavljenih i umrlih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037D-4302-BE8F-B1CB-B439C61F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CDA97-E345-BEC6-131B-D90226A3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7287642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0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4BF9-B38B-29F0-2827-47877FE3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Kumulativni slučajevi tijekom vremena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D752-6F26-2B4D-88A6-9CBF9AB6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0C955-4E88-4D93-47E0-175F955C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8150904" cy="9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C005-973E-DA69-3A2F-90F9037E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Kumulativni slučajevi tijekom vremena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2112-141B-6C3C-F437-3A2DAF69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100E7-25EE-D3A8-FE92-3EDE7C11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6862"/>
            <a:ext cx="620164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3BA8-BC72-45CD-1F2B-8048F36A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Dobna distribucija umrlih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F8AD-AAA5-CC2E-4B06-AA9AC9EB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2AC3B-B637-96DE-BB40-B25774E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3" y="1700808"/>
            <a:ext cx="8489056" cy="15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5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Creative </a:t>
            </a:r>
            <a:r>
              <a:rPr lang="hr-H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Commons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971600" y="981075"/>
            <a:ext cx="7715200" cy="5170488"/>
          </a:xfrm>
          <a:prstGeom prst="rect">
            <a:avLst/>
          </a:prstGeom>
        </p:spPr>
        <p:txBody>
          <a:bodyPr vert="horz" wrap="square" lIns="91440" tIns="45720" rIns="1320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Font typeface="Webdings" pitchFamily="18" charset="2"/>
              <a:buChar char="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Font typeface="Webdings" pitchFamily="18" charset="2"/>
              <a:buChar char="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75"/>
              </a:spcBef>
              <a:buClr>
                <a:srgbClr val="8D8D8D"/>
              </a:buClr>
              <a:buSzTx/>
              <a:buFont typeface="Wingdings" pitchFamily="2" charset="2"/>
              <a:buChar char="§"/>
            </a:pPr>
            <a:r>
              <a:rPr lang="hr-H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slobodno možete:</a:t>
            </a:r>
            <a:endParaRPr lang="hr-HR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ヒラギノ角ゴ ProN W6" charset="-128"/>
            </a:endParaRP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dijeliti dalje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— umnažati i redistribuirati materijal u bilo kojem mediju ili formatu 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stvarati prerade 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 </a:t>
            </a:r>
            <a:r>
              <a:rPr lang="hr-H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remiksirati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mijenjati i prerađivati djelo 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endParaRPr lang="hr-HR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lnSpc>
                <a:spcPct val="95000"/>
              </a:lnSpc>
              <a:spcBef>
                <a:spcPts val="75"/>
              </a:spcBef>
              <a:buClr>
                <a:srgbClr val="8D8D8D"/>
              </a:buClr>
              <a:buSzTx/>
              <a:buFont typeface="Wingdings" pitchFamily="2" charset="2"/>
              <a:buChar char="§"/>
            </a:pPr>
            <a:r>
              <a:rPr lang="hr-H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pod sljedećim uvjetima:</a:t>
            </a:r>
            <a:endParaRPr lang="hr-HR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ヒラギノ角ゴ ProN W6" charset="-128"/>
            </a:endParaRP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imenovanje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Morate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adekvatno navesti autora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uvrstiti link na licencu i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naznačiti eventualne izmjene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Možete to učiniti na bilo koji razuman način, ali ne smijete sugerirati da davatelj licence izravno podupire Vas ili Vaše korištenje djela.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nekomercijalno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Ne smijete koristiti materijal u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komercijalne svrhe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dijeli pod istim uvjetima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Ako </a:t>
            </a:r>
            <a:r>
              <a:rPr lang="hr-H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remiksirate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mijenjate ili prerađujete materijal, Vaše prerade morate distribuirati pod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istom licencom 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pod kojom je bio izvornik.</a:t>
            </a:r>
          </a:p>
        </p:txBody>
      </p:sp>
      <p:pic>
        <p:nvPicPr>
          <p:cNvPr id="8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10527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15607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2348880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2880693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341250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>
            <a:spLocks/>
          </p:cNvSpPr>
          <p:nvPr/>
        </p:nvSpPr>
        <p:spPr bwMode="auto">
          <a:xfrm>
            <a:off x="428624" y="4869160"/>
            <a:ext cx="82581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endParaRPr lang="hr-HR" altLang="en-US" sz="1800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428625" y="6072188"/>
            <a:ext cx="825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hr-HR" altLang="en-US" sz="1400" dirty="0">
                <a:latin typeface="Arial Narrow" panose="020B0606020202030204" pitchFamily="34" charset="0"/>
                <a:sym typeface="Arial Narrow" panose="020B0606020202030204" pitchFamily="34" charset="0"/>
              </a:rPr>
              <a:t>Zaštićeno licencom: </a:t>
            </a:r>
            <a:r>
              <a:rPr lang="hr-HR" altLang="en-US" sz="1400" dirty="0">
                <a:latin typeface="Arial Narrow" panose="020B0606020202030204" pitchFamily="34" charset="0"/>
                <a:sym typeface="Arial Narrow" panose="020B0606020202030204" pitchFamily="34" charset="0"/>
                <a:hlinkClick r:id="rId8"/>
              </a:rPr>
              <a:t>http://creativecommons.org/licenses/by-nc-sa/2.5/hr/</a:t>
            </a:r>
            <a:endParaRPr lang="en-US" altLang="en-US" sz="1400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581024" y="5021560"/>
            <a:ext cx="82581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Ova prezentacija je nastala prema knjizi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Wilensky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, U.,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Rand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, W. (2015.) An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introduction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 to agent-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based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modeling</a:t>
            </a:r>
            <a:r>
              <a:rPr lang="hr-HR" altLang="en-US" sz="1800" b="1" dirty="0"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te uz preinake i nadopune studenata 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Alana Bubala i Josipa Tomo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Licarda</a:t>
            </a:r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 u sklopu seminarskog rada na kolegiju Analiza podataka i obrada informacije.</a:t>
            </a:r>
            <a:endParaRPr lang="hr-HR" altLang="en-US" sz="1800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6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5071-C910-2F4D-2AEE-83E8DA63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Dobna distribucija umrlih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27FA-C036-5B7E-935F-45DB3219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67644-1855-EEE5-E599-90234741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19111"/>
            <a:ext cx="620164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51AC-EA4A-4AA0-9274-578B9C54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poveznice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481C-5B89-426B-92E8-6704F799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sz="2400" dirty="0" err="1"/>
              <a:t>Wilensky</a:t>
            </a:r>
            <a:r>
              <a:rPr lang="hr-HR" sz="2400" dirty="0"/>
              <a:t>, U. </a:t>
            </a:r>
            <a:r>
              <a:rPr lang="hr-HR" sz="2400" dirty="0" err="1"/>
              <a:t>Rand</a:t>
            </a:r>
            <a:r>
              <a:rPr lang="hr-HR" sz="2400" dirty="0"/>
              <a:t>, W. (2015.) An </a:t>
            </a:r>
            <a:r>
              <a:rPr lang="hr-HR" sz="2400" dirty="0" err="1"/>
              <a:t>introduction</a:t>
            </a:r>
            <a:r>
              <a:rPr lang="hr-HR" sz="2400" dirty="0"/>
              <a:t> to agent-</a:t>
            </a:r>
            <a:r>
              <a:rPr lang="hr-HR" sz="2400" dirty="0" err="1"/>
              <a:t>based</a:t>
            </a:r>
            <a:r>
              <a:rPr lang="hr-HR" sz="2400" dirty="0"/>
              <a:t> </a:t>
            </a:r>
            <a:r>
              <a:rPr lang="hr-HR" sz="2400" dirty="0" err="1"/>
              <a:t>modeling</a:t>
            </a:r>
            <a:r>
              <a:rPr lang="hr-HR" sz="2400" dirty="0"/>
              <a:t>. Cambridge, Massachusetts: </a:t>
            </a:r>
            <a:r>
              <a:rPr lang="hr-HR" sz="2400" dirty="0" err="1"/>
              <a:t>The</a:t>
            </a:r>
            <a:r>
              <a:rPr lang="hr-HR" sz="2400" dirty="0"/>
              <a:t> MIT Press</a:t>
            </a:r>
          </a:p>
          <a:p>
            <a:pPr marL="457200" indent="-457200">
              <a:buFont typeface="+mj-lt"/>
              <a:buAutoNum type="arabicPeriod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4186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Što je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EF9CB-DDC5-2C5F-06CF-46DFBD048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605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Agent-</a:t>
            </a:r>
            <a:r>
              <a:rPr lang="hr-HR" sz="2400" b="1" dirty="0" err="1"/>
              <a:t>based</a:t>
            </a:r>
            <a:r>
              <a:rPr lang="hr-HR" sz="2400" b="1" dirty="0"/>
              <a:t> </a:t>
            </a:r>
            <a:r>
              <a:rPr lang="hr-HR" sz="2400" b="1" dirty="0" err="1"/>
              <a:t>modeling</a:t>
            </a:r>
            <a:r>
              <a:rPr lang="hr-HR" sz="2400" dirty="0"/>
              <a:t> je metoda simulacije koja koristi autonomne agente za modeliranje kompleksnih sistema. Svaki agent ima svoje karakteristike i pravila ponašanja.</a:t>
            </a:r>
          </a:p>
          <a:p>
            <a:r>
              <a:rPr lang="en-US" sz="2400" dirty="0" err="1"/>
              <a:t>Koristi</a:t>
            </a:r>
            <a:r>
              <a:rPr lang="en-US" sz="2400" dirty="0"/>
              <a:t> se u </a:t>
            </a:r>
            <a:r>
              <a:rPr lang="en-US" sz="2400" dirty="0" err="1"/>
              <a:t>različitim</a:t>
            </a:r>
            <a:r>
              <a:rPr lang="en-US" sz="2400" dirty="0"/>
              <a:t> </a:t>
            </a:r>
            <a:r>
              <a:rPr lang="en-US" sz="2400" dirty="0" err="1"/>
              <a:t>disciplinama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ekonomija</a:t>
            </a:r>
            <a:r>
              <a:rPr lang="en-US" sz="2400" dirty="0"/>
              <a:t>, </a:t>
            </a:r>
            <a:r>
              <a:rPr lang="en-US" sz="2400" dirty="0" err="1"/>
              <a:t>biologija</a:t>
            </a:r>
            <a:r>
              <a:rPr lang="en-US" sz="2400" dirty="0"/>
              <a:t>, </a:t>
            </a:r>
            <a:r>
              <a:rPr lang="en-US" sz="2400" dirty="0" err="1"/>
              <a:t>društvene</a:t>
            </a:r>
            <a:r>
              <a:rPr lang="en-US" sz="2400" dirty="0"/>
              <a:t> </a:t>
            </a:r>
            <a:r>
              <a:rPr lang="hr-HR" sz="2400" dirty="0"/>
              <a:t>znanosti</a:t>
            </a:r>
            <a:r>
              <a:rPr lang="en-US" sz="2400" dirty="0"/>
              <a:t>, </a:t>
            </a:r>
            <a:r>
              <a:rPr lang="en-US" sz="2400" dirty="0" err="1"/>
              <a:t>ekologija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inženjering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C0905-D312-80C3-8CDE-DBD09C55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10" y="2963807"/>
            <a:ext cx="3531179" cy="35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C98F-30F1-CACE-3791-5218CABB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komponente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70DE-4D90-27AE-9406-43088201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Agenti</a:t>
            </a:r>
          </a:p>
          <a:p>
            <a:pPr lvl="1"/>
            <a:r>
              <a:rPr lang="hr-HR" sz="2000" dirty="0"/>
              <a:t>Autonomni entiteti sa pravilima ponašanja.</a:t>
            </a:r>
          </a:p>
          <a:p>
            <a:pPr lvl="1"/>
            <a:r>
              <a:rPr lang="hr-HR" sz="2000" dirty="0"/>
              <a:t>Mogu da komuniciraju i djeluju sa drugim agentima i okruženjem.</a:t>
            </a:r>
          </a:p>
          <a:p>
            <a:r>
              <a:rPr lang="hr-HR" sz="2400" b="1" dirty="0"/>
              <a:t>Okruženje</a:t>
            </a:r>
          </a:p>
          <a:p>
            <a:pPr lvl="1"/>
            <a:r>
              <a:rPr lang="hr-HR" sz="2000" dirty="0"/>
              <a:t>Prostor u kojem agenti djeluju.</a:t>
            </a:r>
          </a:p>
          <a:p>
            <a:pPr lvl="1"/>
            <a:r>
              <a:rPr lang="hr-HR" sz="2000" dirty="0"/>
              <a:t>Može biti fizičko (geografski prostor) ili apstraktno (mreža veza).</a:t>
            </a:r>
          </a:p>
          <a:p>
            <a:r>
              <a:rPr lang="hr-HR" sz="2400" b="1" dirty="0"/>
              <a:t>Pravila</a:t>
            </a:r>
          </a:p>
          <a:p>
            <a:pPr lvl="1"/>
            <a:r>
              <a:rPr lang="hr-HR" sz="2000" dirty="0"/>
              <a:t>Skup instrukcija koje određuju kako agenti djeluju međusobno i sa okruženjem.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59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E003-5279-E090-88FF-190DBB5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i nedostatci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137F-82AA-5B7C-F204-EA6541FD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Prednosti</a:t>
            </a:r>
          </a:p>
          <a:p>
            <a:pPr lvl="1"/>
            <a:r>
              <a:rPr lang="hr-HR" sz="2000" dirty="0"/>
              <a:t>Fleksibilnost</a:t>
            </a:r>
            <a:r>
              <a:rPr lang="hr-HR" sz="2000" b="1" dirty="0"/>
              <a:t> - </a:t>
            </a:r>
            <a:r>
              <a:rPr lang="hr-HR" sz="2000" dirty="0"/>
              <a:t>mogućnost modeliranja kompleksnih i dinamičnih sistema sa heterogenim agentima.</a:t>
            </a:r>
          </a:p>
          <a:p>
            <a:pPr lvl="1"/>
            <a:r>
              <a:rPr lang="hr-HR" sz="2000" dirty="0"/>
              <a:t>Realizam</a:t>
            </a:r>
            <a:r>
              <a:rPr lang="hr-HR" sz="2000" b="1" dirty="0"/>
              <a:t> - </a:t>
            </a:r>
            <a:r>
              <a:rPr lang="hr-HR" sz="2000" dirty="0"/>
              <a:t>bolje oponašanje stvarnog sveta kroz detaljne interakcije između agenata.</a:t>
            </a:r>
          </a:p>
          <a:p>
            <a:pPr lvl="1"/>
            <a:r>
              <a:rPr lang="hr-HR" sz="2000" dirty="0"/>
              <a:t>Testiranje</a:t>
            </a:r>
            <a:r>
              <a:rPr lang="hr-HR" sz="2000" b="1" dirty="0"/>
              <a:t> - </a:t>
            </a:r>
            <a:r>
              <a:rPr lang="hr-HR" sz="2000" dirty="0"/>
              <a:t>testiranje različitih scenarija i politika kroz simulacije.</a:t>
            </a:r>
          </a:p>
          <a:p>
            <a:r>
              <a:rPr lang="hr-HR" sz="2400" b="1" dirty="0"/>
              <a:t>Nedostatci</a:t>
            </a:r>
          </a:p>
          <a:p>
            <a:pPr lvl="1"/>
            <a:r>
              <a:rPr lang="hr-HR" sz="2000" dirty="0"/>
              <a:t>Visoka</a:t>
            </a:r>
            <a:r>
              <a:rPr lang="hr-HR" sz="2000" b="1" dirty="0"/>
              <a:t> </a:t>
            </a:r>
            <a:r>
              <a:rPr lang="hr-HR" sz="2000" dirty="0"/>
              <a:t>računarska</a:t>
            </a:r>
            <a:r>
              <a:rPr lang="hr-HR" sz="2000" b="1" dirty="0"/>
              <a:t> </a:t>
            </a:r>
            <a:r>
              <a:rPr lang="hr-HR" sz="2000" dirty="0"/>
              <a:t>potrošnja</a:t>
            </a:r>
            <a:r>
              <a:rPr lang="hr-HR" sz="2000" b="1" dirty="0"/>
              <a:t> - </a:t>
            </a:r>
            <a:r>
              <a:rPr lang="hr-HR" sz="2000" dirty="0"/>
              <a:t>ABM zahtjeva veliku procesorsku snagu i memoriju zbog složenih simulacija i brojnih agenata.</a:t>
            </a:r>
            <a:endParaRPr lang="hr-HR" sz="2000" b="1" dirty="0"/>
          </a:p>
          <a:p>
            <a:pPr lvl="1"/>
            <a:r>
              <a:rPr lang="hr-HR" sz="2000" dirty="0"/>
              <a:t>Kompleksnost</a:t>
            </a:r>
            <a:r>
              <a:rPr lang="hr-HR" sz="2000" b="1" dirty="0"/>
              <a:t> </a:t>
            </a:r>
            <a:r>
              <a:rPr lang="hr-HR" sz="2000" dirty="0"/>
              <a:t>dizajna</a:t>
            </a:r>
            <a:r>
              <a:rPr lang="hr-HR" sz="2000" b="1" dirty="0"/>
              <a:t> - </a:t>
            </a:r>
            <a:r>
              <a:rPr lang="hr-HR" sz="2000" dirty="0"/>
              <a:t>D</a:t>
            </a:r>
            <a:r>
              <a:rPr lang="sv-SE" sz="2000" dirty="0"/>
              <a:t>efini</a:t>
            </a:r>
            <a:r>
              <a:rPr lang="hr-HR" sz="2000" dirty="0"/>
              <a:t>r</a:t>
            </a:r>
            <a:r>
              <a:rPr lang="sv-SE" sz="2000" dirty="0"/>
              <a:t>anje pravila ponašanja i interakcija agenata može biti veoma kompleksno i vremenski</a:t>
            </a:r>
            <a:r>
              <a:rPr lang="hr-HR" sz="2000" dirty="0"/>
              <a:t> zahtjevno.</a:t>
            </a:r>
          </a:p>
          <a:p>
            <a:pPr lvl="1"/>
            <a:r>
              <a:rPr lang="hr-HR" sz="2000" dirty="0"/>
              <a:t>Validacija</a:t>
            </a:r>
            <a:r>
              <a:rPr lang="hr-HR" sz="2000" b="1" dirty="0"/>
              <a:t> </a:t>
            </a:r>
            <a:r>
              <a:rPr lang="hr-HR" sz="2000" dirty="0"/>
              <a:t>i</a:t>
            </a:r>
            <a:r>
              <a:rPr lang="hr-HR" sz="2000" b="1" dirty="0"/>
              <a:t> v</a:t>
            </a:r>
            <a:r>
              <a:rPr lang="hr-HR" sz="2000" dirty="0"/>
              <a:t>erifikacija</a:t>
            </a:r>
            <a:r>
              <a:rPr lang="hr-HR" sz="2000" b="1" dirty="0"/>
              <a:t> - </a:t>
            </a:r>
            <a:r>
              <a:rPr lang="hr-HR" sz="2000" dirty="0"/>
              <a:t>Teškoće u provjeri točnosti modela zbog kompleksnosti sistema i nedostatka empirijskih podataka.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23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EE65-3195-DCB6-3608-B1952B12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Koraci u razvoju </a:t>
            </a:r>
            <a:r>
              <a:rPr lang="hr-HR" dirty="0"/>
              <a:t>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6E40-4CDF-172F-962C-5B2AD3CE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Definiranje ciljeva</a:t>
            </a:r>
          </a:p>
          <a:p>
            <a:pPr lvl="1"/>
            <a:r>
              <a:rPr lang="hr-HR" sz="2000" dirty="0"/>
              <a:t>Što se želi postići modeliranjem</a:t>
            </a:r>
          </a:p>
          <a:p>
            <a:r>
              <a:rPr lang="hr-HR" sz="2400" b="1" dirty="0"/>
              <a:t>Identifikacija agenta</a:t>
            </a:r>
          </a:p>
          <a:p>
            <a:pPr lvl="1"/>
            <a:r>
              <a:rPr lang="hr-HR" sz="2000" dirty="0"/>
              <a:t>Tko su agenti i koje su njihove karakteristike</a:t>
            </a:r>
          </a:p>
          <a:p>
            <a:r>
              <a:rPr lang="hr-HR" sz="2400" b="1" dirty="0"/>
              <a:t>Postavljanje pravila</a:t>
            </a:r>
          </a:p>
          <a:p>
            <a:pPr lvl="1"/>
            <a:r>
              <a:rPr lang="hr-HR" sz="2000" dirty="0"/>
              <a:t>Kako agenti djeluju sa okruženjem i međusobno</a:t>
            </a:r>
          </a:p>
          <a:p>
            <a:r>
              <a:rPr lang="hr-HR" sz="2400" b="1" dirty="0"/>
              <a:t>Implementacija</a:t>
            </a:r>
          </a:p>
          <a:p>
            <a:pPr lvl="1"/>
            <a:r>
              <a:rPr lang="hr-HR" sz="2000" dirty="0"/>
              <a:t>Razvijanje modela u odgovarajućem softverskom okruženju</a:t>
            </a:r>
          </a:p>
          <a:p>
            <a:r>
              <a:rPr lang="hr-HR" sz="2400" b="1" dirty="0"/>
              <a:t>Validacija i verifikacija</a:t>
            </a:r>
          </a:p>
          <a:p>
            <a:pPr lvl="1"/>
            <a:r>
              <a:rPr lang="hr-HR" sz="2000" dirty="0"/>
              <a:t>Provjera točnosti i pouzdanosti modela kroz testiranje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28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3C7B-7758-8116-29E2-4CC4F880C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Primjer: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 za virus u R-u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8521E-1EA0-0142-BB56-9390791B7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340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61AA-8193-B633-0920-4167E867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Elementi u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637B-E637-CB86-1608-252C69AF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Populacija</a:t>
            </a:r>
            <a:endParaRPr lang="hr-HR" dirty="0"/>
          </a:p>
          <a:p>
            <a:pPr lvl="1"/>
            <a:r>
              <a:rPr lang="hr-HR" sz="2000" dirty="0"/>
              <a:t>Simuliramo populaciju od 1000 pojedinaca podijeljenih u 4 dobne skupine: 0-19, 20-39, 40-59, 60+</a:t>
            </a:r>
          </a:p>
          <a:p>
            <a:r>
              <a:rPr lang="hr-HR" sz="2400" dirty="0"/>
              <a:t>Stanje pojedinaca</a:t>
            </a:r>
          </a:p>
          <a:p>
            <a:pPr lvl="1"/>
            <a:r>
              <a:rPr lang="hr-HR" sz="2000" dirty="0"/>
              <a:t>Svaki pojedinac može biti u jednom od četiri stanja: podložan (</a:t>
            </a:r>
            <a:r>
              <a:rPr lang="hr-HR" sz="2000" dirty="0" err="1"/>
              <a:t>susceptible</a:t>
            </a:r>
            <a:r>
              <a:rPr lang="hr-HR" sz="2000" dirty="0"/>
              <a:t>), zaražen (</a:t>
            </a:r>
            <a:r>
              <a:rPr lang="hr-HR" sz="2000" dirty="0" err="1"/>
              <a:t>infected</a:t>
            </a:r>
            <a:r>
              <a:rPr lang="hr-HR" sz="2000" dirty="0"/>
              <a:t>), oporavljen (</a:t>
            </a:r>
            <a:r>
              <a:rPr lang="hr-HR" sz="2000" dirty="0" err="1"/>
              <a:t>recovered</a:t>
            </a:r>
            <a:r>
              <a:rPr lang="hr-HR" sz="2000" dirty="0"/>
              <a:t>) ili mrtav (</a:t>
            </a:r>
            <a:r>
              <a:rPr lang="hr-HR" sz="2000" dirty="0" err="1"/>
              <a:t>dead</a:t>
            </a:r>
            <a:r>
              <a:rPr lang="hr-HR" sz="2000" dirty="0"/>
              <a:t>)</a:t>
            </a:r>
          </a:p>
          <a:p>
            <a:r>
              <a:rPr lang="hr-HR" sz="2400" dirty="0"/>
              <a:t>Parametri</a:t>
            </a:r>
            <a:endParaRPr lang="hr-HR" dirty="0"/>
          </a:p>
          <a:p>
            <a:pPr lvl="1"/>
            <a:r>
              <a:rPr lang="hr-HR" sz="2000" dirty="0"/>
              <a:t>Model koristi nekoliko parametara, uključujući stopu zaraze, stopu oporavka, stopu smrtnosti i stopu kontakata među pojedincima različitih dobnih skupina.</a:t>
            </a:r>
          </a:p>
          <a:p>
            <a:r>
              <a:rPr lang="hr-HR" sz="2400" dirty="0"/>
              <a:t>Dinamika širenja bolesti</a:t>
            </a:r>
          </a:p>
          <a:p>
            <a:pPr lvl="1"/>
            <a:r>
              <a:rPr lang="hr-HR" sz="2000" dirty="0"/>
              <a:t>U svakom koraku simulacije, zaraženi pojedinci mogu zaraziti podložne pojedince s kojima su u kontaktu, oporaviti se ili umrijeti. Stopa zaraze ovisi o dobi i podložnosti svakog </a:t>
            </a:r>
            <a:r>
              <a:rPr lang="hr-HR" sz="2000" dirty="0" err="1"/>
              <a:t>pojedinc</a:t>
            </a:r>
            <a:endParaRPr lang="hr-HR" sz="2000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828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ppt433.tmp</Template>
  <TotalTime>4789</TotalTime>
  <Words>857</Words>
  <Application>Microsoft Office PowerPoint</Application>
  <PresentationFormat>On-screen Show (4:3)</PresentationFormat>
  <Paragraphs>88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Webdings</vt:lpstr>
      <vt:lpstr>Wingdings</vt:lpstr>
      <vt:lpstr>ヒラギノ角ゴ ProN W6</vt:lpstr>
      <vt:lpstr>Office Theme</vt:lpstr>
      <vt:lpstr>PowerPoint Presentation</vt:lpstr>
      <vt:lpstr>Creative Commons</vt:lpstr>
      <vt:lpstr>Što je agent-based modeling</vt:lpstr>
      <vt:lpstr>Što je agent-based modeling</vt:lpstr>
      <vt:lpstr>Osnovne komponente agent-based modeling-a</vt:lpstr>
      <vt:lpstr>Prednosti i nedostatci agent-based modeling-a</vt:lpstr>
      <vt:lpstr>Koraci u razvoju agent-based modeling-a</vt:lpstr>
      <vt:lpstr>Primjer: Agent-based modeling za virus u R-u</vt:lpstr>
      <vt:lpstr>Elementi u projektu</vt:lpstr>
      <vt:lpstr>Podaci</vt:lpstr>
      <vt:lpstr>Podaci</vt:lpstr>
      <vt:lpstr>Implementacija simulacije</vt:lpstr>
      <vt:lpstr>Vizualizacija rezultata </vt:lpstr>
      <vt:lpstr>Vizualizacija rezultata </vt:lpstr>
      <vt:lpstr>Dnevni broj novozaraženih, oporavljenih i umrlih </vt:lpstr>
      <vt:lpstr>Dnevni broj novozaraženih, oporavljenih i umrlih </vt:lpstr>
      <vt:lpstr>Kumulativni slučajevi tijekom vremena</vt:lpstr>
      <vt:lpstr>Kumulativni slučajevi tijekom vremena</vt:lpstr>
      <vt:lpstr>Dobna distribucija umrlih</vt:lpstr>
      <vt:lpstr>Dobna distribucija umrlih</vt:lpstr>
      <vt:lpstr>Literatura i poveznice</vt:lpstr>
    </vt:vector>
  </TitlesOfParts>
  <Company>ZZT@FER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Siniša Sovilj</dc:creator>
  <cp:lastModifiedBy>Alan Bubalo</cp:lastModifiedBy>
  <cp:revision>544</cp:revision>
  <cp:lastPrinted>2016-10-10T09:37:38Z</cp:lastPrinted>
  <dcterms:created xsi:type="dcterms:W3CDTF">2011-02-07T16:46:15Z</dcterms:created>
  <dcterms:modified xsi:type="dcterms:W3CDTF">2024-06-06T18:28:03Z</dcterms:modified>
</cp:coreProperties>
</file>