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305" r:id="rId4"/>
    <p:sldId id="306" r:id="rId5"/>
    <p:sldId id="308" r:id="rId6"/>
    <p:sldId id="309" r:id="rId7"/>
    <p:sldId id="310" r:id="rId8"/>
    <p:sldId id="312" r:id="rId9"/>
    <p:sldId id="311" r:id="rId10"/>
    <p:sldId id="307" r:id="rId11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F12"/>
    <a:srgbClr val="008000"/>
    <a:srgbClr val="8D8D8D"/>
    <a:srgbClr val="BFBFB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2438" autoAdjust="0"/>
  </p:normalViewPr>
  <p:slideViewPr>
    <p:cSldViewPr>
      <p:cViewPr varScale="1">
        <p:scale>
          <a:sx n="68" d="100"/>
          <a:sy n="68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6/6/2024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6.6.2024.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će biti i paradigma čitavog predmeta.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1759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noProof="0" dirty="0">
                <a:latin typeface="Arial Narrow" panose="020B0606020202030204" pitchFamily="34" charset="0"/>
              </a:rPr>
              <a:t>Fakultet informatike</a:t>
            </a: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506791" y="5611813"/>
            <a:ext cx="1366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en-US" altLang="en-US" sz="1400" b="1" dirty="0">
                <a:latin typeface="Arial Narrow" panose="020B0606020202030204" pitchFamily="34" charset="0"/>
              </a:rPr>
              <a:t>2x</a:t>
            </a:r>
            <a:r>
              <a:rPr lang="hr-HR" altLang="en-US" sz="1400" b="1" dirty="0">
                <a:latin typeface="Arial Narrow" panose="020B0606020202030204" pitchFamily="34" charset="0"/>
              </a:rPr>
              <a:t>./20</a:t>
            </a:r>
            <a:r>
              <a:rPr lang="en-US" altLang="en-US" sz="1400" b="1">
                <a:latin typeface="Arial Narrow" panose="020B0606020202030204" pitchFamily="34" charset="0"/>
              </a:rPr>
              <a:t>2</a:t>
            </a:r>
            <a:r>
              <a:rPr lang="en-US" altLang="en-US" sz="1400" b="1" dirty="0">
                <a:latin typeface="Arial Narrow" panose="020B0606020202030204" pitchFamily="34" charset="0"/>
              </a:rPr>
              <a:t>x</a:t>
            </a:r>
            <a:r>
              <a:rPr lang="hr-HR" altLang="en-US" sz="1400" b="1">
                <a:latin typeface="Arial Narrow" panose="020B0606020202030204" pitchFamily="34" charset="0"/>
              </a:rPr>
              <a:t>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679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2800" b="1" dirty="0">
                <a:latin typeface="Arial Narrow" charset="0"/>
              </a:rPr>
              <a:t>Analiza podataka i obrada informacija</a:t>
            </a:r>
            <a:endParaRPr lang="hr-HR" sz="2800" b="1" dirty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</a:t>
            </a:r>
            <a:r>
              <a:rPr lang="en-US" altLang="en-US" sz="1400" b="1" dirty="0" err="1">
                <a:latin typeface="Arial Narrow" panose="020B0606020202030204" pitchFamily="34" charset="0"/>
              </a:rPr>
              <a:t>sveučilišni</a:t>
            </a:r>
            <a:r>
              <a:rPr lang="en-US" altLang="en-US" sz="1400" b="1" dirty="0">
                <a:latin typeface="Arial Narrow" panose="020B0606020202030204" pitchFamily="34" charset="0"/>
              </a:rPr>
              <a:t> </a:t>
            </a:r>
            <a:br>
              <a:rPr lang="en-US" altLang="en-US" sz="1400" b="1" dirty="0">
                <a:latin typeface="Arial Narrow" panose="020B0606020202030204" pitchFamily="34" charset="0"/>
              </a:rPr>
            </a:br>
            <a:r>
              <a:rPr lang="hr-HR" altLang="en-US" sz="1400" b="1" dirty="0">
                <a:latin typeface="Arial Narrow" panose="020B0606020202030204" pitchFamily="34" charset="0"/>
              </a:rPr>
              <a:t>studij </a:t>
            </a:r>
            <a:r>
              <a:rPr lang="hr-HR" altLang="en-US" sz="1400" b="1" dirty="0" err="1">
                <a:latin typeface="Arial Narrow" panose="020B0606020202030204" pitchFamily="34" charset="0"/>
              </a:rPr>
              <a:t>Informatik</a:t>
            </a:r>
            <a:r>
              <a:rPr lang="en-US" altLang="en-US" sz="1400" b="1" dirty="0">
                <a:latin typeface="Arial Narrow" panose="020B0606020202030204" pitchFamily="34" charset="0"/>
              </a:rPr>
              <a:t>a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2.5/h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I.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u R-u</a:t>
            </a:r>
            <a:endParaRPr lang="en-US" dirty="0"/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905500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485BD-42BE-ED00-F4C3-769E7EB9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02296"/>
            <a:ext cx="1368152" cy="403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1AC-EA4A-4AA0-9274-578B9C54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poveznice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481C-5B89-426B-92E8-6704F79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41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Creative </a:t>
            </a:r>
            <a:r>
              <a:rPr lang="hr-H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Commons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971600" y="981075"/>
            <a:ext cx="7715200" cy="5170488"/>
          </a:xfrm>
          <a:prstGeom prst="rect">
            <a:avLst/>
          </a:prstGeom>
        </p:spPr>
        <p:txBody>
          <a:bodyPr vert="horz" wrap="square" lIns="91440" tIns="45720" rIns="1320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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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slobodno možete: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dijeliti dalje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— umnažati i redistribuirati materijal u bilo kojem mediju ili formatu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stvarati prerade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remiksirati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mijenjati i prerađivati djelo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endParaRPr lang="hr-H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sljedećim uvjetima: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imenovanje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Morate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adekvatno navesti autora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uvrstiti link na licencu i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naznačiti eventualne izmjene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Možete to učiniti na bilo koji razuman način, ali ne smijete sugerirati da davatelj licence izravno podupire Vas ili Vaše korištenje djela.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nekomercijalno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Ne smijete koristiti materijal u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komercijalne svrhe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 pod istim uvjetima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Ako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mijenjate ili prerađujete materijal, Vaše prerade morate distribuirati pod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istom licencom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kojom je bio izvornik.</a:t>
            </a:r>
          </a:p>
        </p:txBody>
      </p:sp>
      <p:pic>
        <p:nvPicPr>
          <p:cNvPr id="8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052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560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348880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88069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341250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/>
          </p:cNvSpPr>
          <p:nvPr/>
        </p:nvSpPr>
        <p:spPr bwMode="auto">
          <a:xfrm>
            <a:off x="428624" y="48691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28625" y="6072188"/>
            <a:ext cx="825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</a:rPr>
              <a:t>Zaštićeno licencom: </a:t>
            </a:r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  <a:hlinkClick r:id="rId8"/>
              </a:rPr>
              <a:t>http://creativecommons.org/licenses/by-nc-sa/2.5/hr/</a:t>
            </a:r>
            <a:endParaRPr lang="en-US" altLang="en-US" sz="1400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581024" y="50215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Ova prezentacija je nastala prema knjizi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Wilensky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U.,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Rand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W. (2015.) An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introduction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to agent-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based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modeling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te uz preinake i nadopune studenata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Alana Bubala i Josipa Tomo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Licarda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 u sklopu seminarskog rada na kolegiju Analiza podataka i obrada informacije.</a:t>
            </a:r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EF9CB-DDC5-2C5F-06CF-46DFBD048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60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Agent-</a:t>
            </a:r>
            <a:r>
              <a:rPr lang="hr-HR" sz="2400" b="1" dirty="0" err="1"/>
              <a:t>based</a:t>
            </a:r>
            <a:r>
              <a:rPr lang="hr-HR" sz="2400" b="1" dirty="0"/>
              <a:t> </a:t>
            </a:r>
            <a:r>
              <a:rPr lang="hr-HR" sz="2400" b="1" dirty="0" err="1"/>
              <a:t>modeling</a:t>
            </a:r>
            <a:r>
              <a:rPr lang="hr-HR" sz="2400" dirty="0"/>
              <a:t> je metoda simulacije koja koristi autonomne agente za modeliranje kompleksnih sistema. Svaki agent ima svoje karakteristike i pravila ponašanja.</a:t>
            </a:r>
          </a:p>
          <a:p>
            <a:r>
              <a:rPr lang="en-US" sz="2400" dirty="0" err="1"/>
              <a:t>Koristi</a:t>
            </a:r>
            <a:r>
              <a:rPr lang="en-US" sz="2400" dirty="0"/>
              <a:t> se u </a:t>
            </a:r>
            <a:r>
              <a:rPr lang="en-US" sz="2400" dirty="0" err="1"/>
              <a:t>različitim</a:t>
            </a:r>
            <a:r>
              <a:rPr lang="en-US" sz="2400" dirty="0"/>
              <a:t> </a:t>
            </a:r>
            <a:r>
              <a:rPr lang="en-US" sz="2400" dirty="0" err="1"/>
              <a:t>disciplinama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ekonomija</a:t>
            </a:r>
            <a:r>
              <a:rPr lang="en-US" sz="2400" dirty="0"/>
              <a:t>, </a:t>
            </a:r>
            <a:r>
              <a:rPr lang="en-US" sz="2400" dirty="0" err="1"/>
              <a:t>biologija</a:t>
            </a:r>
            <a:r>
              <a:rPr lang="en-US" sz="2400" dirty="0"/>
              <a:t>, </a:t>
            </a:r>
            <a:r>
              <a:rPr lang="en-US" sz="2400" dirty="0" err="1"/>
              <a:t>društvene</a:t>
            </a:r>
            <a:r>
              <a:rPr lang="en-US" sz="2400" dirty="0"/>
              <a:t> </a:t>
            </a:r>
            <a:r>
              <a:rPr lang="en-US" sz="2400" dirty="0" err="1"/>
              <a:t>nauke</a:t>
            </a:r>
            <a:r>
              <a:rPr lang="en-US" sz="2400" dirty="0"/>
              <a:t>, </a:t>
            </a:r>
            <a:r>
              <a:rPr lang="en-US" sz="2400" dirty="0" err="1"/>
              <a:t>ekologija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inženjering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C0905-D312-80C3-8CDE-DBD09C55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10" y="2963807"/>
            <a:ext cx="3531179" cy="35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98F-30F1-CACE-3791-5218CABB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komponente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70DE-4D90-27AE-9406-4308820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Agenti</a:t>
            </a:r>
          </a:p>
          <a:p>
            <a:pPr lvl="1"/>
            <a:r>
              <a:rPr lang="hr-HR" sz="2000" dirty="0"/>
              <a:t>Autonomni entiteti sa </a:t>
            </a:r>
            <a:r>
              <a:rPr lang="hr-HR" sz="2000" dirty="0" err="1"/>
              <a:t>sopstvenim</a:t>
            </a:r>
            <a:r>
              <a:rPr lang="hr-HR" sz="2000" dirty="0"/>
              <a:t> pravilima ponašanja.</a:t>
            </a:r>
          </a:p>
          <a:p>
            <a:pPr lvl="1"/>
            <a:r>
              <a:rPr lang="hr-HR" sz="2000" dirty="0"/>
              <a:t>Mogu da komuniciraju i </a:t>
            </a:r>
            <a:r>
              <a:rPr lang="hr-HR" sz="2000" dirty="0" err="1"/>
              <a:t>interaguju</a:t>
            </a:r>
            <a:r>
              <a:rPr lang="hr-HR" sz="2000" dirty="0"/>
              <a:t> sa drugim agentima i okruženjem.</a:t>
            </a:r>
          </a:p>
          <a:p>
            <a:r>
              <a:rPr lang="hr-HR" sz="2400" b="1" dirty="0"/>
              <a:t>Okruženje</a:t>
            </a:r>
          </a:p>
          <a:p>
            <a:pPr lvl="1"/>
            <a:r>
              <a:rPr lang="hr-HR" sz="2000" dirty="0"/>
              <a:t>Prostor u kojem agenti </a:t>
            </a:r>
            <a:r>
              <a:rPr lang="hr-HR" sz="2000" dirty="0" err="1"/>
              <a:t>deluju</a:t>
            </a:r>
            <a:r>
              <a:rPr lang="hr-HR" sz="2000" dirty="0"/>
              <a:t>.</a:t>
            </a:r>
          </a:p>
          <a:p>
            <a:pPr lvl="1"/>
            <a:r>
              <a:rPr lang="hr-HR" sz="2000" dirty="0"/>
              <a:t>Može biti fizičko (geografski prostor) ili apstraktno (mreža veza).</a:t>
            </a:r>
          </a:p>
          <a:p>
            <a:r>
              <a:rPr lang="hr-HR" sz="2400" b="1" dirty="0"/>
              <a:t>Pravila</a:t>
            </a:r>
          </a:p>
          <a:p>
            <a:pPr lvl="1"/>
            <a:r>
              <a:rPr lang="hr-HR" sz="2000" dirty="0"/>
              <a:t>Skup instrukcija koje određuju kako agenti </a:t>
            </a:r>
            <a:r>
              <a:rPr lang="hr-HR" sz="2000" dirty="0" err="1"/>
              <a:t>interaguju</a:t>
            </a:r>
            <a:r>
              <a:rPr lang="hr-HR" sz="2000" dirty="0"/>
              <a:t> međusobno i sa okruženjem.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59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E003-5279-E090-88FF-190DBB5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i nedostatci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137F-82AA-5B7C-F204-EA6541FD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Prednosti</a:t>
            </a:r>
          </a:p>
          <a:p>
            <a:pPr lvl="1"/>
            <a:r>
              <a:rPr lang="hr-HR" sz="2000" dirty="0"/>
              <a:t>Fleksibilnost</a:t>
            </a:r>
            <a:r>
              <a:rPr lang="hr-HR" sz="2000" b="1" dirty="0"/>
              <a:t> - </a:t>
            </a:r>
            <a:r>
              <a:rPr lang="hr-HR" sz="2000" dirty="0"/>
              <a:t>mogućnost modeliranja kompleksnih i dinamičnih sistema sa heterogenim agentima.</a:t>
            </a:r>
          </a:p>
          <a:p>
            <a:pPr lvl="1"/>
            <a:r>
              <a:rPr lang="hr-HR" sz="2000" dirty="0"/>
              <a:t>Realizam</a:t>
            </a:r>
            <a:r>
              <a:rPr lang="hr-HR" sz="2000" b="1" dirty="0"/>
              <a:t> - </a:t>
            </a:r>
            <a:r>
              <a:rPr lang="hr-HR" sz="2000" dirty="0"/>
              <a:t>bolje oponašanje stvarnog sveta kroz detaljne interakcije između agenata.</a:t>
            </a:r>
          </a:p>
          <a:p>
            <a:pPr lvl="1"/>
            <a:r>
              <a:rPr lang="hr-HR" sz="2000" dirty="0"/>
              <a:t>Testiranje</a:t>
            </a:r>
            <a:r>
              <a:rPr lang="hr-HR" sz="2000" b="1" dirty="0"/>
              <a:t> - </a:t>
            </a:r>
            <a:r>
              <a:rPr lang="hr-HR" sz="2000" dirty="0"/>
              <a:t>testiranje različitih scenarija i politika kroz simulacije.</a:t>
            </a:r>
          </a:p>
          <a:p>
            <a:r>
              <a:rPr lang="hr-HR" sz="2400" b="1" dirty="0"/>
              <a:t>Nedostatci</a:t>
            </a:r>
          </a:p>
          <a:p>
            <a:pPr lvl="1"/>
            <a:r>
              <a:rPr lang="hr-HR" sz="2000" dirty="0"/>
              <a:t>Visoka</a:t>
            </a:r>
            <a:r>
              <a:rPr lang="hr-HR" sz="2000" b="1" dirty="0"/>
              <a:t> </a:t>
            </a:r>
            <a:r>
              <a:rPr lang="hr-HR" sz="2000" dirty="0"/>
              <a:t>računarska</a:t>
            </a:r>
            <a:r>
              <a:rPr lang="hr-HR" sz="2000" b="1" dirty="0"/>
              <a:t> </a:t>
            </a:r>
            <a:r>
              <a:rPr lang="hr-HR" sz="2000" dirty="0"/>
              <a:t>potrošnja</a:t>
            </a:r>
            <a:r>
              <a:rPr lang="hr-HR" sz="2000" b="1" dirty="0"/>
              <a:t> - </a:t>
            </a:r>
            <a:r>
              <a:rPr lang="hr-HR" sz="2000" dirty="0"/>
              <a:t>ABM zahtjeva veliku procesorsku snagu i memoriju zbog složenih simulacija i brojnih agenata.</a:t>
            </a:r>
            <a:endParaRPr lang="hr-HR" sz="2000" b="1" dirty="0"/>
          </a:p>
          <a:p>
            <a:pPr lvl="1"/>
            <a:r>
              <a:rPr lang="hr-HR" sz="2000" dirty="0"/>
              <a:t>Kompleksnost</a:t>
            </a:r>
            <a:r>
              <a:rPr lang="hr-HR" sz="2000" b="1" dirty="0"/>
              <a:t> </a:t>
            </a:r>
            <a:r>
              <a:rPr lang="hr-HR" sz="2000" dirty="0"/>
              <a:t>dizajna</a:t>
            </a:r>
            <a:r>
              <a:rPr lang="hr-HR" sz="2000" b="1" dirty="0"/>
              <a:t> - </a:t>
            </a:r>
            <a:r>
              <a:rPr lang="hr-HR" sz="2000" dirty="0"/>
              <a:t>D</a:t>
            </a:r>
            <a:r>
              <a:rPr lang="sv-SE" sz="2000" dirty="0"/>
              <a:t>efinisanje pravila ponašanja i interakcija agenata može biti veoma kompleksno i vremenski zahte</a:t>
            </a:r>
            <a:endParaRPr lang="hr-HR" sz="2000" dirty="0"/>
          </a:p>
          <a:p>
            <a:pPr lvl="1"/>
            <a:r>
              <a:rPr lang="hr-HR" sz="2000" dirty="0"/>
              <a:t>Validacija</a:t>
            </a:r>
            <a:r>
              <a:rPr lang="hr-HR" sz="2000" b="1" dirty="0"/>
              <a:t> </a:t>
            </a:r>
            <a:r>
              <a:rPr lang="hr-HR" sz="2000" dirty="0"/>
              <a:t>i</a:t>
            </a:r>
            <a:r>
              <a:rPr lang="hr-HR" sz="2000" b="1" dirty="0"/>
              <a:t> v</a:t>
            </a:r>
            <a:r>
              <a:rPr lang="hr-HR" sz="2000" dirty="0"/>
              <a:t>erifikacija</a:t>
            </a:r>
            <a:r>
              <a:rPr lang="hr-HR" sz="2000" b="1" dirty="0"/>
              <a:t> - </a:t>
            </a:r>
            <a:r>
              <a:rPr lang="hr-HR" sz="2000" dirty="0"/>
              <a:t>Teškoće u provjeri točnosti modela zbog kompleksnosti sistema i nedostatka empirijskih podataka.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E65-3195-DCB6-3608-B1952B1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Koraci u razvoju </a:t>
            </a:r>
            <a:r>
              <a:rPr lang="hr-HR" dirty="0"/>
              <a:t>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6E40-4CDF-172F-962C-5B2AD3C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Definiranje Ciljeva</a:t>
            </a:r>
          </a:p>
          <a:p>
            <a:pPr lvl="1"/>
            <a:r>
              <a:rPr lang="hr-HR" sz="2000" dirty="0"/>
              <a:t>Što se želi postići modeliranjem</a:t>
            </a:r>
          </a:p>
          <a:p>
            <a:r>
              <a:rPr lang="hr-HR" sz="2400" b="1" dirty="0"/>
              <a:t>Identifikacija agenta</a:t>
            </a:r>
          </a:p>
          <a:p>
            <a:pPr lvl="1"/>
            <a:r>
              <a:rPr lang="hr-HR" sz="2000" dirty="0"/>
              <a:t>Tko su agenti i koje su njihove karakteristike</a:t>
            </a:r>
          </a:p>
          <a:p>
            <a:r>
              <a:rPr lang="hr-HR" sz="2400" b="1" dirty="0"/>
              <a:t>Postavljanje pravila</a:t>
            </a:r>
          </a:p>
          <a:p>
            <a:pPr lvl="1"/>
            <a:r>
              <a:rPr lang="hr-HR" sz="2000" dirty="0"/>
              <a:t>Kako agenti djeluju sa okruženjem i međusobno</a:t>
            </a:r>
          </a:p>
          <a:p>
            <a:r>
              <a:rPr lang="hr-HR" sz="2400" b="1" dirty="0"/>
              <a:t>Implementacija</a:t>
            </a:r>
          </a:p>
          <a:p>
            <a:pPr lvl="1"/>
            <a:r>
              <a:rPr lang="hr-HR" sz="2000" dirty="0"/>
              <a:t>Razvijanje modela u odgovarajućem softverskom okruženju</a:t>
            </a:r>
          </a:p>
          <a:p>
            <a:r>
              <a:rPr lang="hr-HR" sz="2400" b="1" dirty="0"/>
              <a:t>Validacija i verifikacija</a:t>
            </a:r>
          </a:p>
          <a:p>
            <a:pPr lvl="1"/>
            <a:r>
              <a:rPr lang="hr-HR" sz="2000" dirty="0"/>
              <a:t>Provjera točnosti i pouzdanosti modela kroz testiranje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8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3C7B-7758-8116-29E2-4CC4F880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Primjer: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za virus u R-u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521E-1EA0-0142-BB56-9390791B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4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1AA-8193-B633-0920-4167E86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37B-E637-CB86-1608-252C69AF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82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4751</TotalTime>
  <Words>443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Webdings</vt:lpstr>
      <vt:lpstr>Wingdings</vt:lpstr>
      <vt:lpstr>ヒラギノ角ゴ ProN W6</vt:lpstr>
      <vt:lpstr>Office Theme</vt:lpstr>
      <vt:lpstr>PowerPoint Presentation</vt:lpstr>
      <vt:lpstr>Creative Commons</vt:lpstr>
      <vt:lpstr>Što je agent-based modeling</vt:lpstr>
      <vt:lpstr>Što je agent-based modeling</vt:lpstr>
      <vt:lpstr>Osnovne komponente agent-based modeling-a</vt:lpstr>
      <vt:lpstr>Prednosti i nedostatci agent-based modeling-a</vt:lpstr>
      <vt:lpstr>Koraci u razvoju agent-based modeling-a</vt:lpstr>
      <vt:lpstr>Primjer: Agent-based modeling za virus u R-u</vt:lpstr>
      <vt:lpstr>PowerPoint Presentation</vt:lpstr>
      <vt:lpstr>Literatura i poveznice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Alan Bubalo</cp:lastModifiedBy>
  <cp:revision>536</cp:revision>
  <cp:lastPrinted>2016-10-10T09:37:38Z</cp:lastPrinted>
  <dcterms:created xsi:type="dcterms:W3CDTF">2011-02-07T16:46:15Z</dcterms:created>
  <dcterms:modified xsi:type="dcterms:W3CDTF">2024-06-06T13:01:13Z</dcterms:modified>
</cp:coreProperties>
</file>