
<file path=[Content_Types].xml><?xml version="1.0" encoding="utf-8"?>
<Types xmlns="http://schemas.openxmlformats.org/package/2006/content-types">
  <Default Extension="xml" ContentType="application/xml"/>
  <Default Extension="png" ContentType="image/png"/>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39" r:id="rId3"/>
    <p:sldId id="336" r:id="rId4"/>
    <p:sldId id="334" r:id="rId5"/>
    <p:sldId id="259" r:id="rId6"/>
    <p:sldId id="327" r:id="rId7"/>
    <p:sldId id="337" r:id="rId8"/>
    <p:sldId id="260" r:id="rId9"/>
    <p:sldId id="338" r:id="rId10"/>
    <p:sldId id="328" r:id="rId11"/>
    <p:sldId id="261" r:id="rId12"/>
    <p:sldId id="298" r:id="rId13"/>
    <p:sldId id="312" r:id="rId14"/>
    <p:sldId id="313" r:id="rId15"/>
    <p:sldId id="288" r:id="rId16"/>
    <p:sldId id="329" r:id="rId17"/>
    <p:sldId id="263" r:id="rId18"/>
    <p:sldId id="330" r:id="rId19"/>
    <p:sldId id="291" r:id="rId20"/>
    <p:sldId id="300" r:id="rId21"/>
    <p:sldId id="262" r:id="rId22"/>
    <p:sldId id="278" r:id="rId23"/>
    <p:sldId id="279" r:id="rId24"/>
    <p:sldId id="331" r:id="rId25"/>
    <p:sldId id="292" r:id="rId26"/>
    <p:sldId id="280" r:id="rId27"/>
    <p:sldId id="332" r:id="rId28"/>
    <p:sldId id="265" r:id="rId29"/>
    <p:sldId id="289" r:id="rId30"/>
    <p:sldId id="304" r:id="rId31"/>
    <p:sldId id="305" r:id="rId32"/>
    <p:sldId id="307" r:id="rId33"/>
    <p:sldId id="306" r:id="rId34"/>
    <p:sldId id="308" r:id="rId35"/>
    <p:sldId id="310" r:id="rId36"/>
    <p:sldId id="309" r:id="rId37"/>
    <p:sldId id="311" r:id="rId38"/>
    <p:sldId id="315" r:id="rId39"/>
    <p:sldId id="314" r:id="rId40"/>
    <p:sldId id="333" r:id="rId41"/>
    <p:sldId id="290" r:id="rId42"/>
    <p:sldId id="269" r:id="rId43"/>
    <p:sldId id="270" r:id="rId44"/>
    <p:sldId id="295" r:id="rId45"/>
    <p:sldId id="272" r:id="rId46"/>
    <p:sldId id="302" r:id="rId47"/>
    <p:sldId id="299" r:id="rId48"/>
    <p:sldId id="324" r:id="rId49"/>
    <p:sldId id="303" r:id="rId50"/>
    <p:sldId id="335" r:id="rId51"/>
    <p:sldId id="282" r:id="rId52"/>
    <p:sldId id="285" r:id="rId53"/>
    <p:sldId id="284" r:id="rId54"/>
    <p:sldId id="316" r:id="rId55"/>
    <p:sldId id="318" r:id="rId56"/>
    <p:sldId id="325" r:id="rId57"/>
    <p:sldId id="319" r:id="rId58"/>
    <p:sldId id="320" r:id="rId59"/>
    <p:sldId id="32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F523F3-FD37-4AFE-B67B-1143617A9279}">
          <p14:sldIdLst>
            <p14:sldId id="256"/>
            <p14:sldId id="339"/>
            <p14:sldId id="336"/>
            <p14:sldId id="334"/>
            <p14:sldId id="259"/>
            <p14:sldId id="327"/>
            <p14:sldId id="337"/>
            <p14:sldId id="260"/>
            <p14:sldId id="338"/>
            <p14:sldId id="328"/>
            <p14:sldId id="261"/>
            <p14:sldId id="298"/>
            <p14:sldId id="312"/>
            <p14:sldId id="313"/>
            <p14:sldId id="288"/>
            <p14:sldId id="329"/>
            <p14:sldId id="263"/>
            <p14:sldId id="330"/>
            <p14:sldId id="291"/>
            <p14:sldId id="300"/>
            <p14:sldId id="262"/>
            <p14:sldId id="278"/>
            <p14:sldId id="279"/>
            <p14:sldId id="331"/>
            <p14:sldId id="292"/>
            <p14:sldId id="280"/>
            <p14:sldId id="332"/>
            <p14:sldId id="265"/>
            <p14:sldId id="289"/>
            <p14:sldId id="304"/>
            <p14:sldId id="305"/>
            <p14:sldId id="307"/>
            <p14:sldId id="306"/>
            <p14:sldId id="308"/>
            <p14:sldId id="310"/>
            <p14:sldId id="309"/>
            <p14:sldId id="311"/>
            <p14:sldId id="315"/>
            <p14:sldId id="314"/>
            <p14:sldId id="333"/>
            <p14:sldId id="290"/>
            <p14:sldId id="269"/>
            <p14:sldId id="270"/>
            <p14:sldId id="295"/>
            <p14:sldId id="272"/>
            <p14:sldId id="302"/>
            <p14:sldId id="299"/>
            <p14:sldId id="324"/>
            <p14:sldId id="303"/>
            <p14:sldId id="335"/>
            <p14:sldId id="282"/>
            <p14:sldId id="285"/>
            <p14:sldId id="284"/>
            <p14:sldId id="316"/>
            <p14:sldId id="318"/>
            <p14:sldId id="325"/>
            <p14:sldId id="319"/>
            <p14:sldId id="320"/>
            <p14:sldId id="32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08"/>
    <p:restoredTop sz="90256" autoAdjust="0"/>
  </p:normalViewPr>
  <p:slideViewPr>
    <p:cSldViewPr snapToGrid="0" snapToObjects="1">
      <p:cViewPr varScale="1">
        <p:scale>
          <a:sx n="99" d="100"/>
          <a:sy n="99" d="100"/>
        </p:scale>
        <p:origin x="-584" y="-96"/>
      </p:cViewPr>
      <p:guideLst>
        <p:guide orient="horz" pos="2160"/>
        <p:guide pos="2880"/>
      </p:guideLst>
    </p:cSldViewPr>
  </p:slideViewPr>
  <p:notesTextViewPr>
    <p:cViewPr>
      <p:scale>
        <a:sx n="100" d="100"/>
        <a:sy n="100" d="100"/>
      </p:scale>
      <p:origin x="0" y="0"/>
    </p:cViewPr>
  </p:notesTextViewPr>
  <p:sorterViewPr>
    <p:cViewPr>
      <p:scale>
        <a:sx n="292" d="100"/>
        <a:sy n="292" d="100"/>
      </p:scale>
      <p:origin x="0" y="115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5D206-668A-D943-B8CF-84D05F438D5C}" type="datetimeFigureOut">
              <a:rPr lang="en-US" smtClean="0"/>
              <a:pPr/>
              <a:t>3/31/20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25E1E-8861-E746-9651-6D5BABCC4B5B}" type="slidenum">
              <a:rPr lang="en-US" smtClean="0"/>
              <a:pPr/>
              <a:t>‹#›</a:t>
            </a:fld>
            <a:endParaRPr lang="en-US"/>
          </a:p>
        </p:txBody>
      </p:sp>
    </p:spTree>
    <p:extLst>
      <p:ext uri="{BB962C8B-B14F-4D97-AF65-F5344CB8AC3E}">
        <p14:creationId xmlns:p14="http://schemas.microsoft.com/office/powerpoint/2010/main" val="26261487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3/31/20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3/31/20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3/31/20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3/31/20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3.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6.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8.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0.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6.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9.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 Id="rId3" Type="http://schemas.openxmlformats.org/officeDocument/2006/relationships/image" Target="../media/image3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2.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33.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34.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6984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Theories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t>Logan (1988): Instance Theory of </a:t>
            </a:r>
          </a:p>
          <a:p>
            <a:r>
              <a:rPr lang="en-US" dirty="0" smtClean="0"/>
              <a:t>                 Automatization </a:t>
            </a:r>
          </a:p>
        </p:txBody>
      </p:sp>
      <p:sp>
        <p:nvSpPr>
          <p:cNvPr id="9" name="TextBox 8"/>
          <p:cNvSpPr txBox="1"/>
          <p:nvPr/>
        </p:nvSpPr>
        <p:spPr>
          <a:xfrm>
            <a:off x="374725" y="2237205"/>
            <a:ext cx="4025397" cy="369332"/>
          </a:xfrm>
          <a:prstGeom prst="rect">
            <a:avLst/>
          </a:prstGeom>
          <a:noFill/>
        </p:spPr>
        <p:txBody>
          <a:bodyPr wrap="none" rtlCol="0">
            <a:spAutoFit/>
          </a:bodyPr>
          <a:lstStyle/>
          <a:p>
            <a:r>
              <a:rPr lang="en-US" dirty="0" smtClean="0">
                <a:solidFill>
                  <a:srgbClr val="00B050"/>
                </a:solidFill>
              </a:rPr>
              <a:t>Rickard (1997):  The Process </a:t>
            </a:r>
            <a:r>
              <a:rPr lang="en-US" dirty="0">
                <a:solidFill>
                  <a:srgbClr val="00B050"/>
                </a:solidFill>
              </a:rPr>
              <a:t>S</a:t>
            </a:r>
            <a:r>
              <a:rPr lang="en-US" dirty="0" smtClean="0">
                <a:solidFill>
                  <a:srgbClr val="00B050"/>
                </a:solidFill>
              </a:rPr>
              <a:t>hift </a:t>
            </a:r>
            <a:r>
              <a:rPr lang="en-US" dirty="0">
                <a:solidFill>
                  <a:srgbClr val="00B050"/>
                </a:solidFill>
              </a:rPr>
              <a:t>T</a:t>
            </a:r>
            <a:r>
              <a:rPr lang="en-US" dirty="0" smtClean="0">
                <a:solidFill>
                  <a:srgbClr val="00B050"/>
                </a:solidFill>
              </a:rPr>
              <a:t>heory</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9" idx="1"/>
          </p:cNvCxnSpPr>
          <p:nvPr/>
        </p:nvCxnSpPr>
        <p:spPr>
          <a:xfrm>
            <a:off x="4255632" y="2466165"/>
            <a:ext cx="129973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555371" y="2281499"/>
            <a:ext cx="2634054" cy="369332"/>
          </a:xfrm>
          <a:prstGeom prst="rect">
            <a:avLst/>
          </a:prstGeom>
          <a:noFill/>
        </p:spPr>
        <p:txBody>
          <a:bodyPr wrap="none" rtlCol="0">
            <a:spAutoFit/>
          </a:bodyPr>
          <a:lstStyle/>
          <a:p>
            <a:r>
              <a:rPr lang="en-US" dirty="0" smtClean="0">
                <a:solidFill>
                  <a:srgbClr val="00B050"/>
                </a:solidFill>
              </a:rPr>
              <a:t>The process shift function</a:t>
            </a:r>
            <a:endParaRPr lang="en-US" dirty="0">
              <a:solidFill>
                <a:srgbClr val="00B050"/>
              </a:solidFill>
            </a:endParaRPr>
          </a:p>
        </p:txBody>
      </p:sp>
    </p:spTree>
    <p:extLst>
      <p:ext uri="{BB962C8B-B14F-4D97-AF65-F5344CB8AC3E}">
        <p14:creationId xmlns:p14="http://schemas.microsoft.com/office/powerpoint/2010/main" val="3730499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113" y="215411"/>
            <a:ext cx="7524926" cy="738664"/>
          </a:xfrm>
          <a:prstGeom prst="rect">
            <a:avLst/>
          </a:prstGeom>
          <a:noFill/>
        </p:spPr>
        <p:txBody>
          <a:bodyPr wrap="square" rtlCol="0">
            <a:spAutoFit/>
          </a:bodyPr>
          <a:lstStyle/>
          <a:p>
            <a:pPr algn="ctr"/>
            <a:r>
              <a:rPr lang="en-US" sz="2400" dirty="0" smtClean="0"/>
              <a:t>The Process </a:t>
            </a:r>
            <a:r>
              <a:rPr lang="en-US" sz="2400" dirty="0"/>
              <a:t>S</a:t>
            </a:r>
            <a:r>
              <a:rPr lang="en-US" sz="2400" dirty="0" smtClean="0"/>
              <a:t>hift Theory</a:t>
            </a:r>
          </a:p>
          <a:p>
            <a:pPr algn="ctr"/>
            <a:r>
              <a:rPr lang="en-US" i="1" dirty="0" smtClean="0"/>
              <a:t>Rickard , 1997, </a:t>
            </a:r>
            <a:r>
              <a:rPr lang="en-US" i="1" dirty="0" err="1" smtClean="0"/>
              <a:t>JEP:General</a:t>
            </a:r>
            <a:endParaRPr lang="en-US" i="1" dirty="0"/>
          </a:p>
        </p:txBody>
      </p:sp>
      <p:sp>
        <p:nvSpPr>
          <p:cNvPr id="2" name="TextBox 1"/>
          <p:cNvSpPr txBox="1"/>
          <p:nvPr/>
        </p:nvSpPr>
        <p:spPr>
          <a:xfrm>
            <a:off x="137032" y="1274961"/>
            <a:ext cx="9144000" cy="5447645"/>
          </a:xfrm>
          <a:prstGeom prst="rect">
            <a:avLst/>
          </a:prstGeom>
          <a:noFill/>
        </p:spPr>
        <p:txBody>
          <a:bodyPr wrap="square" rtlCol="0">
            <a:spAutoFit/>
          </a:bodyPr>
          <a:lstStyle/>
          <a:p>
            <a:pPr marL="342900" indent="-342900">
              <a:buFontTx/>
              <a:buAutoNum type="arabicParenR"/>
            </a:pPr>
            <a:r>
              <a:rPr lang="en-US" dirty="0"/>
              <a:t>RT improvement </a:t>
            </a:r>
            <a:r>
              <a:rPr lang="en-US" i="1" dirty="0"/>
              <a:t>within</a:t>
            </a:r>
            <a:r>
              <a:rPr lang="en-US" dirty="0"/>
              <a:t> any given process follows the power </a:t>
            </a:r>
            <a:r>
              <a:rPr lang="en-US" dirty="0" smtClean="0"/>
              <a:t>function.</a:t>
            </a:r>
            <a:endParaRPr lang="en-US" dirty="0"/>
          </a:p>
          <a:p>
            <a:pPr marL="342900" indent="-342900">
              <a:buAutoNum type="arabicParenR"/>
            </a:pPr>
            <a:endParaRPr lang="en-US" dirty="0" smtClean="0"/>
          </a:p>
          <a:p>
            <a:pPr marL="342900" indent="-342900">
              <a:buAutoNum type="arabicParenR"/>
            </a:pPr>
            <a:r>
              <a:rPr lang="en-US" dirty="0" smtClean="0"/>
              <a:t>Whenever the process that governs performance on an item is non-optimal, there is a probabilistic shift over subsequent practice trials to a faster process. </a:t>
            </a:r>
          </a:p>
          <a:p>
            <a:pPr marL="342900" indent="-342900">
              <a:buAutoNum type="arabicParenR"/>
            </a:pPr>
            <a:endParaRPr lang="en-US" dirty="0" smtClean="0"/>
          </a:p>
          <a:p>
            <a:pPr marL="342900" indent="-342900">
              <a:buFontTx/>
              <a:buAutoNum type="arabicParenR"/>
            </a:pPr>
            <a:r>
              <a:rPr lang="en-US" dirty="0" smtClean="0"/>
              <a:t>There is a structural cognitive bottleneck such that at an given moment during a trial, only one process can be executed.  </a:t>
            </a:r>
          </a:p>
          <a:p>
            <a:endParaRPr lang="en-US" dirty="0" smtClean="0"/>
          </a:p>
          <a:p>
            <a:endParaRPr lang="en-US" dirty="0" smtClean="0"/>
          </a:p>
          <a:p>
            <a:endParaRPr lang="en-US" dirty="0" smtClean="0"/>
          </a:p>
          <a:p>
            <a:r>
              <a:rPr lang="en-US" dirty="0" smtClean="0"/>
              <a:t>The shift model as originally developed adds two more constraints for simplification:</a:t>
            </a:r>
          </a:p>
          <a:p>
            <a:endParaRPr lang="en-US" sz="1200" dirty="0"/>
          </a:p>
          <a:p>
            <a:pPr marL="342900" indent="-342900">
              <a:buFontTx/>
              <a:buAutoNum type="arabicParenR"/>
            </a:pPr>
            <a:r>
              <a:rPr lang="en-US" dirty="0" smtClean="0"/>
              <a:t>Immediately after cue encoding on each trial, a choice process determines which process will be executed.  Once a process has been chosen, it runs ballistically to the exclusion of other candidate processes and determines RT and accuracy.</a:t>
            </a:r>
          </a:p>
          <a:p>
            <a:pPr marL="342900" indent="-342900">
              <a:buFontTx/>
              <a:buAutoNum type="arabicParenR"/>
            </a:pPr>
            <a:endParaRPr lang="en-US" sz="1200" dirty="0"/>
          </a:p>
          <a:p>
            <a:pPr marL="342900" indent="-342900">
              <a:buAutoNum type="arabicParenR"/>
            </a:pPr>
            <a:r>
              <a:rPr lang="en-US" dirty="0" smtClean="0"/>
              <a:t>The process choice has zero latency.</a:t>
            </a:r>
          </a:p>
          <a:p>
            <a:endParaRPr lang="en-US" dirty="0" smtClean="0"/>
          </a:p>
          <a:p>
            <a:endParaRPr lang="en-US" dirty="0"/>
          </a:p>
          <a:p>
            <a:endParaRPr lang="en-US" dirty="0"/>
          </a:p>
        </p:txBody>
      </p:sp>
    </p:spTree>
    <p:extLst>
      <p:ext uri="{BB962C8B-B14F-4D97-AF65-F5344CB8AC3E}">
        <p14:creationId xmlns:p14="http://schemas.microsoft.com/office/powerpoint/2010/main" val="20212966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113" y="215411"/>
            <a:ext cx="7524926" cy="738664"/>
          </a:xfrm>
          <a:prstGeom prst="rect">
            <a:avLst/>
          </a:prstGeom>
          <a:noFill/>
        </p:spPr>
        <p:txBody>
          <a:bodyPr wrap="square" rtlCol="0">
            <a:spAutoFit/>
          </a:bodyPr>
          <a:lstStyle/>
          <a:p>
            <a:pPr algn="ctr"/>
            <a:r>
              <a:rPr lang="en-US" sz="2400" dirty="0" smtClean="0"/>
              <a:t>The Process </a:t>
            </a:r>
            <a:r>
              <a:rPr lang="en-US" sz="2400" dirty="0"/>
              <a:t>S</a:t>
            </a:r>
            <a:r>
              <a:rPr lang="en-US" sz="2400" dirty="0" smtClean="0"/>
              <a:t>hift Theory</a:t>
            </a:r>
          </a:p>
          <a:p>
            <a:pPr algn="ctr"/>
            <a:r>
              <a:rPr lang="en-US" i="1" dirty="0" smtClean="0"/>
              <a:t>Rickard , 1997, </a:t>
            </a:r>
            <a:r>
              <a:rPr lang="en-US" i="1" dirty="0" err="1" smtClean="0"/>
              <a:t>JEP:General</a:t>
            </a:r>
            <a:endParaRPr lang="en-US" i="1" dirty="0"/>
          </a:p>
        </p:txBody>
      </p:sp>
      <p:sp>
        <p:nvSpPr>
          <p:cNvPr id="2" name="TextBox 1"/>
          <p:cNvSpPr txBox="1"/>
          <p:nvPr/>
        </p:nvSpPr>
        <p:spPr>
          <a:xfrm>
            <a:off x="1712798" y="1799942"/>
            <a:ext cx="9144000" cy="369332"/>
          </a:xfrm>
          <a:prstGeom prst="rect">
            <a:avLst/>
          </a:prstGeom>
          <a:noFill/>
        </p:spPr>
        <p:txBody>
          <a:bodyPr wrap="square" rtlCol="0">
            <a:spAutoFit/>
          </a:bodyPr>
          <a:lstStyle/>
          <a:p>
            <a:r>
              <a:rPr lang="en-US" dirty="0" smtClean="0"/>
              <a:t>Full quantitative implementation for item-level practice curve:</a:t>
            </a:r>
          </a:p>
        </p:txBody>
      </p:sp>
      <p:sp>
        <p:nvSpPr>
          <p:cNvPr id="3" name="TextBox 2"/>
          <p:cNvSpPr txBox="1"/>
          <p:nvPr/>
        </p:nvSpPr>
        <p:spPr>
          <a:xfrm>
            <a:off x="2119366" y="2799882"/>
            <a:ext cx="2294218" cy="923330"/>
          </a:xfrm>
          <a:prstGeom prst="rect">
            <a:avLst/>
          </a:prstGeom>
          <a:noFill/>
        </p:spPr>
        <p:txBody>
          <a:bodyPr wrap="none" rtlCol="0">
            <a:spAutoFit/>
          </a:bodyPr>
          <a:lstStyle/>
          <a:p>
            <a:r>
              <a:rPr lang="en-US" dirty="0" smtClean="0"/>
              <a:t>If process = algorithm:</a:t>
            </a:r>
          </a:p>
          <a:p>
            <a:endParaRPr lang="en-US" dirty="0"/>
          </a:p>
          <a:p>
            <a:r>
              <a:rPr lang="en-US" dirty="0" smtClean="0"/>
              <a:t>If process = retrieval: </a:t>
            </a:r>
            <a:endParaRPr lang="en-US" dirty="0"/>
          </a:p>
        </p:txBody>
      </p:sp>
      <p:sp>
        <p:nvSpPr>
          <p:cNvPr id="8" name="TextBox 7"/>
          <p:cNvSpPr txBox="1"/>
          <p:nvPr/>
        </p:nvSpPr>
        <p:spPr>
          <a:xfrm>
            <a:off x="4448075" y="2789990"/>
            <a:ext cx="2002087" cy="400110"/>
          </a:xfrm>
          <a:prstGeom prst="rect">
            <a:avLst/>
          </a:prstGeom>
          <a:noFill/>
        </p:spPr>
        <p:txBody>
          <a:bodyPr wrap="none" rtlCol="0">
            <a:spAutoFit/>
          </a:bodyPr>
          <a:lstStyle/>
          <a:p>
            <a:r>
              <a:rPr lang="en-US" sz="2000" i="1" dirty="0" err="1" smtClean="0"/>
              <a:t>RT</a:t>
            </a:r>
            <a:r>
              <a:rPr lang="en-US" sz="2000" i="1" baseline="-25000" dirty="0" err="1" smtClean="0"/>
              <a:t>alg</a:t>
            </a:r>
            <a:r>
              <a:rPr lang="en-US" sz="2000" i="1" dirty="0" smtClean="0"/>
              <a:t> = a</a:t>
            </a:r>
            <a:r>
              <a:rPr lang="en-US" sz="2000" i="1" baseline="-25000" dirty="0" smtClean="0"/>
              <a:t>1</a:t>
            </a:r>
            <a:r>
              <a:rPr lang="en-US" sz="2000" i="1" dirty="0" smtClean="0"/>
              <a:t> + b</a:t>
            </a:r>
            <a:r>
              <a:rPr lang="en-US" sz="2000" i="1" baseline="-25000" dirty="0" smtClean="0"/>
              <a:t>1</a:t>
            </a:r>
            <a:r>
              <a:rPr lang="en-US" sz="2000" i="1" dirty="0" smtClean="0"/>
              <a:t>N </a:t>
            </a:r>
            <a:r>
              <a:rPr lang="en-US" sz="2000" i="1" baseline="30000" dirty="0" smtClean="0"/>
              <a:t>–c1</a:t>
            </a:r>
            <a:endParaRPr lang="en-US" sz="2000" i="1" baseline="-25000" dirty="0"/>
          </a:p>
        </p:txBody>
      </p:sp>
      <p:sp>
        <p:nvSpPr>
          <p:cNvPr id="9" name="TextBox 8"/>
          <p:cNvSpPr txBox="1"/>
          <p:nvPr/>
        </p:nvSpPr>
        <p:spPr>
          <a:xfrm>
            <a:off x="4413584" y="3320025"/>
            <a:ext cx="2009717" cy="400110"/>
          </a:xfrm>
          <a:prstGeom prst="rect">
            <a:avLst/>
          </a:prstGeom>
          <a:noFill/>
        </p:spPr>
        <p:txBody>
          <a:bodyPr wrap="none" rtlCol="0">
            <a:spAutoFit/>
          </a:bodyPr>
          <a:lstStyle/>
          <a:p>
            <a:r>
              <a:rPr lang="en-US" sz="2000" i="1" dirty="0" err="1" smtClean="0"/>
              <a:t>RT</a:t>
            </a:r>
            <a:r>
              <a:rPr lang="en-US" sz="2000" i="1" baseline="-25000" dirty="0" err="1" smtClean="0"/>
              <a:t>ret</a:t>
            </a:r>
            <a:r>
              <a:rPr lang="en-US" sz="2000" i="1" dirty="0" smtClean="0"/>
              <a:t> = a</a:t>
            </a:r>
            <a:r>
              <a:rPr lang="en-US" sz="2000" i="1" baseline="-25000" dirty="0"/>
              <a:t>2</a:t>
            </a:r>
            <a:r>
              <a:rPr lang="en-US" sz="2000" i="1" dirty="0" smtClean="0"/>
              <a:t> + b</a:t>
            </a:r>
            <a:r>
              <a:rPr lang="en-US" sz="2000" i="1" baseline="-25000" dirty="0" smtClean="0"/>
              <a:t>2</a:t>
            </a:r>
            <a:r>
              <a:rPr lang="en-US" sz="2000" i="1" dirty="0" smtClean="0"/>
              <a:t>N </a:t>
            </a:r>
            <a:r>
              <a:rPr lang="en-US" sz="2000" i="1" baseline="30000" dirty="0" smtClean="0"/>
              <a:t>–c2</a:t>
            </a:r>
            <a:endParaRPr lang="en-US" sz="2000" i="1" baseline="-25000" dirty="0"/>
          </a:p>
        </p:txBody>
      </p:sp>
      <p:sp>
        <p:nvSpPr>
          <p:cNvPr id="10" name="TextBox 9"/>
          <p:cNvSpPr txBox="1"/>
          <p:nvPr/>
        </p:nvSpPr>
        <p:spPr>
          <a:xfrm>
            <a:off x="3465955" y="4339532"/>
            <a:ext cx="2333396" cy="369332"/>
          </a:xfrm>
          <a:prstGeom prst="rect">
            <a:avLst/>
          </a:prstGeom>
          <a:noFill/>
        </p:spPr>
        <p:txBody>
          <a:bodyPr wrap="none" rtlCol="0">
            <a:spAutoFit/>
          </a:bodyPr>
          <a:lstStyle/>
          <a:p>
            <a:r>
              <a:rPr lang="en-US" i="1" dirty="0" err="1" smtClean="0"/>
              <a:t>RT</a:t>
            </a:r>
            <a:r>
              <a:rPr lang="en-US" i="1" baseline="-25000" dirty="0" err="1" smtClean="0"/>
              <a:t>alg</a:t>
            </a:r>
            <a:r>
              <a:rPr lang="en-US" i="1" dirty="0" smtClean="0"/>
              <a:t> &gt;</a:t>
            </a:r>
            <a:r>
              <a:rPr lang="en-US" i="1" dirty="0"/>
              <a:t> </a:t>
            </a:r>
            <a:r>
              <a:rPr lang="en-US" i="1" dirty="0" smtClean="0"/>
              <a:t> </a:t>
            </a:r>
            <a:r>
              <a:rPr lang="en-US" i="1" dirty="0" err="1" smtClean="0"/>
              <a:t>RT</a:t>
            </a:r>
            <a:r>
              <a:rPr lang="en-US" i="1" baseline="-25000" dirty="0" err="1" smtClean="0"/>
              <a:t>ret</a:t>
            </a:r>
            <a:r>
              <a:rPr lang="en-US" i="1" dirty="0" smtClean="0"/>
              <a:t> </a:t>
            </a:r>
            <a:r>
              <a:rPr lang="en-US" dirty="0" smtClean="0"/>
              <a:t> for all  </a:t>
            </a:r>
            <a:r>
              <a:rPr lang="en-US" i="1" dirty="0" smtClean="0"/>
              <a:t>N.  </a:t>
            </a:r>
            <a:endParaRPr lang="en-US" dirty="0"/>
          </a:p>
        </p:txBody>
      </p:sp>
    </p:spTree>
    <p:extLst>
      <p:ext uri="{BB962C8B-B14F-4D97-AF65-F5344CB8AC3E}">
        <p14:creationId xmlns:p14="http://schemas.microsoft.com/office/powerpoint/2010/main" val="10064662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113" y="215411"/>
            <a:ext cx="7524926" cy="738664"/>
          </a:xfrm>
          <a:prstGeom prst="rect">
            <a:avLst/>
          </a:prstGeom>
          <a:noFill/>
        </p:spPr>
        <p:txBody>
          <a:bodyPr wrap="square" rtlCol="0">
            <a:spAutoFit/>
          </a:bodyPr>
          <a:lstStyle/>
          <a:p>
            <a:pPr algn="ctr"/>
            <a:r>
              <a:rPr lang="en-US" sz="2400" dirty="0" smtClean="0"/>
              <a:t>The Process </a:t>
            </a:r>
            <a:r>
              <a:rPr lang="en-US" sz="2400" dirty="0"/>
              <a:t>S</a:t>
            </a:r>
            <a:r>
              <a:rPr lang="en-US" sz="2400" dirty="0" smtClean="0"/>
              <a:t>hift Theory</a:t>
            </a:r>
          </a:p>
          <a:p>
            <a:pPr algn="ctr"/>
            <a:r>
              <a:rPr lang="en-US" i="1" dirty="0" smtClean="0"/>
              <a:t>Rickard , 1997, </a:t>
            </a:r>
            <a:r>
              <a:rPr lang="en-US" i="1" dirty="0" err="1" smtClean="0"/>
              <a:t>JEP:General</a:t>
            </a:r>
            <a:endParaRPr lang="en-US" i="1" dirty="0"/>
          </a:p>
        </p:txBody>
      </p:sp>
      <p:sp>
        <p:nvSpPr>
          <p:cNvPr id="2" name="TextBox 1"/>
          <p:cNvSpPr txBox="1"/>
          <p:nvPr/>
        </p:nvSpPr>
        <p:spPr>
          <a:xfrm>
            <a:off x="1330243" y="1786668"/>
            <a:ext cx="9144000" cy="646331"/>
          </a:xfrm>
          <a:prstGeom prst="rect">
            <a:avLst/>
          </a:prstGeom>
          <a:noFill/>
        </p:spPr>
        <p:txBody>
          <a:bodyPr wrap="square" rtlCol="0">
            <a:spAutoFit/>
          </a:bodyPr>
          <a:lstStyle/>
          <a:p>
            <a:r>
              <a:rPr lang="en-US" dirty="0" smtClean="0"/>
              <a:t>In practice, the asymptote parameters explain minimal variance, </a:t>
            </a:r>
          </a:p>
          <a:p>
            <a:r>
              <a:rPr lang="en-US" dirty="0" smtClean="0"/>
              <a:t>so can be ignored in data fitting. </a:t>
            </a:r>
          </a:p>
        </p:txBody>
      </p:sp>
      <p:sp>
        <p:nvSpPr>
          <p:cNvPr id="3" name="TextBox 2"/>
          <p:cNvSpPr txBox="1"/>
          <p:nvPr/>
        </p:nvSpPr>
        <p:spPr>
          <a:xfrm>
            <a:off x="2119366" y="2799882"/>
            <a:ext cx="2294218" cy="923330"/>
          </a:xfrm>
          <a:prstGeom prst="rect">
            <a:avLst/>
          </a:prstGeom>
          <a:noFill/>
        </p:spPr>
        <p:txBody>
          <a:bodyPr wrap="none" rtlCol="0">
            <a:spAutoFit/>
          </a:bodyPr>
          <a:lstStyle/>
          <a:p>
            <a:r>
              <a:rPr lang="en-US" dirty="0" smtClean="0"/>
              <a:t>If process = algorithm:</a:t>
            </a:r>
          </a:p>
          <a:p>
            <a:endParaRPr lang="en-US" dirty="0"/>
          </a:p>
          <a:p>
            <a:r>
              <a:rPr lang="en-US" dirty="0" smtClean="0"/>
              <a:t>If process = retrieval: </a:t>
            </a:r>
            <a:endParaRPr lang="en-US" dirty="0"/>
          </a:p>
        </p:txBody>
      </p:sp>
      <p:sp>
        <p:nvSpPr>
          <p:cNvPr id="8" name="TextBox 7"/>
          <p:cNvSpPr txBox="1"/>
          <p:nvPr/>
        </p:nvSpPr>
        <p:spPr>
          <a:xfrm>
            <a:off x="4448075" y="2789990"/>
            <a:ext cx="2002087" cy="400110"/>
          </a:xfrm>
          <a:prstGeom prst="rect">
            <a:avLst/>
          </a:prstGeom>
          <a:noFill/>
        </p:spPr>
        <p:txBody>
          <a:bodyPr wrap="none" rtlCol="0">
            <a:spAutoFit/>
          </a:bodyPr>
          <a:lstStyle/>
          <a:p>
            <a:r>
              <a:rPr lang="en-US" sz="2000" i="1" dirty="0" err="1" smtClean="0"/>
              <a:t>RT</a:t>
            </a:r>
            <a:r>
              <a:rPr lang="en-US" sz="2000" i="1" baseline="-25000" dirty="0" err="1" smtClean="0"/>
              <a:t>alg</a:t>
            </a:r>
            <a:r>
              <a:rPr lang="en-US" sz="2000" i="1" dirty="0" smtClean="0"/>
              <a:t> = a</a:t>
            </a:r>
            <a:r>
              <a:rPr lang="en-US" sz="2000" i="1" baseline="-25000" dirty="0" smtClean="0"/>
              <a:t>1</a:t>
            </a:r>
            <a:r>
              <a:rPr lang="en-US" sz="2000" i="1" dirty="0" smtClean="0"/>
              <a:t> + b</a:t>
            </a:r>
            <a:r>
              <a:rPr lang="en-US" sz="2000" i="1" baseline="-25000" dirty="0" smtClean="0"/>
              <a:t>1</a:t>
            </a:r>
            <a:r>
              <a:rPr lang="en-US" sz="2000" i="1" dirty="0" smtClean="0"/>
              <a:t>N </a:t>
            </a:r>
            <a:r>
              <a:rPr lang="en-US" sz="2000" i="1" baseline="30000" dirty="0" smtClean="0"/>
              <a:t>–c1</a:t>
            </a:r>
            <a:endParaRPr lang="en-US" sz="2000" i="1" baseline="-25000" dirty="0"/>
          </a:p>
        </p:txBody>
      </p:sp>
      <p:sp>
        <p:nvSpPr>
          <p:cNvPr id="9" name="TextBox 8"/>
          <p:cNvSpPr txBox="1"/>
          <p:nvPr/>
        </p:nvSpPr>
        <p:spPr>
          <a:xfrm>
            <a:off x="4413584" y="3320025"/>
            <a:ext cx="2009717" cy="400110"/>
          </a:xfrm>
          <a:prstGeom prst="rect">
            <a:avLst/>
          </a:prstGeom>
          <a:noFill/>
        </p:spPr>
        <p:txBody>
          <a:bodyPr wrap="none" rtlCol="0">
            <a:spAutoFit/>
          </a:bodyPr>
          <a:lstStyle/>
          <a:p>
            <a:r>
              <a:rPr lang="en-US" sz="2000" i="1" dirty="0" err="1" smtClean="0"/>
              <a:t>RT</a:t>
            </a:r>
            <a:r>
              <a:rPr lang="en-US" sz="2000" i="1" baseline="-25000" dirty="0" err="1" smtClean="0"/>
              <a:t>ret</a:t>
            </a:r>
            <a:r>
              <a:rPr lang="en-US" sz="2000" i="1" dirty="0" smtClean="0"/>
              <a:t> = a</a:t>
            </a:r>
            <a:r>
              <a:rPr lang="en-US" sz="2000" i="1" baseline="-25000" dirty="0"/>
              <a:t>2</a:t>
            </a:r>
            <a:r>
              <a:rPr lang="en-US" sz="2000" i="1" dirty="0" smtClean="0"/>
              <a:t> + b</a:t>
            </a:r>
            <a:r>
              <a:rPr lang="en-US" sz="2000" i="1" baseline="-25000" dirty="0" smtClean="0"/>
              <a:t>2</a:t>
            </a:r>
            <a:r>
              <a:rPr lang="en-US" sz="2000" i="1" dirty="0" smtClean="0"/>
              <a:t>N </a:t>
            </a:r>
            <a:r>
              <a:rPr lang="en-US" sz="2000" i="1" baseline="30000" dirty="0" smtClean="0"/>
              <a:t>–c2</a:t>
            </a:r>
            <a:endParaRPr lang="en-US" sz="2000" i="1" baseline="-25000" dirty="0"/>
          </a:p>
        </p:txBody>
      </p:sp>
      <p:sp>
        <p:nvSpPr>
          <p:cNvPr id="10" name="TextBox 9"/>
          <p:cNvSpPr txBox="1"/>
          <p:nvPr/>
        </p:nvSpPr>
        <p:spPr>
          <a:xfrm>
            <a:off x="3468334" y="4340294"/>
            <a:ext cx="2333396" cy="369332"/>
          </a:xfrm>
          <a:prstGeom prst="rect">
            <a:avLst/>
          </a:prstGeom>
          <a:noFill/>
        </p:spPr>
        <p:txBody>
          <a:bodyPr wrap="none" rtlCol="0">
            <a:spAutoFit/>
          </a:bodyPr>
          <a:lstStyle/>
          <a:p>
            <a:r>
              <a:rPr lang="en-US" i="1" dirty="0" err="1" smtClean="0"/>
              <a:t>RT</a:t>
            </a:r>
            <a:r>
              <a:rPr lang="en-US" i="1" baseline="-25000" dirty="0" err="1" smtClean="0"/>
              <a:t>alg</a:t>
            </a:r>
            <a:r>
              <a:rPr lang="en-US" i="1" dirty="0" smtClean="0"/>
              <a:t> &gt;</a:t>
            </a:r>
            <a:r>
              <a:rPr lang="en-US" i="1" dirty="0"/>
              <a:t> </a:t>
            </a:r>
            <a:r>
              <a:rPr lang="en-US" i="1" dirty="0" smtClean="0"/>
              <a:t> </a:t>
            </a:r>
            <a:r>
              <a:rPr lang="en-US" i="1" dirty="0" err="1" smtClean="0"/>
              <a:t>RT</a:t>
            </a:r>
            <a:r>
              <a:rPr lang="en-US" i="1" baseline="-25000" dirty="0" err="1" smtClean="0"/>
              <a:t>ret</a:t>
            </a:r>
            <a:r>
              <a:rPr lang="en-US" i="1" dirty="0" smtClean="0"/>
              <a:t> </a:t>
            </a:r>
            <a:r>
              <a:rPr lang="en-US" dirty="0" smtClean="0"/>
              <a:t> for all  </a:t>
            </a:r>
            <a:r>
              <a:rPr lang="en-US" i="1" dirty="0" smtClean="0"/>
              <a:t>N.  </a:t>
            </a:r>
            <a:endParaRPr lang="en-US" dirty="0"/>
          </a:p>
        </p:txBody>
      </p:sp>
    </p:spTree>
    <p:extLst>
      <p:ext uri="{BB962C8B-B14F-4D97-AF65-F5344CB8AC3E}">
        <p14:creationId xmlns:p14="http://schemas.microsoft.com/office/powerpoint/2010/main" val="4037246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113" y="215411"/>
            <a:ext cx="7524926" cy="738664"/>
          </a:xfrm>
          <a:prstGeom prst="rect">
            <a:avLst/>
          </a:prstGeom>
          <a:noFill/>
        </p:spPr>
        <p:txBody>
          <a:bodyPr wrap="square" rtlCol="0">
            <a:spAutoFit/>
          </a:bodyPr>
          <a:lstStyle/>
          <a:p>
            <a:pPr algn="ctr"/>
            <a:r>
              <a:rPr lang="en-US" sz="2400" dirty="0" smtClean="0"/>
              <a:t>The Process </a:t>
            </a:r>
            <a:r>
              <a:rPr lang="en-US" sz="2400" dirty="0"/>
              <a:t>S</a:t>
            </a:r>
            <a:r>
              <a:rPr lang="en-US" sz="2400" dirty="0" smtClean="0"/>
              <a:t>hift Theory</a:t>
            </a:r>
          </a:p>
          <a:p>
            <a:pPr algn="ctr"/>
            <a:r>
              <a:rPr lang="en-US" i="1" dirty="0" smtClean="0"/>
              <a:t>Rickard , 1997, </a:t>
            </a:r>
            <a:r>
              <a:rPr lang="en-US" i="1" dirty="0" err="1" smtClean="0"/>
              <a:t>JEP:General</a:t>
            </a:r>
            <a:endParaRPr lang="en-US" i="1" dirty="0"/>
          </a:p>
        </p:txBody>
      </p:sp>
      <p:sp>
        <p:nvSpPr>
          <p:cNvPr id="2" name="TextBox 1"/>
          <p:cNvSpPr txBox="1"/>
          <p:nvPr/>
        </p:nvSpPr>
        <p:spPr>
          <a:xfrm>
            <a:off x="1330243" y="1786668"/>
            <a:ext cx="9144000" cy="646331"/>
          </a:xfrm>
          <a:prstGeom prst="rect">
            <a:avLst/>
          </a:prstGeom>
          <a:noFill/>
        </p:spPr>
        <p:txBody>
          <a:bodyPr wrap="square" rtlCol="0">
            <a:spAutoFit/>
          </a:bodyPr>
          <a:lstStyle/>
          <a:p>
            <a:r>
              <a:rPr lang="en-US" dirty="0" smtClean="0"/>
              <a:t>In practice, the asymptote parameters explain minimal variance, </a:t>
            </a:r>
          </a:p>
          <a:p>
            <a:r>
              <a:rPr lang="en-US" dirty="0" smtClean="0"/>
              <a:t>so can be ignored in data fitting. </a:t>
            </a:r>
          </a:p>
        </p:txBody>
      </p:sp>
      <p:sp>
        <p:nvSpPr>
          <p:cNvPr id="3" name="TextBox 2"/>
          <p:cNvSpPr txBox="1"/>
          <p:nvPr/>
        </p:nvSpPr>
        <p:spPr>
          <a:xfrm>
            <a:off x="2119366" y="2799882"/>
            <a:ext cx="2294218" cy="923330"/>
          </a:xfrm>
          <a:prstGeom prst="rect">
            <a:avLst/>
          </a:prstGeom>
          <a:noFill/>
        </p:spPr>
        <p:txBody>
          <a:bodyPr wrap="none" rtlCol="0">
            <a:spAutoFit/>
          </a:bodyPr>
          <a:lstStyle/>
          <a:p>
            <a:r>
              <a:rPr lang="en-US" dirty="0" smtClean="0"/>
              <a:t>If process = algorithm:</a:t>
            </a:r>
          </a:p>
          <a:p>
            <a:endParaRPr lang="en-US" dirty="0"/>
          </a:p>
          <a:p>
            <a:r>
              <a:rPr lang="en-US" dirty="0" smtClean="0"/>
              <a:t>If process = retrieval: </a:t>
            </a:r>
            <a:endParaRPr lang="en-US" dirty="0"/>
          </a:p>
        </p:txBody>
      </p:sp>
      <p:sp>
        <p:nvSpPr>
          <p:cNvPr id="8" name="TextBox 7"/>
          <p:cNvSpPr txBox="1"/>
          <p:nvPr/>
        </p:nvSpPr>
        <p:spPr>
          <a:xfrm>
            <a:off x="4448075" y="2789990"/>
            <a:ext cx="1663853" cy="400110"/>
          </a:xfrm>
          <a:prstGeom prst="rect">
            <a:avLst/>
          </a:prstGeom>
          <a:noFill/>
        </p:spPr>
        <p:txBody>
          <a:bodyPr wrap="none" rtlCol="0">
            <a:spAutoFit/>
          </a:bodyPr>
          <a:lstStyle/>
          <a:p>
            <a:r>
              <a:rPr lang="en-US" sz="2000" i="1" dirty="0" err="1" smtClean="0"/>
              <a:t>RT</a:t>
            </a:r>
            <a:r>
              <a:rPr lang="en-US" sz="2000" i="1" baseline="-25000" dirty="0" err="1" smtClean="0"/>
              <a:t>alg</a:t>
            </a:r>
            <a:r>
              <a:rPr lang="en-US" sz="2000" i="1" dirty="0" smtClean="0"/>
              <a:t> = </a:t>
            </a:r>
            <a:r>
              <a:rPr lang="en-US" sz="2000" i="1" dirty="0"/>
              <a:t> </a:t>
            </a:r>
            <a:r>
              <a:rPr lang="en-US" sz="2000" i="1" dirty="0" smtClean="0"/>
              <a:t> b</a:t>
            </a:r>
            <a:r>
              <a:rPr lang="en-US" sz="2000" i="1" baseline="-25000" dirty="0" smtClean="0"/>
              <a:t>1</a:t>
            </a:r>
            <a:r>
              <a:rPr lang="en-US" sz="2000" i="1" dirty="0" smtClean="0"/>
              <a:t>N </a:t>
            </a:r>
            <a:r>
              <a:rPr lang="en-US" sz="2000" i="1" baseline="30000" dirty="0" smtClean="0"/>
              <a:t>–c1</a:t>
            </a:r>
            <a:endParaRPr lang="en-US" sz="2000" i="1" baseline="-25000" dirty="0"/>
          </a:p>
        </p:txBody>
      </p:sp>
      <p:sp>
        <p:nvSpPr>
          <p:cNvPr id="9" name="TextBox 8"/>
          <p:cNvSpPr txBox="1"/>
          <p:nvPr/>
        </p:nvSpPr>
        <p:spPr>
          <a:xfrm>
            <a:off x="4413584" y="3320025"/>
            <a:ext cx="1764457" cy="400110"/>
          </a:xfrm>
          <a:prstGeom prst="rect">
            <a:avLst/>
          </a:prstGeom>
          <a:noFill/>
        </p:spPr>
        <p:txBody>
          <a:bodyPr wrap="none" rtlCol="0">
            <a:spAutoFit/>
          </a:bodyPr>
          <a:lstStyle/>
          <a:p>
            <a:r>
              <a:rPr lang="en-US" sz="2000" i="1" dirty="0" err="1" smtClean="0"/>
              <a:t>RT</a:t>
            </a:r>
            <a:r>
              <a:rPr lang="en-US" sz="2000" i="1" baseline="-25000" dirty="0" err="1" smtClean="0"/>
              <a:t>ret</a:t>
            </a:r>
            <a:r>
              <a:rPr lang="en-US" sz="2000" i="1" dirty="0" smtClean="0"/>
              <a:t> =    b</a:t>
            </a:r>
            <a:r>
              <a:rPr lang="en-US" sz="2000" i="1" baseline="-25000" dirty="0" smtClean="0"/>
              <a:t>2</a:t>
            </a:r>
            <a:r>
              <a:rPr lang="en-US" sz="2000" i="1" dirty="0" smtClean="0"/>
              <a:t>N </a:t>
            </a:r>
            <a:r>
              <a:rPr lang="en-US" sz="2000" i="1" baseline="30000" dirty="0" smtClean="0"/>
              <a:t>–c2</a:t>
            </a:r>
            <a:endParaRPr lang="en-US" sz="2000" i="1" baseline="-25000" dirty="0"/>
          </a:p>
        </p:txBody>
      </p:sp>
    </p:spTree>
    <p:extLst>
      <p:ext uri="{BB962C8B-B14F-4D97-AF65-F5344CB8AC3E}">
        <p14:creationId xmlns:p14="http://schemas.microsoft.com/office/powerpoint/2010/main" val="27927162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993" y="146214"/>
            <a:ext cx="7524926" cy="461665"/>
          </a:xfrm>
          <a:prstGeom prst="rect">
            <a:avLst/>
          </a:prstGeom>
          <a:noFill/>
        </p:spPr>
        <p:txBody>
          <a:bodyPr wrap="square" rtlCol="0">
            <a:spAutoFit/>
          </a:bodyPr>
          <a:lstStyle/>
          <a:p>
            <a:pPr algn="ctr"/>
            <a:r>
              <a:rPr lang="en-US" sz="2400" dirty="0" smtClean="0"/>
              <a:t>The Process </a:t>
            </a:r>
            <a:r>
              <a:rPr lang="en-US" sz="2400" dirty="0"/>
              <a:t>S</a:t>
            </a:r>
            <a:r>
              <a:rPr lang="en-US" sz="2400" dirty="0" smtClean="0"/>
              <a:t>hift Theory</a:t>
            </a:r>
            <a:endParaRPr lang="en-US" sz="2400" dirty="0"/>
          </a:p>
        </p:txBody>
      </p:sp>
      <p:sp>
        <p:nvSpPr>
          <p:cNvPr id="3" name="TextBox 2"/>
          <p:cNvSpPr txBox="1"/>
          <p:nvPr/>
        </p:nvSpPr>
        <p:spPr>
          <a:xfrm>
            <a:off x="3482074" y="824526"/>
            <a:ext cx="2132763" cy="646331"/>
          </a:xfrm>
          <a:prstGeom prst="rect">
            <a:avLst/>
          </a:prstGeom>
          <a:noFill/>
        </p:spPr>
        <p:txBody>
          <a:bodyPr wrap="none" rtlCol="0">
            <a:spAutoFit/>
          </a:bodyPr>
          <a:lstStyle/>
          <a:p>
            <a:r>
              <a:rPr lang="en-US" dirty="0" smtClean="0"/>
              <a:t>Item level prediction</a:t>
            </a:r>
          </a:p>
          <a:p>
            <a:endParaRPr lang="en-US" dirty="0"/>
          </a:p>
        </p:txBody>
      </p:sp>
      <p:sp>
        <p:nvSpPr>
          <p:cNvPr id="2" name="TextBox 1"/>
          <p:cNvSpPr txBox="1"/>
          <p:nvPr/>
        </p:nvSpPr>
        <p:spPr>
          <a:xfrm>
            <a:off x="785993" y="5980671"/>
            <a:ext cx="7986482" cy="646331"/>
          </a:xfrm>
          <a:prstGeom prst="rect">
            <a:avLst/>
          </a:prstGeom>
          <a:noFill/>
        </p:spPr>
        <p:txBody>
          <a:bodyPr wrap="none" rtlCol="0">
            <a:spAutoFit/>
          </a:bodyPr>
          <a:lstStyle/>
          <a:p>
            <a:r>
              <a:rPr lang="en-US" dirty="0" smtClean="0"/>
              <a:t>Rickard (1997; 1999) compared the shift model to the power law for data averaged</a:t>
            </a:r>
          </a:p>
          <a:p>
            <a:r>
              <a:rPr lang="en-US" dirty="0" smtClean="0"/>
              <a:t>over items and subjects.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78864038"/>
              </p:ext>
            </p:extLst>
          </p:nvPr>
        </p:nvGraphicFramePr>
        <p:xfrm>
          <a:off x="1905616" y="1687504"/>
          <a:ext cx="5176319" cy="3878074"/>
        </p:xfrm>
        <a:graphic>
          <a:graphicData uri="http://schemas.openxmlformats.org/presentationml/2006/ole">
            <mc:AlternateContent xmlns:mc="http://schemas.openxmlformats.org/markup-compatibility/2006">
              <mc:Choice xmlns:v="urn:schemas-microsoft-com:vml" Requires="v">
                <p:oleObj spid="_x0000_s4204" name="SPW 11.0 Graph" r:id="rId3" imgW="9278280" imgH="6950880" progId="SigmaPlotGraphicObject.10">
                  <p:embed/>
                </p:oleObj>
              </mc:Choice>
              <mc:Fallback>
                <p:oleObj name="SPW 11.0 Graph" r:id="rId3" imgW="9278280" imgH="6950880" progId="SigmaPlotGraphicObject.10">
                  <p:embed/>
                  <p:pic>
                    <p:nvPicPr>
                      <p:cNvPr id="0" name=""/>
                      <p:cNvPicPr/>
                      <p:nvPr/>
                    </p:nvPicPr>
                    <p:blipFill>
                      <a:blip r:embed="rId4"/>
                      <a:stretch>
                        <a:fillRect/>
                      </a:stretch>
                    </p:blipFill>
                    <p:spPr>
                      <a:xfrm>
                        <a:off x="1905616" y="1687504"/>
                        <a:ext cx="5176319" cy="3878074"/>
                      </a:xfrm>
                      <a:prstGeom prst="rect">
                        <a:avLst/>
                      </a:prstGeom>
                    </p:spPr>
                  </p:pic>
                </p:oleObj>
              </mc:Fallback>
            </mc:AlternateContent>
          </a:graphicData>
        </a:graphic>
      </p:graphicFrame>
    </p:spTree>
    <p:extLst>
      <p:ext uri="{BB962C8B-B14F-4D97-AF65-F5344CB8AC3E}">
        <p14:creationId xmlns:p14="http://schemas.microsoft.com/office/powerpoint/2010/main" val="1854350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t>Logan (1988): Instance Theory of </a:t>
            </a:r>
          </a:p>
          <a:p>
            <a:r>
              <a:rPr lang="en-US" dirty="0" smtClean="0"/>
              <a:t>                 Automatization </a:t>
            </a:r>
          </a:p>
        </p:txBody>
      </p:sp>
      <p:sp>
        <p:nvSpPr>
          <p:cNvPr id="8" name="TextBox 7"/>
          <p:cNvSpPr txBox="1"/>
          <p:nvPr/>
        </p:nvSpPr>
        <p:spPr>
          <a:xfrm>
            <a:off x="4823009" y="2935459"/>
            <a:ext cx="4382097" cy="369332"/>
          </a:xfrm>
          <a:prstGeom prst="rect">
            <a:avLst/>
          </a:prstGeom>
          <a:noFill/>
        </p:spPr>
        <p:txBody>
          <a:bodyPr wrap="none" rtlCol="0">
            <a:spAutoFit/>
          </a:bodyPr>
          <a:lstStyle/>
          <a:p>
            <a:r>
              <a:rPr lang="en-US" dirty="0" smtClean="0">
                <a:solidFill>
                  <a:srgbClr val="00B050"/>
                </a:solidFill>
              </a:rPr>
              <a:t>Heathcote et al. (2000): The Exponential law</a:t>
            </a:r>
            <a:endParaRPr lang="en-US" dirty="0">
              <a:solidFill>
                <a:srgbClr val="00B050"/>
              </a:solidFill>
            </a:endParaRPr>
          </a:p>
        </p:txBody>
      </p:sp>
      <p:sp>
        <p:nvSpPr>
          <p:cNvPr id="9" name="TextBox 8"/>
          <p:cNvSpPr txBox="1"/>
          <p:nvPr/>
        </p:nvSpPr>
        <p:spPr>
          <a:xfrm>
            <a:off x="374725" y="2237205"/>
            <a:ext cx="3977627" cy="369332"/>
          </a:xfrm>
          <a:prstGeom prst="rect">
            <a:avLst/>
          </a:prstGeom>
          <a:noFill/>
        </p:spPr>
        <p:txBody>
          <a:bodyPr wrap="none" rtlCol="0">
            <a:spAutoFit/>
          </a:bodyPr>
          <a:lstStyle/>
          <a:p>
            <a:r>
              <a:rPr lang="en-US" dirty="0" smtClean="0"/>
              <a:t>Rickard (1997):  The process shift model </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9" idx="1"/>
          </p:cNvCxnSpPr>
          <p:nvPr/>
        </p:nvCxnSpPr>
        <p:spPr>
          <a:xfrm>
            <a:off x="4255632" y="2466165"/>
            <a:ext cx="129973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555371" y="2281499"/>
            <a:ext cx="2634054" cy="369332"/>
          </a:xfrm>
          <a:prstGeom prst="rect">
            <a:avLst/>
          </a:prstGeom>
          <a:noFill/>
        </p:spPr>
        <p:txBody>
          <a:bodyPr wrap="none" rtlCol="0">
            <a:spAutoFit/>
          </a:bodyPr>
          <a:lstStyle/>
          <a:p>
            <a:r>
              <a:rPr lang="en-US" dirty="0" smtClean="0"/>
              <a:t>The process shift function</a:t>
            </a:r>
            <a:endParaRPr lang="en-US" dirty="0"/>
          </a:p>
        </p:txBody>
      </p:sp>
    </p:spTree>
    <p:extLst>
      <p:ext uri="{BB962C8B-B14F-4D97-AF65-F5344CB8AC3E}">
        <p14:creationId xmlns:p14="http://schemas.microsoft.com/office/powerpoint/2010/main" val="13454079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288" y="252924"/>
            <a:ext cx="7524926" cy="738664"/>
          </a:xfrm>
          <a:prstGeom prst="rect">
            <a:avLst/>
          </a:prstGeom>
          <a:noFill/>
        </p:spPr>
        <p:txBody>
          <a:bodyPr wrap="square" rtlCol="0">
            <a:spAutoFit/>
          </a:bodyPr>
          <a:lstStyle/>
          <a:p>
            <a:pPr algn="ctr"/>
            <a:r>
              <a:rPr lang="en-US" sz="2400" dirty="0" smtClean="0"/>
              <a:t>The Power Law Repealed</a:t>
            </a:r>
          </a:p>
          <a:p>
            <a:pPr algn="ctr"/>
            <a:r>
              <a:rPr lang="en-US" i="1" dirty="0" smtClean="0"/>
              <a:t>Heathcote et al., 2000, PB&amp;R</a:t>
            </a:r>
            <a:endParaRPr lang="en-US" i="1" dirty="0"/>
          </a:p>
        </p:txBody>
      </p:sp>
      <p:sp>
        <p:nvSpPr>
          <p:cNvPr id="2" name="Rectangle 1"/>
          <p:cNvSpPr/>
          <p:nvPr/>
        </p:nvSpPr>
        <p:spPr>
          <a:xfrm>
            <a:off x="2987403" y="2316761"/>
            <a:ext cx="3323346" cy="430887"/>
          </a:xfrm>
          <a:prstGeom prst="rect">
            <a:avLst/>
          </a:prstGeom>
        </p:spPr>
        <p:txBody>
          <a:bodyPr wrap="none">
            <a:spAutoFit/>
          </a:bodyPr>
          <a:lstStyle/>
          <a:p>
            <a:r>
              <a:rPr lang="en-US" sz="2200" i="1" dirty="0" smtClean="0"/>
              <a:t>Exponential:   RT </a:t>
            </a:r>
            <a:r>
              <a:rPr lang="en-US" sz="2200" i="1" dirty="0"/>
              <a:t>= a + be</a:t>
            </a:r>
            <a:r>
              <a:rPr lang="en-US" sz="2200" i="1" baseline="30000" dirty="0"/>
              <a:t>-</a:t>
            </a:r>
            <a:r>
              <a:rPr lang="en-US" sz="2200" i="1" baseline="30000" dirty="0" err="1"/>
              <a:t>cN</a:t>
            </a:r>
            <a:endParaRPr lang="en-US" sz="2200" i="1" baseline="30000" dirty="0"/>
          </a:p>
        </p:txBody>
      </p:sp>
      <p:sp>
        <p:nvSpPr>
          <p:cNvPr id="5" name="Rectangle 4"/>
          <p:cNvSpPr/>
          <p:nvPr/>
        </p:nvSpPr>
        <p:spPr>
          <a:xfrm>
            <a:off x="2987403" y="1484898"/>
            <a:ext cx="3371051" cy="430887"/>
          </a:xfrm>
          <a:prstGeom prst="rect">
            <a:avLst/>
          </a:prstGeom>
        </p:spPr>
        <p:txBody>
          <a:bodyPr wrap="none">
            <a:spAutoFit/>
          </a:bodyPr>
          <a:lstStyle/>
          <a:p>
            <a:r>
              <a:rPr lang="en-US" sz="2200" i="1" dirty="0" smtClean="0"/>
              <a:t>Power:               RT </a:t>
            </a:r>
            <a:r>
              <a:rPr lang="en-US" sz="2200" i="1" dirty="0"/>
              <a:t>= a + </a:t>
            </a:r>
            <a:r>
              <a:rPr lang="en-US" sz="2200" i="1" dirty="0" err="1" smtClean="0"/>
              <a:t>bN</a:t>
            </a:r>
            <a:r>
              <a:rPr lang="en-US" sz="2200" i="1" baseline="30000" dirty="0" smtClean="0"/>
              <a:t>-c</a:t>
            </a:r>
            <a:endParaRPr lang="en-US" sz="2200" i="1" baseline="30000" dirty="0"/>
          </a:p>
        </p:txBody>
      </p:sp>
      <p:sp>
        <p:nvSpPr>
          <p:cNvPr id="3" name="TextBox 2"/>
          <p:cNvSpPr txBox="1"/>
          <p:nvPr/>
        </p:nvSpPr>
        <p:spPr>
          <a:xfrm>
            <a:off x="1062680" y="3703537"/>
            <a:ext cx="6932142" cy="1446550"/>
          </a:xfrm>
          <a:prstGeom prst="rect">
            <a:avLst/>
          </a:prstGeom>
          <a:noFill/>
        </p:spPr>
        <p:txBody>
          <a:bodyPr wrap="square" rtlCol="0">
            <a:spAutoFit/>
          </a:bodyPr>
          <a:lstStyle/>
          <a:p>
            <a:r>
              <a:rPr lang="en-US" sz="2200" dirty="0" smtClean="0"/>
              <a:t>Slight advantage for the exponential function for fits to subject level means (averaging over items). </a:t>
            </a:r>
          </a:p>
          <a:p>
            <a:endParaRPr lang="en-US" sz="2200" dirty="0"/>
          </a:p>
          <a:p>
            <a:r>
              <a:rPr lang="en-US" sz="2200" dirty="0" smtClean="0"/>
              <a:t>Process shift function not included in comparisons. </a:t>
            </a:r>
            <a:endParaRPr lang="en-US" sz="2200" dirty="0"/>
          </a:p>
        </p:txBody>
      </p:sp>
      <p:sp>
        <p:nvSpPr>
          <p:cNvPr id="6" name="TextBox 5"/>
          <p:cNvSpPr txBox="1"/>
          <p:nvPr/>
        </p:nvSpPr>
        <p:spPr>
          <a:xfrm>
            <a:off x="7172324" y="4695027"/>
            <a:ext cx="500063" cy="523220"/>
          </a:xfrm>
          <a:prstGeom prst="rect">
            <a:avLst/>
          </a:prstGeom>
          <a:noFill/>
        </p:spPr>
        <p:txBody>
          <a:bodyPr wrap="square" rtlCol="0">
            <a:spAutoFit/>
          </a:bodyPr>
          <a:lstStyle/>
          <a:p>
            <a:r>
              <a:rPr lang="en-US" sz="2800" dirty="0" smtClean="0">
                <a:sym typeface="Wingdings"/>
              </a:rPr>
              <a:t></a:t>
            </a:r>
            <a:endParaRPr lang="en-US" sz="2800" dirty="0"/>
          </a:p>
        </p:txBody>
      </p:sp>
    </p:spTree>
    <p:extLst>
      <p:ext uri="{BB962C8B-B14F-4D97-AF65-F5344CB8AC3E}">
        <p14:creationId xmlns:p14="http://schemas.microsoft.com/office/powerpoint/2010/main" val="4773995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t>Logan (1988): Instance Theory of </a:t>
            </a:r>
          </a:p>
          <a:p>
            <a:r>
              <a:rPr lang="en-US" dirty="0" smtClean="0"/>
              <a:t>                 Automatization </a:t>
            </a:r>
          </a:p>
        </p:txBody>
      </p:sp>
      <p:sp>
        <p:nvSpPr>
          <p:cNvPr id="8" name="TextBox 7"/>
          <p:cNvSpPr txBox="1"/>
          <p:nvPr/>
        </p:nvSpPr>
        <p:spPr>
          <a:xfrm>
            <a:off x="4823009" y="2935459"/>
            <a:ext cx="4382097" cy="369332"/>
          </a:xfrm>
          <a:prstGeom prst="rect">
            <a:avLst/>
          </a:prstGeom>
          <a:noFill/>
        </p:spPr>
        <p:txBody>
          <a:bodyPr wrap="none" rtlCol="0">
            <a:spAutoFit/>
          </a:bodyPr>
          <a:lstStyle/>
          <a:p>
            <a:r>
              <a:rPr lang="en-US" dirty="0" smtClean="0"/>
              <a:t>Heathcote et al. (2000): The Exponential law</a:t>
            </a:r>
            <a:endParaRPr lang="en-US" dirty="0"/>
          </a:p>
        </p:txBody>
      </p:sp>
      <p:sp>
        <p:nvSpPr>
          <p:cNvPr id="9" name="TextBox 8"/>
          <p:cNvSpPr txBox="1"/>
          <p:nvPr/>
        </p:nvSpPr>
        <p:spPr>
          <a:xfrm>
            <a:off x="374725" y="2237205"/>
            <a:ext cx="3977627" cy="369332"/>
          </a:xfrm>
          <a:prstGeom prst="rect">
            <a:avLst/>
          </a:prstGeom>
          <a:noFill/>
        </p:spPr>
        <p:txBody>
          <a:bodyPr wrap="none" rtlCol="0">
            <a:spAutoFit/>
          </a:bodyPr>
          <a:lstStyle/>
          <a:p>
            <a:r>
              <a:rPr lang="en-US" dirty="0" smtClean="0"/>
              <a:t>Rickard (1997):  The process shift model </a:t>
            </a:r>
          </a:p>
        </p:txBody>
      </p:sp>
      <p:sp>
        <p:nvSpPr>
          <p:cNvPr id="13" name="TextBox 12"/>
          <p:cNvSpPr txBox="1"/>
          <p:nvPr/>
        </p:nvSpPr>
        <p:spPr>
          <a:xfrm>
            <a:off x="445578" y="3507013"/>
            <a:ext cx="4134017" cy="369332"/>
          </a:xfrm>
          <a:prstGeom prst="rect">
            <a:avLst/>
          </a:prstGeom>
          <a:noFill/>
        </p:spPr>
        <p:txBody>
          <a:bodyPr wrap="none" rtlCol="0">
            <a:spAutoFit/>
          </a:bodyPr>
          <a:lstStyle/>
          <a:p>
            <a:r>
              <a:rPr lang="en-US" dirty="0" smtClean="0">
                <a:solidFill>
                  <a:srgbClr val="00B050"/>
                </a:solidFill>
              </a:rPr>
              <a:t>Rickard (2004):  Item level shift theory fits</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9" idx="1"/>
          </p:cNvCxnSpPr>
          <p:nvPr/>
        </p:nvCxnSpPr>
        <p:spPr>
          <a:xfrm>
            <a:off x="4255632" y="2466165"/>
            <a:ext cx="129973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555371" y="2281499"/>
            <a:ext cx="2634054" cy="369332"/>
          </a:xfrm>
          <a:prstGeom prst="rect">
            <a:avLst/>
          </a:prstGeom>
          <a:noFill/>
        </p:spPr>
        <p:txBody>
          <a:bodyPr wrap="none" rtlCol="0">
            <a:spAutoFit/>
          </a:bodyPr>
          <a:lstStyle/>
          <a:p>
            <a:r>
              <a:rPr lang="en-US" dirty="0" smtClean="0"/>
              <a:t>The process shift function</a:t>
            </a:r>
            <a:endParaRPr lang="en-US" dirty="0"/>
          </a:p>
        </p:txBody>
      </p:sp>
      <p:sp>
        <p:nvSpPr>
          <p:cNvPr id="17" name="TextBox 16"/>
          <p:cNvSpPr txBox="1"/>
          <p:nvPr/>
        </p:nvSpPr>
        <p:spPr>
          <a:xfrm>
            <a:off x="5525934" y="3790611"/>
            <a:ext cx="2634054" cy="369332"/>
          </a:xfrm>
          <a:prstGeom prst="rect">
            <a:avLst/>
          </a:prstGeom>
          <a:noFill/>
        </p:spPr>
        <p:txBody>
          <a:bodyPr wrap="none" rtlCol="0">
            <a:spAutoFit/>
          </a:bodyPr>
          <a:lstStyle/>
          <a:p>
            <a:r>
              <a:rPr lang="en-US" dirty="0" smtClean="0">
                <a:solidFill>
                  <a:srgbClr val="00B050"/>
                </a:solidFill>
              </a:rPr>
              <a:t>The process shift function</a:t>
            </a:r>
            <a:endParaRPr lang="en-US" dirty="0">
              <a:solidFill>
                <a:srgbClr val="00B050"/>
              </a:solidFill>
            </a:endParaRPr>
          </a:p>
        </p:txBody>
      </p:sp>
      <p:cxnSp>
        <p:nvCxnSpPr>
          <p:cNvPr id="18" name="Straight Arrow Connector 17"/>
          <p:cNvCxnSpPr>
            <a:endCxn id="17" idx="1"/>
          </p:cNvCxnSpPr>
          <p:nvPr/>
        </p:nvCxnSpPr>
        <p:spPr>
          <a:xfrm>
            <a:off x="4528620" y="3691679"/>
            <a:ext cx="997314" cy="2835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55417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288" y="252924"/>
            <a:ext cx="7524926" cy="738664"/>
          </a:xfrm>
          <a:prstGeom prst="rect">
            <a:avLst/>
          </a:prstGeom>
          <a:noFill/>
        </p:spPr>
        <p:txBody>
          <a:bodyPr wrap="square" rtlCol="0">
            <a:spAutoFit/>
          </a:bodyPr>
          <a:lstStyle/>
          <a:p>
            <a:pPr algn="ctr"/>
            <a:r>
              <a:rPr lang="en-US" sz="2400" dirty="0" smtClean="0"/>
              <a:t>An item-level Test of Candidate Models</a:t>
            </a:r>
          </a:p>
          <a:p>
            <a:pPr algn="ctr"/>
            <a:r>
              <a:rPr lang="en-US" i="1" dirty="0" smtClean="0"/>
              <a:t>Rickard, 2004, JEP:LMC</a:t>
            </a:r>
            <a:endParaRPr lang="en-US" i="1" dirty="0"/>
          </a:p>
        </p:txBody>
      </p:sp>
      <p:sp>
        <p:nvSpPr>
          <p:cNvPr id="6" name="TextBox 5"/>
          <p:cNvSpPr txBox="1"/>
          <p:nvPr/>
        </p:nvSpPr>
        <p:spPr>
          <a:xfrm>
            <a:off x="1828062" y="1297459"/>
            <a:ext cx="5203669" cy="369332"/>
          </a:xfrm>
          <a:prstGeom prst="rect">
            <a:avLst/>
          </a:prstGeom>
          <a:noFill/>
        </p:spPr>
        <p:txBody>
          <a:bodyPr wrap="none" rtlCol="0">
            <a:spAutoFit/>
          </a:bodyPr>
          <a:lstStyle/>
          <a:p>
            <a:r>
              <a:rPr lang="en-US" dirty="0" smtClean="0"/>
              <a:t>alphabet arithmetic task with algorithm pre-practice</a:t>
            </a:r>
            <a:endParaRPr lang="en-US" dirty="0"/>
          </a:p>
        </p:txBody>
      </p:sp>
      <p:sp>
        <p:nvSpPr>
          <p:cNvPr id="7" name="TextBox 6"/>
          <p:cNvSpPr txBox="1"/>
          <p:nvPr/>
        </p:nvSpPr>
        <p:spPr>
          <a:xfrm>
            <a:off x="177610" y="1819726"/>
            <a:ext cx="3300904" cy="369332"/>
          </a:xfrm>
          <a:prstGeom prst="rect">
            <a:avLst/>
          </a:prstGeom>
          <a:noFill/>
        </p:spPr>
        <p:txBody>
          <a:bodyPr wrap="none" rtlCol="0">
            <a:spAutoFit/>
          </a:bodyPr>
          <a:lstStyle/>
          <a:p>
            <a:r>
              <a:rPr lang="en-US" dirty="0" smtClean="0"/>
              <a:t>So, instead </a:t>
            </a:r>
            <a:r>
              <a:rPr lang="en-US" smtClean="0"/>
              <a:t>of this shift  </a:t>
            </a:r>
            <a:r>
              <a:rPr lang="en-US" dirty="0" smtClean="0"/>
              <a:t>function:</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54410218"/>
              </p:ext>
            </p:extLst>
          </p:nvPr>
        </p:nvGraphicFramePr>
        <p:xfrm>
          <a:off x="2866727" y="2341994"/>
          <a:ext cx="5424487" cy="4064000"/>
        </p:xfrm>
        <a:graphic>
          <a:graphicData uri="http://schemas.openxmlformats.org/presentationml/2006/ole">
            <mc:AlternateContent xmlns:mc="http://schemas.openxmlformats.org/markup-compatibility/2006">
              <mc:Choice xmlns:v="urn:schemas-microsoft-com:vml" Requires="v">
                <p:oleObj spid="_x0000_s9308" name="SPW 11.0 Graph" r:id="rId3" imgW="9278280" imgH="6950880" progId="SigmaPlotGraphicObject.10">
                  <p:embed/>
                </p:oleObj>
              </mc:Choice>
              <mc:Fallback>
                <p:oleObj name="SPW 11.0 Graph" r:id="rId3" imgW="9278280" imgH="6950880" progId="SigmaPlotGraphicObject.10">
                  <p:embed/>
                  <p:pic>
                    <p:nvPicPr>
                      <p:cNvPr id="0" name=""/>
                      <p:cNvPicPr/>
                      <p:nvPr/>
                    </p:nvPicPr>
                    <p:blipFill>
                      <a:blip r:embed="rId4"/>
                      <a:stretch>
                        <a:fillRect/>
                      </a:stretch>
                    </p:blipFill>
                    <p:spPr>
                      <a:xfrm>
                        <a:off x="2866727" y="2341994"/>
                        <a:ext cx="5424487" cy="4064000"/>
                      </a:xfrm>
                      <a:prstGeom prst="rect">
                        <a:avLst/>
                      </a:prstGeom>
                    </p:spPr>
                  </p:pic>
                </p:oleObj>
              </mc:Fallback>
            </mc:AlternateContent>
          </a:graphicData>
        </a:graphic>
      </p:graphicFrame>
    </p:spTree>
    <p:extLst>
      <p:ext uri="{BB962C8B-B14F-4D97-AF65-F5344CB8AC3E}">
        <p14:creationId xmlns:p14="http://schemas.microsoft.com/office/powerpoint/2010/main" val="4168338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88" y="312780"/>
            <a:ext cx="8633791" cy="1099457"/>
          </a:xfrm>
        </p:spPr>
        <p:txBody>
          <a:bodyPr>
            <a:noAutofit/>
          </a:bodyPr>
          <a:lstStyle/>
          <a:p>
            <a:r>
              <a:rPr lang="en-US" sz="2400" dirty="0" smtClean="0"/>
              <a:t>Breaking the Law of Practice</a:t>
            </a:r>
            <a:br>
              <a:rPr lang="en-US" sz="2400" dirty="0" smtClean="0"/>
            </a:br>
            <a:r>
              <a:rPr lang="en-US" sz="2400" dirty="0" smtClean="0"/>
              <a:t/>
            </a:r>
            <a:br>
              <a:rPr lang="en-US" sz="2400" dirty="0" smtClean="0"/>
            </a:br>
            <a:r>
              <a:rPr lang="en-US" sz="2200" dirty="0" smtClean="0"/>
              <a:t>Tim Rickard</a:t>
            </a:r>
            <a:endParaRPr lang="en-US" sz="2200" dirty="0"/>
          </a:p>
        </p:txBody>
      </p:sp>
      <p:pic>
        <p:nvPicPr>
          <p:cNvPr id="29698" name="Picture 2" descr="ii_jeq8fsod0_162217e96e42956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558" y="1701948"/>
            <a:ext cx="5236967" cy="392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94850" y="3185658"/>
            <a:ext cx="3175029" cy="2116686"/>
          </a:xfrm>
          <a:prstGeom prst="rect">
            <a:avLst/>
          </a:prstGeom>
        </p:spPr>
      </p:pic>
    </p:spTree>
    <p:extLst>
      <p:ext uri="{BB962C8B-B14F-4D97-AF65-F5344CB8AC3E}">
        <p14:creationId xmlns:p14="http://schemas.microsoft.com/office/powerpoint/2010/main" val="468727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288" y="252924"/>
            <a:ext cx="7524926" cy="738664"/>
          </a:xfrm>
          <a:prstGeom prst="rect">
            <a:avLst/>
          </a:prstGeom>
          <a:noFill/>
        </p:spPr>
        <p:txBody>
          <a:bodyPr wrap="square" rtlCol="0">
            <a:spAutoFit/>
          </a:bodyPr>
          <a:lstStyle/>
          <a:p>
            <a:pPr algn="ctr"/>
            <a:r>
              <a:rPr lang="en-US" sz="2400" dirty="0" smtClean="0"/>
              <a:t>An item-level Test of Candidate Models</a:t>
            </a:r>
          </a:p>
          <a:p>
            <a:pPr algn="ctr"/>
            <a:r>
              <a:rPr lang="en-US" i="1" dirty="0" smtClean="0"/>
              <a:t>Rickard, 2004, JEP:LMC</a:t>
            </a:r>
            <a:endParaRPr lang="en-US" i="1" dirty="0"/>
          </a:p>
        </p:txBody>
      </p:sp>
      <p:sp>
        <p:nvSpPr>
          <p:cNvPr id="6" name="TextBox 5"/>
          <p:cNvSpPr txBox="1"/>
          <p:nvPr/>
        </p:nvSpPr>
        <p:spPr>
          <a:xfrm>
            <a:off x="1828062" y="1297459"/>
            <a:ext cx="5203669" cy="369332"/>
          </a:xfrm>
          <a:prstGeom prst="rect">
            <a:avLst/>
          </a:prstGeom>
          <a:noFill/>
        </p:spPr>
        <p:txBody>
          <a:bodyPr wrap="none" rtlCol="0">
            <a:spAutoFit/>
          </a:bodyPr>
          <a:lstStyle/>
          <a:p>
            <a:r>
              <a:rPr lang="en-US" dirty="0" smtClean="0"/>
              <a:t>alphabet arithmetic task with algorithm pre-practice</a:t>
            </a:r>
            <a:endParaRPr lang="en-US" dirty="0"/>
          </a:p>
        </p:txBody>
      </p:sp>
      <p:sp>
        <p:nvSpPr>
          <p:cNvPr id="7" name="TextBox 6"/>
          <p:cNvSpPr txBox="1"/>
          <p:nvPr/>
        </p:nvSpPr>
        <p:spPr>
          <a:xfrm>
            <a:off x="332059" y="1900944"/>
            <a:ext cx="1954381" cy="369332"/>
          </a:xfrm>
          <a:prstGeom prst="rect">
            <a:avLst/>
          </a:prstGeom>
          <a:noFill/>
        </p:spPr>
        <p:txBody>
          <a:bodyPr wrap="none" rtlCol="0">
            <a:spAutoFit/>
          </a:bodyPr>
          <a:lstStyle/>
          <a:p>
            <a:r>
              <a:rPr lang="en-US" dirty="0" smtClean="0"/>
              <a:t>This shift function:</a:t>
            </a:r>
          </a:p>
        </p:txBody>
      </p:sp>
      <p:graphicFrame>
        <p:nvGraphicFramePr>
          <p:cNvPr id="9" name="Object 8"/>
          <p:cNvGraphicFramePr>
            <a:graphicFrameLocks noChangeAspect="1"/>
          </p:cNvGraphicFramePr>
          <p:nvPr>
            <p:extLst>
              <p:ext uri="{D42A27DB-BD31-4B8C-83A1-F6EECF244321}">
                <p14:modId xmlns:p14="http://schemas.microsoft.com/office/powerpoint/2010/main" val="2082451340"/>
              </p:ext>
            </p:extLst>
          </p:nvPr>
        </p:nvGraphicFramePr>
        <p:xfrm>
          <a:off x="2866727" y="2341994"/>
          <a:ext cx="5432425" cy="4064000"/>
        </p:xfrm>
        <a:graphic>
          <a:graphicData uri="http://schemas.openxmlformats.org/presentationml/2006/ole">
            <mc:AlternateContent xmlns:mc="http://schemas.openxmlformats.org/markup-compatibility/2006">
              <mc:Choice xmlns:v="urn:schemas-microsoft-com:vml" Requires="v">
                <p:oleObj spid="_x0000_s10312" name="SPW 11.0 Graph" r:id="rId3" imgW="9291960" imgH="6950880" progId="SigmaPlotGraphicObject.10">
                  <p:embed/>
                </p:oleObj>
              </mc:Choice>
              <mc:Fallback>
                <p:oleObj name="SPW 11.0 Graph" r:id="rId3" imgW="9291960" imgH="6950880" progId="SigmaPlotGraphicObject.10">
                  <p:embed/>
                  <p:pic>
                    <p:nvPicPr>
                      <p:cNvPr id="0" name=""/>
                      <p:cNvPicPr/>
                      <p:nvPr/>
                    </p:nvPicPr>
                    <p:blipFill>
                      <a:blip r:embed="rId4"/>
                      <a:stretch>
                        <a:fillRect/>
                      </a:stretch>
                    </p:blipFill>
                    <p:spPr>
                      <a:xfrm>
                        <a:off x="2866727" y="2341994"/>
                        <a:ext cx="5432425" cy="4064000"/>
                      </a:xfrm>
                      <a:prstGeom prst="rect">
                        <a:avLst/>
                      </a:prstGeom>
                    </p:spPr>
                  </p:pic>
                </p:oleObj>
              </mc:Fallback>
            </mc:AlternateContent>
          </a:graphicData>
        </a:graphic>
      </p:graphicFrame>
      <p:sp>
        <p:nvSpPr>
          <p:cNvPr id="11" name="TextBox 10"/>
          <p:cNvSpPr txBox="1"/>
          <p:nvPr/>
        </p:nvSpPr>
        <p:spPr>
          <a:xfrm>
            <a:off x="423791" y="2606396"/>
            <a:ext cx="1324017" cy="400110"/>
          </a:xfrm>
          <a:prstGeom prst="rect">
            <a:avLst/>
          </a:prstGeom>
          <a:noFill/>
        </p:spPr>
        <p:txBody>
          <a:bodyPr wrap="none" rtlCol="0">
            <a:spAutoFit/>
          </a:bodyPr>
          <a:lstStyle/>
          <a:p>
            <a:r>
              <a:rPr lang="en-US" sz="2000" i="1" dirty="0" smtClean="0"/>
              <a:t>    </a:t>
            </a:r>
            <a:r>
              <a:rPr lang="en-US" sz="2000" i="1" dirty="0" err="1" smtClean="0"/>
              <a:t>RT</a:t>
            </a:r>
            <a:r>
              <a:rPr lang="en-US" sz="2000" i="1" baseline="-25000" dirty="0" err="1" smtClean="0"/>
              <a:t>alg</a:t>
            </a:r>
            <a:r>
              <a:rPr lang="en-US" sz="2000" i="1" baseline="-25000" dirty="0" smtClean="0"/>
              <a:t>  </a:t>
            </a:r>
            <a:r>
              <a:rPr lang="en-US" sz="2000" i="1" dirty="0" smtClean="0"/>
              <a:t>=  </a:t>
            </a:r>
            <a:r>
              <a:rPr lang="en-US" sz="2000" dirty="0"/>
              <a:t>µ</a:t>
            </a:r>
          </a:p>
        </p:txBody>
      </p:sp>
      <p:sp>
        <p:nvSpPr>
          <p:cNvPr id="12" name="TextBox 11"/>
          <p:cNvSpPr txBox="1"/>
          <p:nvPr/>
        </p:nvSpPr>
        <p:spPr>
          <a:xfrm>
            <a:off x="553241" y="3078513"/>
            <a:ext cx="1540037" cy="400110"/>
          </a:xfrm>
          <a:prstGeom prst="rect">
            <a:avLst/>
          </a:prstGeom>
          <a:noFill/>
        </p:spPr>
        <p:txBody>
          <a:bodyPr wrap="none" rtlCol="0">
            <a:spAutoFit/>
          </a:bodyPr>
          <a:lstStyle/>
          <a:p>
            <a:r>
              <a:rPr lang="en-US" sz="2000" i="1" dirty="0"/>
              <a:t> </a:t>
            </a:r>
            <a:r>
              <a:rPr lang="en-US" sz="2000" i="1" dirty="0" err="1"/>
              <a:t>RT</a:t>
            </a:r>
            <a:r>
              <a:rPr lang="en-US" sz="2000" i="1" baseline="-25000" dirty="0" err="1"/>
              <a:t>ret</a:t>
            </a:r>
            <a:r>
              <a:rPr lang="en-US" sz="2000" i="1" dirty="0" smtClean="0"/>
              <a:t>  =  </a:t>
            </a:r>
            <a:r>
              <a:rPr lang="en-US" sz="2000" i="1" dirty="0" err="1" smtClean="0"/>
              <a:t>bN</a:t>
            </a:r>
            <a:r>
              <a:rPr lang="en-US" sz="2000" i="1" dirty="0" smtClean="0"/>
              <a:t> </a:t>
            </a:r>
            <a:r>
              <a:rPr lang="en-US" sz="2000" i="1" baseline="30000" dirty="0" smtClean="0"/>
              <a:t>–c</a:t>
            </a:r>
            <a:endParaRPr lang="en-US" sz="2000" i="1" baseline="-25000" dirty="0"/>
          </a:p>
        </p:txBody>
      </p:sp>
    </p:spTree>
    <p:extLst>
      <p:ext uri="{BB962C8B-B14F-4D97-AF65-F5344CB8AC3E}">
        <p14:creationId xmlns:p14="http://schemas.microsoft.com/office/powerpoint/2010/main" val="16975219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509" y="427622"/>
            <a:ext cx="7524926" cy="461665"/>
          </a:xfrm>
          <a:prstGeom prst="rect">
            <a:avLst/>
          </a:prstGeom>
          <a:noFill/>
        </p:spPr>
        <p:txBody>
          <a:bodyPr wrap="square" rtlCol="0">
            <a:spAutoFit/>
          </a:bodyPr>
          <a:lstStyle/>
          <a:p>
            <a:pPr algn="ctr"/>
            <a:r>
              <a:rPr lang="en-US" sz="2400" dirty="0" smtClean="0"/>
              <a:t>Item level Fits of the Shift Theory </a:t>
            </a:r>
            <a:endParaRPr lang="en-US" sz="2400" dirty="0"/>
          </a:p>
        </p:txBody>
      </p:sp>
      <p:pic>
        <p:nvPicPr>
          <p:cNvPr id="2" name="Picture 1"/>
          <p:cNvPicPr>
            <a:picLocks noChangeAspect="1"/>
          </p:cNvPicPr>
          <p:nvPr/>
        </p:nvPicPr>
        <p:blipFill>
          <a:blip r:embed="rId2"/>
          <a:stretch>
            <a:fillRect/>
          </a:stretch>
        </p:blipFill>
        <p:spPr>
          <a:xfrm>
            <a:off x="503794" y="1111982"/>
            <a:ext cx="8178355" cy="5229184"/>
          </a:xfrm>
          <a:prstGeom prst="rect">
            <a:avLst/>
          </a:prstGeom>
        </p:spPr>
      </p:pic>
    </p:spTree>
    <p:extLst>
      <p:ext uri="{BB962C8B-B14F-4D97-AF65-F5344CB8AC3E}">
        <p14:creationId xmlns:p14="http://schemas.microsoft.com/office/powerpoint/2010/main" val="40054877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509" y="427622"/>
            <a:ext cx="7524926" cy="461665"/>
          </a:xfrm>
          <a:prstGeom prst="rect">
            <a:avLst/>
          </a:prstGeom>
          <a:noFill/>
        </p:spPr>
        <p:txBody>
          <a:bodyPr wrap="square" rtlCol="0">
            <a:spAutoFit/>
          </a:bodyPr>
          <a:lstStyle/>
          <a:p>
            <a:pPr algn="ctr"/>
            <a:r>
              <a:rPr lang="en-US" sz="2400" dirty="0" smtClean="0"/>
              <a:t>Item level Fits of the Shift Theory </a:t>
            </a:r>
            <a:endParaRPr lang="en-US" sz="2400" dirty="0"/>
          </a:p>
        </p:txBody>
      </p:sp>
      <p:pic>
        <p:nvPicPr>
          <p:cNvPr id="3" name="Picture 2"/>
          <p:cNvPicPr>
            <a:picLocks noChangeAspect="1"/>
          </p:cNvPicPr>
          <p:nvPr/>
        </p:nvPicPr>
        <p:blipFill>
          <a:blip r:embed="rId2"/>
          <a:stretch>
            <a:fillRect/>
          </a:stretch>
        </p:blipFill>
        <p:spPr>
          <a:xfrm>
            <a:off x="633046" y="889287"/>
            <a:ext cx="8124010" cy="5871946"/>
          </a:xfrm>
          <a:prstGeom prst="rect">
            <a:avLst/>
          </a:prstGeom>
        </p:spPr>
      </p:pic>
    </p:spTree>
    <p:extLst>
      <p:ext uri="{BB962C8B-B14F-4D97-AF65-F5344CB8AC3E}">
        <p14:creationId xmlns:p14="http://schemas.microsoft.com/office/powerpoint/2010/main" val="35173010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509" y="427622"/>
            <a:ext cx="7524926" cy="461665"/>
          </a:xfrm>
          <a:prstGeom prst="rect">
            <a:avLst/>
          </a:prstGeom>
          <a:noFill/>
        </p:spPr>
        <p:txBody>
          <a:bodyPr wrap="square" rtlCol="0">
            <a:spAutoFit/>
          </a:bodyPr>
          <a:lstStyle/>
          <a:p>
            <a:pPr algn="ctr"/>
            <a:r>
              <a:rPr lang="en-US" sz="2400" dirty="0" smtClean="0"/>
              <a:t>Item level Fits of the Shift Theory </a:t>
            </a:r>
            <a:endParaRPr lang="en-US" sz="2400" dirty="0"/>
          </a:p>
        </p:txBody>
      </p:sp>
      <p:pic>
        <p:nvPicPr>
          <p:cNvPr id="2" name="Picture 1"/>
          <p:cNvPicPr>
            <a:picLocks noChangeAspect="1"/>
          </p:cNvPicPr>
          <p:nvPr/>
        </p:nvPicPr>
        <p:blipFill>
          <a:blip r:embed="rId2"/>
          <a:stretch>
            <a:fillRect/>
          </a:stretch>
        </p:blipFill>
        <p:spPr>
          <a:xfrm>
            <a:off x="688543" y="1007531"/>
            <a:ext cx="7666892" cy="5403685"/>
          </a:xfrm>
          <a:prstGeom prst="rect">
            <a:avLst/>
          </a:prstGeom>
        </p:spPr>
      </p:pic>
    </p:spTree>
    <p:extLst>
      <p:ext uri="{BB962C8B-B14F-4D97-AF65-F5344CB8AC3E}">
        <p14:creationId xmlns:p14="http://schemas.microsoft.com/office/powerpoint/2010/main" val="29739283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t>Logan (1988): Instance Theory of </a:t>
            </a:r>
          </a:p>
          <a:p>
            <a:r>
              <a:rPr lang="en-US" dirty="0" smtClean="0"/>
              <a:t>                 Automatization </a:t>
            </a:r>
          </a:p>
        </p:txBody>
      </p:sp>
      <p:sp>
        <p:nvSpPr>
          <p:cNvPr id="8" name="TextBox 7"/>
          <p:cNvSpPr txBox="1"/>
          <p:nvPr/>
        </p:nvSpPr>
        <p:spPr>
          <a:xfrm>
            <a:off x="4823009" y="2935459"/>
            <a:ext cx="4382097" cy="369332"/>
          </a:xfrm>
          <a:prstGeom prst="rect">
            <a:avLst/>
          </a:prstGeom>
          <a:noFill/>
        </p:spPr>
        <p:txBody>
          <a:bodyPr wrap="none" rtlCol="0">
            <a:spAutoFit/>
          </a:bodyPr>
          <a:lstStyle/>
          <a:p>
            <a:r>
              <a:rPr lang="en-US" dirty="0" smtClean="0"/>
              <a:t>Heathcote et al. (2000): The Exponential law</a:t>
            </a:r>
            <a:endParaRPr lang="en-US" dirty="0"/>
          </a:p>
        </p:txBody>
      </p:sp>
      <p:sp>
        <p:nvSpPr>
          <p:cNvPr id="9" name="TextBox 8"/>
          <p:cNvSpPr txBox="1"/>
          <p:nvPr/>
        </p:nvSpPr>
        <p:spPr>
          <a:xfrm>
            <a:off x="374725" y="2237205"/>
            <a:ext cx="3977627" cy="369332"/>
          </a:xfrm>
          <a:prstGeom prst="rect">
            <a:avLst/>
          </a:prstGeom>
          <a:noFill/>
        </p:spPr>
        <p:txBody>
          <a:bodyPr wrap="none" rtlCol="0">
            <a:spAutoFit/>
          </a:bodyPr>
          <a:lstStyle/>
          <a:p>
            <a:r>
              <a:rPr lang="en-US" dirty="0" smtClean="0"/>
              <a:t>Rickard (1997):  The process shift model </a:t>
            </a:r>
          </a:p>
        </p:txBody>
      </p:sp>
      <p:sp>
        <p:nvSpPr>
          <p:cNvPr id="10" name="TextBox 9"/>
          <p:cNvSpPr txBox="1"/>
          <p:nvPr/>
        </p:nvSpPr>
        <p:spPr>
          <a:xfrm>
            <a:off x="374725" y="3993862"/>
            <a:ext cx="4180440" cy="923330"/>
          </a:xfrm>
          <a:prstGeom prst="rect">
            <a:avLst/>
          </a:prstGeom>
          <a:noFill/>
        </p:spPr>
        <p:txBody>
          <a:bodyPr wrap="none" rtlCol="0">
            <a:spAutoFit/>
          </a:bodyPr>
          <a:lstStyle/>
          <a:p>
            <a:pPr algn="ctr"/>
            <a:r>
              <a:rPr lang="en-US" dirty="0" smtClean="0">
                <a:solidFill>
                  <a:srgbClr val="00B050"/>
                </a:solidFill>
              </a:rPr>
              <a:t>Bajic and Rickard (2009):  Strong Evidence</a:t>
            </a:r>
          </a:p>
          <a:p>
            <a:pPr algn="ctr"/>
            <a:r>
              <a:rPr lang="en-US" dirty="0">
                <a:solidFill>
                  <a:srgbClr val="00B050"/>
                </a:solidFill>
              </a:rPr>
              <a:t>f</a:t>
            </a:r>
            <a:r>
              <a:rPr lang="en-US" dirty="0" smtClean="0">
                <a:solidFill>
                  <a:srgbClr val="00B050"/>
                </a:solidFill>
              </a:rPr>
              <a:t>or the process choice assumption in </a:t>
            </a:r>
          </a:p>
          <a:p>
            <a:pPr algn="ctr"/>
            <a:r>
              <a:rPr lang="en-US" dirty="0" smtClean="0">
                <a:solidFill>
                  <a:srgbClr val="00B050"/>
                </a:solidFill>
              </a:rPr>
              <a:t>the shift model </a:t>
            </a:r>
            <a:endParaRPr lang="en-US" dirty="0">
              <a:solidFill>
                <a:srgbClr val="00B050"/>
              </a:solidFill>
            </a:endParaRPr>
          </a:p>
        </p:txBody>
      </p:sp>
      <p:sp>
        <p:nvSpPr>
          <p:cNvPr id="13" name="TextBox 12"/>
          <p:cNvSpPr txBox="1"/>
          <p:nvPr/>
        </p:nvSpPr>
        <p:spPr>
          <a:xfrm>
            <a:off x="445578" y="3507013"/>
            <a:ext cx="4109587" cy="369332"/>
          </a:xfrm>
          <a:prstGeom prst="rect">
            <a:avLst/>
          </a:prstGeom>
          <a:noFill/>
        </p:spPr>
        <p:txBody>
          <a:bodyPr wrap="none" rtlCol="0">
            <a:spAutoFit/>
          </a:bodyPr>
          <a:lstStyle/>
          <a:p>
            <a:r>
              <a:rPr lang="en-US" dirty="0" smtClean="0"/>
              <a:t>Rickard (2004):  Item level shift model fits</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9" idx="1"/>
          </p:cNvCxnSpPr>
          <p:nvPr/>
        </p:nvCxnSpPr>
        <p:spPr>
          <a:xfrm>
            <a:off x="4255632" y="2466165"/>
            <a:ext cx="129973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555371" y="2281499"/>
            <a:ext cx="2634054" cy="369332"/>
          </a:xfrm>
          <a:prstGeom prst="rect">
            <a:avLst/>
          </a:prstGeom>
          <a:noFill/>
        </p:spPr>
        <p:txBody>
          <a:bodyPr wrap="none" rtlCol="0">
            <a:spAutoFit/>
          </a:bodyPr>
          <a:lstStyle/>
          <a:p>
            <a:r>
              <a:rPr lang="en-US" dirty="0" smtClean="0"/>
              <a:t>The process shift function</a:t>
            </a:r>
            <a:endParaRPr lang="en-US" dirty="0"/>
          </a:p>
        </p:txBody>
      </p:sp>
      <p:sp>
        <p:nvSpPr>
          <p:cNvPr id="17" name="TextBox 16"/>
          <p:cNvSpPr txBox="1"/>
          <p:nvPr/>
        </p:nvSpPr>
        <p:spPr>
          <a:xfrm>
            <a:off x="5525934" y="3790611"/>
            <a:ext cx="2634054" cy="369332"/>
          </a:xfrm>
          <a:prstGeom prst="rect">
            <a:avLst/>
          </a:prstGeom>
          <a:noFill/>
        </p:spPr>
        <p:txBody>
          <a:bodyPr wrap="none" rtlCol="0">
            <a:spAutoFit/>
          </a:bodyPr>
          <a:lstStyle/>
          <a:p>
            <a:r>
              <a:rPr lang="en-US" dirty="0" smtClean="0"/>
              <a:t>The process shift function</a:t>
            </a:r>
            <a:endParaRPr lang="en-US" dirty="0"/>
          </a:p>
        </p:txBody>
      </p:sp>
      <p:cxnSp>
        <p:nvCxnSpPr>
          <p:cNvPr id="18" name="Straight Arrow Connector 17"/>
          <p:cNvCxnSpPr>
            <a:endCxn id="17" idx="1"/>
          </p:cNvCxnSpPr>
          <p:nvPr/>
        </p:nvCxnSpPr>
        <p:spPr>
          <a:xfrm>
            <a:off x="4528620" y="3691679"/>
            <a:ext cx="997314" cy="2835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864516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163" y="219585"/>
            <a:ext cx="7524926" cy="707886"/>
          </a:xfrm>
          <a:prstGeom prst="rect">
            <a:avLst/>
          </a:prstGeom>
          <a:noFill/>
        </p:spPr>
        <p:txBody>
          <a:bodyPr wrap="square" rtlCol="0">
            <a:spAutoFit/>
          </a:bodyPr>
          <a:lstStyle/>
          <a:p>
            <a:pPr algn="ctr"/>
            <a:r>
              <a:rPr lang="en-US" sz="2200" dirty="0" smtClean="0"/>
              <a:t>Stronger Tests of the Choice Process in the Shift Theory</a:t>
            </a:r>
          </a:p>
          <a:p>
            <a:pPr algn="ctr"/>
            <a:r>
              <a:rPr lang="en-US" i="1" dirty="0" err="1" smtClean="0"/>
              <a:t>Bajic</a:t>
            </a:r>
            <a:r>
              <a:rPr lang="en-US" i="1" dirty="0" smtClean="0"/>
              <a:t> &amp; Rickard, 2009, JEP:LMC</a:t>
            </a:r>
            <a:endParaRPr lang="en-US" i="1" dirty="0"/>
          </a:p>
        </p:txBody>
      </p:sp>
      <p:sp>
        <p:nvSpPr>
          <p:cNvPr id="3" name="TextBox 2"/>
          <p:cNvSpPr txBox="1"/>
          <p:nvPr/>
        </p:nvSpPr>
        <p:spPr>
          <a:xfrm>
            <a:off x="126174" y="1421026"/>
            <a:ext cx="8708907" cy="5355312"/>
          </a:xfrm>
          <a:prstGeom prst="rect">
            <a:avLst/>
          </a:prstGeom>
          <a:noFill/>
        </p:spPr>
        <p:txBody>
          <a:bodyPr wrap="square" rtlCol="0">
            <a:spAutoFit/>
          </a:bodyPr>
          <a:lstStyle/>
          <a:p>
            <a:r>
              <a:rPr lang="en-US" u="sng" dirty="0" smtClean="0"/>
              <a:t>Tap-count task</a:t>
            </a:r>
          </a:p>
          <a:p>
            <a:endParaRPr lang="en-US" dirty="0"/>
          </a:p>
          <a:p>
            <a:r>
              <a:rPr lang="en-US" dirty="0" smtClean="0"/>
              <a:t>A unique two-digit number was presented as the cue for each item.</a:t>
            </a:r>
          </a:p>
          <a:p>
            <a:endParaRPr lang="en-US" dirty="0"/>
          </a:p>
          <a:p>
            <a:r>
              <a:rPr lang="en-US" dirty="0" smtClean="0"/>
              <a:t>The algorithm involved silently counting forward  by one’s while tapping the space key </a:t>
            </a:r>
          </a:p>
          <a:p>
            <a:r>
              <a:rPr lang="en-US" dirty="0" smtClean="0"/>
              <a:t>on each  silent count.</a:t>
            </a:r>
          </a:p>
          <a:p>
            <a:endParaRPr lang="en-US" dirty="0"/>
          </a:p>
          <a:p>
            <a:r>
              <a:rPr lang="en-US" dirty="0" smtClean="0"/>
              <a:t>After a preset  number of tap-counts that was consistent over trials for each item, </a:t>
            </a:r>
          </a:p>
          <a:p>
            <a:r>
              <a:rPr lang="en-US" dirty="0" smtClean="0"/>
              <a:t>text appears instructing  the subject to type the arrived at number as the correct response for that item (i.e., for the presented number cue). Correct answer feedback was then provided. Hence both the number of executed algorithm steps and latencies can be recorded on each trial.</a:t>
            </a:r>
          </a:p>
          <a:p>
            <a:endParaRPr lang="en-US" dirty="0" smtClean="0"/>
          </a:p>
          <a:p>
            <a:r>
              <a:rPr lang="en-US" dirty="0" smtClean="0"/>
              <a:t>Three types trials could be identified:</a:t>
            </a:r>
          </a:p>
          <a:p>
            <a:endParaRPr lang="en-US" dirty="0"/>
          </a:p>
          <a:p>
            <a:pPr marL="342900" indent="-342900">
              <a:buAutoNum type="arabicParenR"/>
            </a:pPr>
            <a:r>
              <a:rPr lang="en-US" dirty="0" smtClean="0"/>
              <a:t>algorithm trials</a:t>
            </a:r>
          </a:p>
          <a:p>
            <a:pPr marL="342900" indent="-342900">
              <a:buAutoNum type="arabicParenR"/>
            </a:pPr>
            <a:r>
              <a:rPr lang="en-US" dirty="0" smtClean="0"/>
              <a:t>partial algorithm trials</a:t>
            </a:r>
          </a:p>
          <a:p>
            <a:pPr marL="342900" indent="-342900">
              <a:buAutoNum type="arabicParenR"/>
            </a:pPr>
            <a:r>
              <a:rPr lang="en-US" dirty="0" smtClean="0"/>
              <a:t>retrieval trials</a:t>
            </a:r>
            <a:endParaRPr lang="en-US" dirty="0"/>
          </a:p>
          <a:p>
            <a:r>
              <a:rPr lang="en-US" dirty="0" smtClean="0"/>
              <a:t> </a:t>
            </a:r>
            <a:endParaRPr lang="en-US" dirty="0"/>
          </a:p>
        </p:txBody>
      </p:sp>
      <p:sp>
        <p:nvSpPr>
          <p:cNvPr id="2" name="TextBox 1"/>
          <p:cNvSpPr txBox="1"/>
          <p:nvPr/>
        </p:nvSpPr>
        <p:spPr>
          <a:xfrm>
            <a:off x="2743200" y="5800725"/>
            <a:ext cx="798617" cy="369332"/>
          </a:xfrm>
          <a:prstGeom prst="rect">
            <a:avLst/>
          </a:prstGeom>
          <a:noFill/>
        </p:spPr>
        <p:txBody>
          <a:bodyPr wrap="none" rtlCol="0">
            <a:spAutoFit/>
          </a:bodyPr>
          <a:lstStyle/>
          <a:p>
            <a:r>
              <a:rPr lang="en-US" dirty="0"/>
              <a:t>(</a:t>
            </a:r>
            <a:r>
              <a:rPr lang="en-US" dirty="0" smtClean="0"/>
              <a:t>2.5%)</a:t>
            </a:r>
            <a:endParaRPr lang="en-US" dirty="0"/>
          </a:p>
        </p:txBody>
      </p:sp>
    </p:spTree>
    <p:extLst>
      <p:ext uri="{BB962C8B-B14F-4D97-AF65-F5344CB8AC3E}">
        <p14:creationId xmlns:p14="http://schemas.microsoft.com/office/powerpoint/2010/main" val="2097991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665" y="367865"/>
            <a:ext cx="7955145" cy="769441"/>
          </a:xfrm>
          <a:prstGeom prst="rect">
            <a:avLst/>
          </a:prstGeom>
          <a:noFill/>
        </p:spPr>
        <p:txBody>
          <a:bodyPr wrap="square" rtlCol="0">
            <a:spAutoFit/>
          </a:bodyPr>
          <a:lstStyle/>
          <a:p>
            <a:pPr algn="ctr"/>
            <a:r>
              <a:rPr lang="en-US" sz="2200" dirty="0"/>
              <a:t>A</a:t>
            </a:r>
            <a:r>
              <a:rPr lang="en-US" sz="2200" dirty="0" smtClean="0"/>
              <a:t>lgorithm trials approaching the first correct retrieval exhibit progressive slowing for the first step only. </a:t>
            </a:r>
            <a:endParaRPr lang="en-US" sz="2200" dirty="0"/>
          </a:p>
        </p:txBody>
      </p:sp>
      <p:pic>
        <p:nvPicPr>
          <p:cNvPr id="3" name="Picture 2"/>
          <p:cNvPicPr>
            <a:picLocks noChangeAspect="1"/>
          </p:cNvPicPr>
          <p:nvPr/>
        </p:nvPicPr>
        <p:blipFill>
          <a:blip r:embed="rId2"/>
          <a:stretch>
            <a:fillRect/>
          </a:stretch>
        </p:blipFill>
        <p:spPr>
          <a:xfrm>
            <a:off x="754207" y="1529347"/>
            <a:ext cx="7586603" cy="4964080"/>
          </a:xfrm>
          <a:prstGeom prst="rect">
            <a:avLst/>
          </a:prstGeom>
        </p:spPr>
      </p:pic>
    </p:spTree>
    <p:extLst>
      <p:ext uri="{BB962C8B-B14F-4D97-AF65-F5344CB8AC3E}">
        <p14:creationId xmlns:p14="http://schemas.microsoft.com/office/powerpoint/2010/main" val="41242723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t>Logan (1988): Instance Theory of </a:t>
            </a:r>
          </a:p>
          <a:p>
            <a:r>
              <a:rPr lang="en-US" dirty="0" smtClean="0"/>
              <a:t>                 Automatization </a:t>
            </a:r>
          </a:p>
        </p:txBody>
      </p:sp>
      <p:sp>
        <p:nvSpPr>
          <p:cNvPr id="8" name="TextBox 7"/>
          <p:cNvSpPr txBox="1"/>
          <p:nvPr/>
        </p:nvSpPr>
        <p:spPr>
          <a:xfrm>
            <a:off x="4823009" y="2935459"/>
            <a:ext cx="4382097" cy="369332"/>
          </a:xfrm>
          <a:prstGeom prst="rect">
            <a:avLst/>
          </a:prstGeom>
          <a:noFill/>
        </p:spPr>
        <p:txBody>
          <a:bodyPr wrap="none" rtlCol="0">
            <a:spAutoFit/>
          </a:bodyPr>
          <a:lstStyle/>
          <a:p>
            <a:r>
              <a:rPr lang="en-US" dirty="0" smtClean="0"/>
              <a:t>Heathcote et al. (2000): The Exponential law</a:t>
            </a:r>
            <a:endParaRPr lang="en-US" dirty="0"/>
          </a:p>
        </p:txBody>
      </p:sp>
      <p:sp>
        <p:nvSpPr>
          <p:cNvPr id="9" name="TextBox 8"/>
          <p:cNvSpPr txBox="1"/>
          <p:nvPr/>
        </p:nvSpPr>
        <p:spPr>
          <a:xfrm>
            <a:off x="374725" y="2237205"/>
            <a:ext cx="3977627" cy="369332"/>
          </a:xfrm>
          <a:prstGeom prst="rect">
            <a:avLst/>
          </a:prstGeom>
          <a:noFill/>
        </p:spPr>
        <p:txBody>
          <a:bodyPr wrap="none" rtlCol="0">
            <a:spAutoFit/>
          </a:bodyPr>
          <a:lstStyle/>
          <a:p>
            <a:r>
              <a:rPr lang="en-US" dirty="0" smtClean="0"/>
              <a:t>Rickard (1997):  The process shift model </a:t>
            </a:r>
          </a:p>
        </p:txBody>
      </p:sp>
      <p:sp>
        <p:nvSpPr>
          <p:cNvPr id="10" name="TextBox 9"/>
          <p:cNvSpPr txBox="1"/>
          <p:nvPr/>
        </p:nvSpPr>
        <p:spPr>
          <a:xfrm>
            <a:off x="374725" y="3993862"/>
            <a:ext cx="4180440" cy="923330"/>
          </a:xfrm>
          <a:prstGeom prst="rect">
            <a:avLst/>
          </a:prstGeom>
          <a:noFill/>
        </p:spPr>
        <p:txBody>
          <a:bodyPr wrap="none" rtlCol="0">
            <a:spAutoFit/>
          </a:bodyPr>
          <a:lstStyle/>
          <a:p>
            <a:pPr algn="ctr"/>
            <a:r>
              <a:rPr lang="en-US" dirty="0" smtClean="0"/>
              <a:t>Bajic and Rickard (2009):  Strong Evidence</a:t>
            </a:r>
          </a:p>
          <a:p>
            <a:pPr algn="ctr"/>
            <a:r>
              <a:rPr lang="en-US" dirty="0"/>
              <a:t>f</a:t>
            </a:r>
            <a:r>
              <a:rPr lang="en-US" dirty="0" smtClean="0"/>
              <a:t>or the process choice assumption in </a:t>
            </a:r>
          </a:p>
          <a:p>
            <a:pPr algn="ctr"/>
            <a:r>
              <a:rPr lang="en-US" dirty="0" smtClean="0"/>
              <a:t>the shift model </a:t>
            </a:r>
            <a:endParaRPr lang="en-US" dirty="0"/>
          </a:p>
        </p:txBody>
      </p:sp>
      <p:sp>
        <p:nvSpPr>
          <p:cNvPr id="12" name="TextBox 11"/>
          <p:cNvSpPr txBox="1"/>
          <p:nvPr/>
        </p:nvSpPr>
        <p:spPr>
          <a:xfrm>
            <a:off x="4905501" y="5094013"/>
            <a:ext cx="3686394" cy="646331"/>
          </a:xfrm>
          <a:prstGeom prst="rect">
            <a:avLst/>
          </a:prstGeom>
          <a:noFill/>
        </p:spPr>
        <p:txBody>
          <a:bodyPr wrap="none" rtlCol="0">
            <a:spAutoFit/>
          </a:bodyPr>
          <a:lstStyle/>
          <a:p>
            <a:pPr algn="ctr"/>
            <a:r>
              <a:rPr lang="en-US" dirty="0" smtClean="0">
                <a:solidFill>
                  <a:srgbClr val="00B050"/>
                </a:solidFill>
              </a:rPr>
              <a:t>Heathcote et al. (2018): The Delayed </a:t>
            </a:r>
          </a:p>
          <a:p>
            <a:pPr algn="ctr"/>
            <a:r>
              <a:rPr lang="en-US" dirty="0" smtClean="0">
                <a:solidFill>
                  <a:srgbClr val="00B050"/>
                </a:solidFill>
              </a:rPr>
              <a:t>Exponential law</a:t>
            </a:r>
            <a:endParaRPr lang="en-US" dirty="0">
              <a:solidFill>
                <a:srgbClr val="00B050"/>
              </a:solidFill>
            </a:endParaRPr>
          </a:p>
        </p:txBody>
      </p:sp>
      <p:sp>
        <p:nvSpPr>
          <p:cNvPr id="13" name="TextBox 12"/>
          <p:cNvSpPr txBox="1"/>
          <p:nvPr/>
        </p:nvSpPr>
        <p:spPr>
          <a:xfrm>
            <a:off x="445578" y="3507013"/>
            <a:ext cx="4109587" cy="369332"/>
          </a:xfrm>
          <a:prstGeom prst="rect">
            <a:avLst/>
          </a:prstGeom>
          <a:noFill/>
        </p:spPr>
        <p:txBody>
          <a:bodyPr wrap="none" rtlCol="0">
            <a:spAutoFit/>
          </a:bodyPr>
          <a:lstStyle/>
          <a:p>
            <a:r>
              <a:rPr lang="en-US" dirty="0" smtClean="0"/>
              <a:t>Rickard (2004):  Item level shift model fits</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9" idx="1"/>
          </p:cNvCxnSpPr>
          <p:nvPr/>
        </p:nvCxnSpPr>
        <p:spPr>
          <a:xfrm>
            <a:off x="4255632" y="2466165"/>
            <a:ext cx="129973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555371" y="2281499"/>
            <a:ext cx="2634054" cy="369332"/>
          </a:xfrm>
          <a:prstGeom prst="rect">
            <a:avLst/>
          </a:prstGeom>
          <a:noFill/>
        </p:spPr>
        <p:txBody>
          <a:bodyPr wrap="none" rtlCol="0">
            <a:spAutoFit/>
          </a:bodyPr>
          <a:lstStyle/>
          <a:p>
            <a:r>
              <a:rPr lang="en-US" dirty="0" smtClean="0"/>
              <a:t>The process shift function</a:t>
            </a:r>
            <a:endParaRPr lang="en-US" dirty="0"/>
          </a:p>
        </p:txBody>
      </p:sp>
      <p:sp>
        <p:nvSpPr>
          <p:cNvPr id="17" name="TextBox 16"/>
          <p:cNvSpPr txBox="1"/>
          <p:nvPr/>
        </p:nvSpPr>
        <p:spPr>
          <a:xfrm>
            <a:off x="5525934" y="3790611"/>
            <a:ext cx="2634054" cy="369332"/>
          </a:xfrm>
          <a:prstGeom prst="rect">
            <a:avLst/>
          </a:prstGeom>
          <a:noFill/>
        </p:spPr>
        <p:txBody>
          <a:bodyPr wrap="none" rtlCol="0">
            <a:spAutoFit/>
          </a:bodyPr>
          <a:lstStyle/>
          <a:p>
            <a:r>
              <a:rPr lang="en-US" dirty="0" smtClean="0"/>
              <a:t>The process shift function</a:t>
            </a:r>
            <a:endParaRPr lang="en-US" dirty="0"/>
          </a:p>
        </p:txBody>
      </p:sp>
      <p:cxnSp>
        <p:nvCxnSpPr>
          <p:cNvPr id="18" name="Straight Arrow Connector 17"/>
          <p:cNvCxnSpPr>
            <a:endCxn id="17" idx="1"/>
          </p:cNvCxnSpPr>
          <p:nvPr/>
        </p:nvCxnSpPr>
        <p:spPr>
          <a:xfrm>
            <a:off x="4528620" y="3691679"/>
            <a:ext cx="997314" cy="2835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68157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762" y="290216"/>
            <a:ext cx="7524926" cy="738664"/>
          </a:xfrm>
          <a:prstGeom prst="rect">
            <a:avLst/>
          </a:prstGeom>
          <a:noFill/>
        </p:spPr>
        <p:txBody>
          <a:bodyPr wrap="square" rtlCol="0">
            <a:spAutoFit/>
          </a:bodyPr>
          <a:lstStyle/>
          <a:p>
            <a:pPr algn="ctr"/>
            <a:r>
              <a:rPr lang="en-US" sz="2400" dirty="0" smtClean="0"/>
              <a:t>Refining the Law of  Practice</a:t>
            </a:r>
          </a:p>
          <a:p>
            <a:pPr algn="ctr"/>
            <a:r>
              <a:rPr lang="en-US" i="1" dirty="0"/>
              <a:t>Heathcote et al</a:t>
            </a:r>
            <a:r>
              <a:rPr lang="en-US" i="1" dirty="0" smtClean="0"/>
              <a:t>., 2018, Psych. Rev.</a:t>
            </a:r>
            <a:endParaRPr lang="en-US" i="1" dirty="0"/>
          </a:p>
        </p:txBody>
      </p:sp>
      <p:sp>
        <p:nvSpPr>
          <p:cNvPr id="5" name="TextBox 4"/>
          <p:cNvSpPr txBox="1"/>
          <p:nvPr/>
        </p:nvSpPr>
        <p:spPr>
          <a:xfrm>
            <a:off x="1229679" y="1847612"/>
            <a:ext cx="1689886" cy="369332"/>
          </a:xfrm>
          <a:prstGeom prst="rect">
            <a:avLst/>
          </a:prstGeom>
          <a:noFill/>
        </p:spPr>
        <p:txBody>
          <a:bodyPr wrap="none" rtlCol="0">
            <a:spAutoFit/>
          </a:bodyPr>
          <a:lstStyle/>
          <a:p>
            <a:r>
              <a:rPr lang="en-US" dirty="0"/>
              <a:t>p</a:t>
            </a:r>
            <a:r>
              <a:rPr lang="en-US" dirty="0" smtClean="0"/>
              <a:t>ower function:</a:t>
            </a:r>
            <a:endParaRPr lang="en-US" dirty="0"/>
          </a:p>
        </p:txBody>
      </p:sp>
      <p:sp>
        <p:nvSpPr>
          <p:cNvPr id="6" name="TextBox 5"/>
          <p:cNvSpPr txBox="1"/>
          <p:nvPr/>
        </p:nvSpPr>
        <p:spPr>
          <a:xfrm>
            <a:off x="4785139" y="1847631"/>
            <a:ext cx="2212465" cy="369332"/>
          </a:xfrm>
          <a:prstGeom prst="rect">
            <a:avLst/>
          </a:prstGeom>
          <a:noFill/>
        </p:spPr>
        <p:txBody>
          <a:bodyPr wrap="none" rtlCol="0">
            <a:spAutoFit/>
          </a:bodyPr>
          <a:lstStyle/>
          <a:p>
            <a:r>
              <a:rPr lang="en-US" dirty="0" smtClean="0"/>
              <a:t>exponential function:</a:t>
            </a:r>
            <a:endParaRPr lang="en-US" dirty="0"/>
          </a:p>
        </p:txBody>
      </p:sp>
      <p:sp>
        <p:nvSpPr>
          <p:cNvPr id="7" name="TextBox 6"/>
          <p:cNvSpPr txBox="1"/>
          <p:nvPr/>
        </p:nvSpPr>
        <p:spPr>
          <a:xfrm>
            <a:off x="1229679" y="3535721"/>
            <a:ext cx="1665841" cy="646331"/>
          </a:xfrm>
          <a:prstGeom prst="rect">
            <a:avLst/>
          </a:prstGeom>
          <a:noFill/>
        </p:spPr>
        <p:txBody>
          <a:bodyPr wrap="none" rtlCol="0">
            <a:spAutoFit/>
          </a:bodyPr>
          <a:lstStyle/>
          <a:p>
            <a:r>
              <a:rPr lang="en-US" dirty="0"/>
              <a:t>d</a:t>
            </a:r>
            <a:r>
              <a:rPr lang="en-US" dirty="0" smtClean="0"/>
              <a:t>elayed-power </a:t>
            </a:r>
          </a:p>
          <a:p>
            <a:r>
              <a:rPr lang="en-US" dirty="0" smtClean="0"/>
              <a:t>     function:</a:t>
            </a:r>
            <a:endParaRPr lang="en-US" dirty="0"/>
          </a:p>
        </p:txBody>
      </p:sp>
      <p:sp>
        <p:nvSpPr>
          <p:cNvPr id="8" name="TextBox 7"/>
          <p:cNvSpPr txBox="1"/>
          <p:nvPr/>
        </p:nvSpPr>
        <p:spPr>
          <a:xfrm>
            <a:off x="4843649" y="3535720"/>
            <a:ext cx="2141933" cy="646331"/>
          </a:xfrm>
          <a:prstGeom prst="rect">
            <a:avLst/>
          </a:prstGeom>
          <a:noFill/>
        </p:spPr>
        <p:txBody>
          <a:bodyPr wrap="none" rtlCol="0">
            <a:spAutoFit/>
          </a:bodyPr>
          <a:lstStyle/>
          <a:p>
            <a:r>
              <a:rPr lang="en-US" dirty="0" smtClean="0"/>
              <a:t>delayed-exponential</a:t>
            </a:r>
          </a:p>
          <a:p>
            <a:r>
              <a:rPr lang="en-US" dirty="0" smtClean="0"/>
              <a:t>            function:</a:t>
            </a:r>
            <a:endParaRPr lang="en-US" dirty="0"/>
          </a:p>
        </p:txBody>
      </p:sp>
      <p:sp>
        <p:nvSpPr>
          <p:cNvPr id="9" name="TextBox 8"/>
          <p:cNvSpPr txBox="1"/>
          <p:nvPr/>
        </p:nvSpPr>
        <p:spPr>
          <a:xfrm>
            <a:off x="1423643" y="2312395"/>
            <a:ext cx="1435008" cy="369332"/>
          </a:xfrm>
          <a:prstGeom prst="rect">
            <a:avLst/>
          </a:prstGeom>
          <a:noFill/>
        </p:spPr>
        <p:txBody>
          <a:bodyPr wrap="none" rtlCol="0">
            <a:spAutoFit/>
          </a:bodyPr>
          <a:lstStyle/>
          <a:p>
            <a:r>
              <a:rPr lang="en-US" i="1" dirty="0" smtClean="0">
                <a:solidFill>
                  <a:srgbClr val="00B050"/>
                </a:solidFill>
              </a:rPr>
              <a:t>RT = a + </a:t>
            </a:r>
            <a:r>
              <a:rPr lang="en-US" i="1" dirty="0" err="1" smtClean="0">
                <a:solidFill>
                  <a:srgbClr val="00B050"/>
                </a:solidFill>
              </a:rPr>
              <a:t>bN</a:t>
            </a:r>
            <a:r>
              <a:rPr lang="en-US" i="1" dirty="0" smtClean="0">
                <a:solidFill>
                  <a:srgbClr val="00B050"/>
                </a:solidFill>
              </a:rPr>
              <a:t> </a:t>
            </a:r>
            <a:r>
              <a:rPr lang="en-US" i="1" baseline="30000" dirty="0" smtClean="0">
                <a:solidFill>
                  <a:srgbClr val="00B050"/>
                </a:solidFill>
              </a:rPr>
              <a:t>-c</a:t>
            </a:r>
            <a:endParaRPr lang="en-US" i="1" baseline="30000" dirty="0">
              <a:solidFill>
                <a:srgbClr val="00B050"/>
              </a:solidFill>
            </a:endParaRPr>
          </a:p>
        </p:txBody>
      </p:sp>
      <p:sp>
        <p:nvSpPr>
          <p:cNvPr id="12" name="Rectangle 11"/>
          <p:cNvSpPr/>
          <p:nvPr/>
        </p:nvSpPr>
        <p:spPr>
          <a:xfrm>
            <a:off x="5153829" y="2312395"/>
            <a:ext cx="1414170" cy="369332"/>
          </a:xfrm>
          <a:prstGeom prst="rect">
            <a:avLst/>
          </a:prstGeom>
        </p:spPr>
        <p:txBody>
          <a:bodyPr wrap="none">
            <a:spAutoFit/>
          </a:bodyPr>
          <a:lstStyle/>
          <a:p>
            <a:r>
              <a:rPr lang="en-US" i="1" dirty="0">
                <a:solidFill>
                  <a:srgbClr val="00B050"/>
                </a:solidFill>
              </a:rPr>
              <a:t>RT = a + </a:t>
            </a:r>
            <a:r>
              <a:rPr lang="en-US" i="1" dirty="0" smtClean="0">
                <a:solidFill>
                  <a:srgbClr val="00B050"/>
                </a:solidFill>
              </a:rPr>
              <a:t>be</a:t>
            </a:r>
            <a:r>
              <a:rPr lang="en-US" i="1" baseline="30000" dirty="0" smtClean="0">
                <a:solidFill>
                  <a:srgbClr val="00B050"/>
                </a:solidFill>
              </a:rPr>
              <a:t>-</a:t>
            </a:r>
            <a:r>
              <a:rPr lang="en-US" i="1" baseline="30000" dirty="0" err="1" smtClean="0">
                <a:solidFill>
                  <a:srgbClr val="00B050"/>
                </a:solidFill>
              </a:rPr>
              <a:t>cN</a:t>
            </a:r>
            <a:endParaRPr lang="en-US" i="1" baseline="30000" dirty="0">
              <a:solidFill>
                <a:srgbClr val="00B050"/>
              </a:solidFill>
            </a:endParaRPr>
          </a:p>
        </p:txBody>
      </p:sp>
      <p:sp>
        <p:nvSpPr>
          <p:cNvPr id="13" name="Rectangle 12"/>
          <p:cNvSpPr/>
          <p:nvPr/>
        </p:nvSpPr>
        <p:spPr>
          <a:xfrm>
            <a:off x="957897" y="4396961"/>
            <a:ext cx="2608022" cy="369332"/>
          </a:xfrm>
          <a:prstGeom prst="rect">
            <a:avLst/>
          </a:prstGeom>
        </p:spPr>
        <p:txBody>
          <a:bodyPr wrap="none">
            <a:spAutoFit/>
          </a:bodyPr>
          <a:lstStyle/>
          <a:p>
            <a:r>
              <a:rPr lang="en-US" i="1" dirty="0">
                <a:solidFill>
                  <a:srgbClr val="00B050"/>
                </a:solidFill>
              </a:rPr>
              <a:t>RT = a + </a:t>
            </a:r>
            <a:r>
              <a:rPr lang="en-US" i="1" dirty="0" smtClean="0">
                <a:solidFill>
                  <a:srgbClr val="00B050"/>
                </a:solidFill>
              </a:rPr>
              <a:t>b[(</a:t>
            </a:r>
            <a:r>
              <a:rPr lang="el-GR" i="1" dirty="0" smtClean="0">
                <a:solidFill>
                  <a:srgbClr val="00B050"/>
                </a:solidFill>
              </a:rPr>
              <a:t>τ</a:t>
            </a:r>
            <a:r>
              <a:rPr lang="en-US" i="1" dirty="0" smtClean="0">
                <a:solidFill>
                  <a:srgbClr val="00B050"/>
                </a:solidFill>
              </a:rPr>
              <a:t> +1)/(</a:t>
            </a:r>
            <a:r>
              <a:rPr lang="el-GR" i="1" dirty="0">
                <a:solidFill>
                  <a:srgbClr val="00B050"/>
                </a:solidFill>
              </a:rPr>
              <a:t>τ </a:t>
            </a:r>
            <a:r>
              <a:rPr lang="en-US" i="1" dirty="0" smtClean="0">
                <a:solidFill>
                  <a:srgbClr val="00B050"/>
                </a:solidFill>
              </a:rPr>
              <a:t> + N </a:t>
            </a:r>
            <a:r>
              <a:rPr lang="en-US" i="1" baseline="30000" dirty="0" smtClean="0">
                <a:solidFill>
                  <a:srgbClr val="00B050"/>
                </a:solidFill>
              </a:rPr>
              <a:t>c</a:t>
            </a:r>
            <a:r>
              <a:rPr lang="en-US" i="1" dirty="0" smtClean="0">
                <a:solidFill>
                  <a:srgbClr val="00B050"/>
                </a:solidFill>
              </a:rPr>
              <a:t>)]</a:t>
            </a:r>
            <a:endParaRPr lang="en-US" i="1" baseline="30000" dirty="0">
              <a:solidFill>
                <a:srgbClr val="00B050"/>
              </a:solidFill>
            </a:endParaRPr>
          </a:p>
        </p:txBody>
      </p:sp>
      <p:sp>
        <p:nvSpPr>
          <p:cNvPr id="14" name="Rectangle 13"/>
          <p:cNvSpPr/>
          <p:nvPr/>
        </p:nvSpPr>
        <p:spPr>
          <a:xfrm>
            <a:off x="4773117" y="4396961"/>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sp>
        <p:nvSpPr>
          <p:cNvPr id="2" name="TextBox 1"/>
          <p:cNvSpPr txBox="1"/>
          <p:nvPr/>
        </p:nvSpPr>
        <p:spPr>
          <a:xfrm>
            <a:off x="2064842" y="5386036"/>
            <a:ext cx="4423006" cy="646331"/>
          </a:xfrm>
          <a:prstGeom prst="rect">
            <a:avLst/>
          </a:prstGeom>
          <a:noFill/>
        </p:spPr>
        <p:txBody>
          <a:bodyPr wrap="none" rtlCol="0">
            <a:spAutoFit/>
          </a:bodyPr>
          <a:lstStyle/>
          <a:p>
            <a:pPr algn="ctr"/>
            <a:r>
              <a:rPr lang="en-US" dirty="0" smtClean="0"/>
              <a:t>Once again Heathcote and colleagues didn’t </a:t>
            </a:r>
          </a:p>
          <a:p>
            <a:pPr algn="ctr"/>
            <a:r>
              <a:rPr lang="en-US" dirty="0" smtClean="0"/>
              <a:t>include fits of the process shift function.</a:t>
            </a:r>
            <a:endParaRPr lang="en-US" dirty="0"/>
          </a:p>
        </p:txBody>
      </p:sp>
      <p:pic>
        <p:nvPicPr>
          <p:cNvPr id="3" name="Picture 2"/>
          <p:cNvPicPr>
            <a:picLocks noChangeAspect="1"/>
          </p:cNvPicPr>
          <p:nvPr/>
        </p:nvPicPr>
        <p:blipFill>
          <a:blip r:embed="rId2"/>
          <a:stretch>
            <a:fillRect/>
          </a:stretch>
        </p:blipFill>
        <p:spPr>
          <a:xfrm>
            <a:off x="6521260" y="5585044"/>
            <a:ext cx="561063" cy="561063"/>
          </a:xfrm>
          <a:prstGeom prst="rect">
            <a:avLst/>
          </a:prstGeom>
        </p:spPr>
      </p:pic>
    </p:spTree>
    <p:extLst>
      <p:ext uri="{BB962C8B-B14F-4D97-AF65-F5344CB8AC3E}">
        <p14:creationId xmlns:p14="http://schemas.microsoft.com/office/powerpoint/2010/main" val="2647631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785774674"/>
              </p:ext>
            </p:extLst>
          </p:nvPr>
        </p:nvGraphicFramePr>
        <p:xfrm>
          <a:off x="1810461" y="1550146"/>
          <a:ext cx="5540310" cy="4026169"/>
        </p:xfrm>
        <a:graphic>
          <a:graphicData uri="http://schemas.openxmlformats.org/presentationml/2006/ole">
            <mc:AlternateContent xmlns:mc="http://schemas.openxmlformats.org/markup-compatibility/2006">
              <mc:Choice xmlns:v="urn:schemas-microsoft-com:vml" Requires="v">
                <p:oleObj spid="_x0000_s11328" name="SPW 11.0 Graph" r:id="rId3" imgW="8638200" imgH="6277320" progId="SigmaPlotGraphicObject.10">
                  <p:embed/>
                </p:oleObj>
              </mc:Choice>
              <mc:Fallback>
                <p:oleObj name="SPW 11.0 Graph" r:id="rId3" imgW="8638200" imgH="6277320" progId="SigmaPlotGraphicObject.10">
                  <p:embed/>
                  <p:pic>
                    <p:nvPicPr>
                      <p:cNvPr id="0" name=""/>
                      <p:cNvPicPr/>
                      <p:nvPr/>
                    </p:nvPicPr>
                    <p:blipFill>
                      <a:blip r:embed="rId4"/>
                      <a:stretch>
                        <a:fillRect/>
                      </a:stretch>
                    </p:blipFill>
                    <p:spPr>
                      <a:xfrm>
                        <a:off x="1810461" y="1550146"/>
                        <a:ext cx="5540310" cy="4026169"/>
                      </a:xfrm>
                      <a:prstGeom prst="rect">
                        <a:avLst/>
                      </a:prstGeom>
                    </p:spPr>
                  </p:pic>
                </p:oleObj>
              </mc:Fallback>
            </mc:AlternateContent>
          </a:graphicData>
        </a:graphic>
      </p:graphicFrame>
    </p:spTree>
    <p:extLst>
      <p:ext uri="{BB962C8B-B14F-4D97-AF65-F5344CB8AC3E}">
        <p14:creationId xmlns:p14="http://schemas.microsoft.com/office/powerpoint/2010/main" val="3238328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3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277167922"/>
              </p:ext>
            </p:extLst>
          </p:nvPr>
        </p:nvGraphicFramePr>
        <p:xfrm>
          <a:off x="1814330" y="1551150"/>
          <a:ext cx="5532572" cy="4125330"/>
        </p:xfrm>
        <a:graphic>
          <a:graphicData uri="http://schemas.openxmlformats.org/presentationml/2006/ole">
            <mc:AlternateContent xmlns:mc="http://schemas.openxmlformats.org/markup-compatibility/2006">
              <mc:Choice xmlns:v="urn:schemas-microsoft-com:vml" Requires="v">
                <p:oleObj spid="_x0000_s12352" name="SPW 11.0 Graph" r:id="rId3" imgW="8398440" imgH="6247080" progId="SigmaPlotGraphicObject.10">
                  <p:embed/>
                </p:oleObj>
              </mc:Choice>
              <mc:Fallback>
                <p:oleObj name="SPW 11.0 Graph" r:id="rId3" imgW="8398440" imgH="6247080" progId="SigmaPlotGraphicObject.10">
                  <p:embed/>
                  <p:pic>
                    <p:nvPicPr>
                      <p:cNvPr id="0" name=""/>
                      <p:cNvPicPr/>
                      <p:nvPr/>
                    </p:nvPicPr>
                    <p:blipFill>
                      <a:blip r:embed="rId4"/>
                      <a:stretch>
                        <a:fillRect/>
                      </a:stretch>
                    </p:blipFill>
                    <p:spPr>
                      <a:xfrm>
                        <a:off x="1814330" y="1551150"/>
                        <a:ext cx="5532572" cy="4125330"/>
                      </a:xfrm>
                      <a:prstGeom prst="rect">
                        <a:avLst/>
                      </a:prstGeom>
                    </p:spPr>
                  </p:pic>
                </p:oleObj>
              </mc:Fallback>
            </mc:AlternateContent>
          </a:graphicData>
        </a:graphic>
      </p:graphicFrame>
    </p:spTree>
    <p:extLst>
      <p:ext uri="{BB962C8B-B14F-4D97-AF65-F5344CB8AC3E}">
        <p14:creationId xmlns:p14="http://schemas.microsoft.com/office/powerpoint/2010/main" val="292336685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954299870"/>
              </p:ext>
            </p:extLst>
          </p:nvPr>
        </p:nvGraphicFramePr>
        <p:xfrm>
          <a:off x="1814329" y="1558326"/>
          <a:ext cx="5532573" cy="4125330"/>
        </p:xfrm>
        <a:graphic>
          <a:graphicData uri="http://schemas.openxmlformats.org/presentationml/2006/ole">
            <mc:AlternateContent xmlns:mc="http://schemas.openxmlformats.org/markup-compatibility/2006">
              <mc:Choice xmlns:v="urn:schemas-microsoft-com:vml" Requires="v">
                <p:oleObj spid="_x0000_s13376"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14329" y="1558326"/>
                        <a:ext cx="5532573" cy="4125330"/>
                      </a:xfrm>
                      <a:prstGeom prst="rect">
                        <a:avLst/>
                      </a:prstGeom>
                    </p:spPr>
                  </p:pic>
                </p:oleObj>
              </mc:Fallback>
            </mc:AlternateContent>
          </a:graphicData>
        </a:graphic>
      </p:graphicFrame>
    </p:spTree>
    <p:extLst>
      <p:ext uri="{BB962C8B-B14F-4D97-AF65-F5344CB8AC3E}">
        <p14:creationId xmlns:p14="http://schemas.microsoft.com/office/powerpoint/2010/main" val="22871378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88440484"/>
              </p:ext>
            </p:extLst>
          </p:nvPr>
        </p:nvGraphicFramePr>
        <p:xfrm>
          <a:off x="1824132" y="1569241"/>
          <a:ext cx="5444651" cy="4059771"/>
        </p:xfrm>
        <a:graphic>
          <a:graphicData uri="http://schemas.openxmlformats.org/presentationml/2006/ole">
            <mc:AlternateContent xmlns:mc="http://schemas.openxmlformats.org/markup-compatibility/2006">
              <mc:Choice xmlns:v="urn:schemas-microsoft-com:vml" Requires="v">
                <p:oleObj spid="_x0000_s15423"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24132" y="1569241"/>
                        <a:ext cx="5444651" cy="4059771"/>
                      </a:xfrm>
                      <a:prstGeom prst="rect">
                        <a:avLst/>
                      </a:prstGeom>
                    </p:spPr>
                  </p:pic>
                </p:oleObj>
              </mc:Fallback>
            </mc:AlternateContent>
          </a:graphicData>
        </a:graphic>
      </p:graphicFrame>
    </p:spTree>
    <p:extLst>
      <p:ext uri="{BB962C8B-B14F-4D97-AF65-F5344CB8AC3E}">
        <p14:creationId xmlns:p14="http://schemas.microsoft.com/office/powerpoint/2010/main" val="16697475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628535882"/>
              </p:ext>
            </p:extLst>
          </p:nvPr>
        </p:nvGraphicFramePr>
        <p:xfrm>
          <a:off x="1813997" y="1571538"/>
          <a:ext cx="5464072" cy="4074253"/>
        </p:xfrm>
        <a:graphic>
          <a:graphicData uri="http://schemas.openxmlformats.org/presentationml/2006/ole">
            <mc:AlternateContent xmlns:mc="http://schemas.openxmlformats.org/markup-compatibility/2006">
              <mc:Choice xmlns:v="urn:schemas-microsoft-com:vml" Requires="v">
                <p:oleObj spid="_x0000_s14400"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13997" y="1571538"/>
                        <a:ext cx="5464072" cy="4074253"/>
                      </a:xfrm>
                      <a:prstGeom prst="rect">
                        <a:avLst/>
                      </a:prstGeom>
                    </p:spPr>
                  </p:pic>
                </p:oleObj>
              </mc:Fallback>
            </mc:AlternateContent>
          </a:graphicData>
        </a:graphic>
      </p:graphicFrame>
    </p:spTree>
    <p:extLst>
      <p:ext uri="{BB962C8B-B14F-4D97-AF65-F5344CB8AC3E}">
        <p14:creationId xmlns:p14="http://schemas.microsoft.com/office/powerpoint/2010/main" val="317010016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669462569"/>
              </p:ext>
            </p:extLst>
          </p:nvPr>
        </p:nvGraphicFramePr>
        <p:xfrm>
          <a:off x="1812023" y="1566867"/>
          <a:ext cx="5417904" cy="4039827"/>
        </p:xfrm>
        <a:graphic>
          <a:graphicData uri="http://schemas.openxmlformats.org/presentationml/2006/ole">
            <mc:AlternateContent xmlns:mc="http://schemas.openxmlformats.org/markup-compatibility/2006">
              <mc:Choice xmlns:v="urn:schemas-microsoft-com:vml" Requires="v">
                <p:oleObj spid="_x0000_s16447"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12023" y="1566867"/>
                        <a:ext cx="5417904" cy="4039827"/>
                      </a:xfrm>
                      <a:prstGeom prst="rect">
                        <a:avLst/>
                      </a:prstGeom>
                    </p:spPr>
                  </p:pic>
                </p:oleObj>
              </mc:Fallback>
            </mc:AlternateContent>
          </a:graphicData>
        </a:graphic>
      </p:graphicFrame>
    </p:spTree>
    <p:extLst>
      <p:ext uri="{BB962C8B-B14F-4D97-AF65-F5344CB8AC3E}">
        <p14:creationId xmlns:p14="http://schemas.microsoft.com/office/powerpoint/2010/main" val="8249941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862973257"/>
              </p:ext>
            </p:extLst>
          </p:nvPr>
        </p:nvGraphicFramePr>
        <p:xfrm>
          <a:off x="1826579" y="1571536"/>
          <a:ext cx="5385320" cy="4015531"/>
        </p:xfrm>
        <a:graphic>
          <a:graphicData uri="http://schemas.openxmlformats.org/presentationml/2006/ole">
            <mc:AlternateContent xmlns:mc="http://schemas.openxmlformats.org/markup-compatibility/2006">
              <mc:Choice xmlns:v="urn:schemas-microsoft-com:vml" Requires="v">
                <p:oleObj spid="_x0000_s17469"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26579" y="1571536"/>
                        <a:ext cx="5385320" cy="4015531"/>
                      </a:xfrm>
                      <a:prstGeom prst="rect">
                        <a:avLst/>
                      </a:prstGeom>
                    </p:spPr>
                  </p:pic>
                </p:oleObj>
              </mc:Fallback>
            </mc:AlternateContent>
          </a:graphicData>
        </a:graphic>
      </p:graphicFrame>
    </p:spTree>
    <p:extLst>
      <p:ext uri="{BB962C8B-B14F-4D97-AF65-F5344CB8AC3E}">
        <p14:creationId xmlns:p14="http://schemas.microsoft.com/office/powerpoint/2010/main" val="19597464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05864455"/>
              </p:ext>
            </p:extLst>
          </p:nvPr>
        </p:nvGraphicFramePr>
        <p:xfrm>
          <a:off x="1823908" y="1565265"/>
          <a:ext cx="5399013" cy="4025741"/>
        </p:xfrm>
        <a:graphic>
          <a:graphicData uri="http://schemas.openxmlformats.org/presentationml/2006/ole">
            <mc:AlternateContent xmlns:mc="http://schemas.openxmlformats.org/markup-compatibility/2006">
              <mc:Choice xmlns:v="urn:schemas-microsoft-com:vml" Requires="v">
                <p:oleObj spid="_x0000_s18493"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23908" y="1565265"/>
                        <a:ext cx="5399013" cy="4025741"/>
                      </a:xfrm>
                      <a:prstGeom prst="rect">
                        <a:avLst/>
                      </a:prstGeom>
                    </p:spPr>
                  </p:pic>
                </p:oleObj>
              </mc:Fallback>
            </mc:AlternateContent>
          </a:graphicData>
        </a:graphic>
      </p:graphicFrame>
    </p:spTree>
    <p:extLst>
      <p:ext uri="{BB962C8B-B14F-4D97-AF65-F5344CB8AC3E}">
        <p14:creationId xmlns:p14="http://schemas.microsoft.com/office/powerpoint/2010/main" val="428157791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20725521"/>
              </p:ext>
            </p:extLst>
          </p:nvPr>
        </p:nvGraphicFramePr>
        <p:xfrm>
          <a:off x="1832538" y="1553818"/>
          <a:ext cx="5421508" cy="4042514"/>
        </p:xfrm>
        <a:graphic>
          <a:graphicData uri="http://schemas.openxmlformats.org/presentationml/2006/ole">
            <mc:AlternateContent xmlns:mc="http://schemas.openxmlformats.org/markup-compatibility/2006">
              <mc:Choice xmlns:v="urn:schemas-microsoft-com:vml" Requires="v">
                <p:oleObj spid="_x0000_s19518"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32538" y="1553818"/>
                        <a:ext cx="5421508" cy="4042514"/>
                      </a:xfrm>
                      <a:prstGeom prst="rect">
                        <a:avLst/>
                      </a:prstGeom>
                    </p:spPr>
                  </p:pic>
                </p:oleObj>
              </mc:Fallback>
            </mc:AlternateContent>
          </a:graphicData>
        </a:graphic>
      </p:graphicFrame>
      <p:sp>
        <p:nvSpPr>
          <p:cNvPr id="3" name="TextBox 2"/>
          <p:cNvSpPr txBox="1"/>
          <p:nvPr/>
        </p:nvSpPr>
        <p:spPr>
          <a:xfrm>
            <a:off x="1673223" y="5958443"/>
            <a:ext cx="5580823" cy="369332"/>
          </a:xfrm>
          <a:prstGeom prst="rect">
            <a:avLst/>
          </a:prstGeom>
          <a:noFill/>
        </p:spPr>
        <p:txBody>
          <a:bodyPr wrap="none" rtlCol="0">
            <a:spAutoFit/>
          </a:bodyPr>
          <a:lstStyle/>
          <a:p>
            <a:r>
              <a:rPr lang="en-US" dirty="0" smtClean="0"/>
              <a:t>In this special case the models make </a:t>
            </a:r>
            <a:r>
              <a:rPr lang="en-US" smtClean="0"/>
              <a:t>identical predictions</a:t>
            </a:r>
            <a:endParaRPr lang="en-US"/>
          </a:p>
        </p:txBody>
      </p:sp>
    </p:spTree>
    <p:extLst>
      <p:ext uri="{BB962C8B-B14F-4D97-AF65-F5344CB8AC3E}">
        <p14:creationId xmlns:p14="http://schemas.microsoft.com/office/powerpoint/2010/main" val="144894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53" y="355509"/>
            <a:ext cx="7524926" cy="430887"/>
          </a:xfrm>
          <a:prstGeom prst="rect">
            <a:avLst/>
          </a:prstGeom>
          <a:noFill/>
        </p:spPr>
        <p:txBody>
          <a:bodyPr wrap="square" rtlCol="0">
            <a:spAutoFit/>
          </a:bodyPr>
          <a:lstStyle/>
          <a:p>
            <a:pPr algn="ctr"/>
            <a:r>
              <a:rPr lang="en-US" sz="2200" dirty="0" smtClean="0"/>
              <a:t>The Exponential Delay Function</a:t>
            </a:r>
            <a:endParaRPr lang="en-US" sz="2200" dirty="0"/>
          </a:p>
        </p:txBody>
      </p:sp>
      <p:sp>
        <p:nvSpPr>
          <p:cNvPr id="6" name="Rectangle 5"/>
          <p:cNvSpPr/>
          <p:nvPr/>
        </p:nvSpPr>
        <p:spPr>
          <a:xfrm>
            <a:off x="3288916" y="844622"/>
            <a:ext cx="2583400" cy="369332"/>
          </a:xfrm>
          <a:prstGeom prst="rect">
            <a:avLst/>
          </a:prstGeom>
        </p:spPr>
        <p:txBody>
          <a:bodyPr wrap="none">
            <a:spAutoFit/>
          </a:bodyPr>
          <a:lstStyle/>
          <a:p>
            <a:r>
              <a:rPr lang="en-US" i="1" dirty="0">
                <a:solidFill>
                  <a:srgbClr val="00B050"/>
                </a:solidFill>
              </a:rPr>
              <a:t>RT = a + b</a:t>
            </a:r>
            <a:r>
              <a:rPr lang="en-US" i="1" dirty="0" smtClean="0">
                <a:solidFill>
                  <a:srgbClr val="00B050"/>
                </a:solidFill>
              </a:rPr>
              <a:t>[(</a:t>
            </a:r>
            <a:r>
              <a:rPr lang="el-GR" i="1" dirty="0">
                <a:solidFill>
                  <a:srgbClr val="00B050"/>
                </a:solidFill>
              </a:rPr>
              <a:t>τ</a:t>
            </a:r>
            <a:r>
              <a:rPr lang="en-US" i="1" dirty="0">
                <a:solidFill>
                  <a:srgbClr val="00B050"/>
                </a:solidFill>
              </a:rPr>
              <a:t> +1)/(</a:t>
            </a:r>
            <a:r>
              <a:rPr lang="el-GR" i="1" dirty="0">
                <a:solidFill>
                  <a:srgbClr val="00B050"/>
                </a:solidFill>
              </a:rPr>
              <a:t>τ </a:t>
            </a:r>
            <a:r>
              <a:rPr lang="en-US" i="1" dirty="0">
                <a:solidFill>
                  <a:srgbClr val="00B050"/>
                </a:solidFill>
              </a:rPr>
              <a:t> + </a:t>
            </a:r>
            <a:r>
              <a:rPr lang="en-US" i="1" dirty="0" smtClean="0">
                <a:solidFill>
                  <a:srgbClr val="00B050"/>
                </a:solidFill>
              </a:rPr>
              <a:t>e </a:t>
            </a:r>
            <a:r>
              <a:rPr lang="en-US" i="1" baseline="30000" dirty="0" err="1" smtClean="0">
                <a:solidFill>
                  <a:srgbClr val="00B050"/>
                </a:solidFill>
              </a:rPr>
              <a:t>cN</a:t>
            </a:r>
            <a:r>
              <a:rPr lang="en-US" i="1" dirty="0" smtClean="0">
                <a:solidFill>
                  <a:srgbClr val="00B050"/>
                </a:solidFill>
              </a:rPr>
              <a:t>)]</a:t>
            </a:r>
            <a:endParaRPr lang="en-US" i="1" baseline="30000" dirty="0">
              <a:solidFill>
                <a:srgbClr val="00B050"/>
              </a:solidFill>
            </a:endParaRPr>
          </a:p>
        </p:txBody>
      </p:sp>
      <p:graphicFrame>
        <p:nvGraphicFramePr>
          <p:cNvPr id="2" name="Object 1"/>
          <p:cNvGraphicFramePr>
            <a:graphicFrameLocks noChangeAspect="1"/>
          </p:cNvGraphicFramePr>
          <p:nvPr>
            <p:extLst/>
          </p:nvPr>
        </p:nvGraphicFramePr>
        <p:xfrm>
          <a:off x="1812023" y="1566867"/>
          <a:ext cx="5417904" cy="4039827"/>
        </p:xfrm>
        <a:graphic>
          <a:graphicData uri="http://schemas.openxmlformats.org/presentationml/2006/ole">
            <mc:AlternateContent xmlns:mc="http://schemas.openxmlformats.org/markup-compatibility/2006">
              <mc:Choice xmlns:v="urn:schemas-microsoft-com:vml" Requires="v">
                <p:oleObj spid="_x0000_s21560" name="SPW 11.0 Graph" r:id="rId3" imgW="8381520" imgH="6249960" progId="SigmaPlotGraphicObject.10">
                  <p:embed/>
                </p:oleObj>
              </mc:Choice>
              <mc:Fallback>
                <p:oleObj name="SPW 11.0 Graph" r:id="rId3" imgW="8381520" imgH="6249960" progId="SigmaPlotGraphicObject.10">
                  <p:embed/>
                  <p:pic>
                    <p:nvPicPr>
                      <p:cNvPr id="0" name=""/>
                      <p:cNvPicPr/>
                      <p:nvPr/>
                    </p:nvPicPr>
                    <p:blipFill>
                      <a:blip r:embed="rId4"/>
                      <a:stretch>
                        <a:fillRect/>
                      </a:stretch>
                    </p:blipFill>
                    <p:spPr>
                      <a:xfrm>
                        <a:off x="1812023" y="1566867"/>
                        <a:ext cx="5417904" cy="4039827"/>
                      </a:xfrm>
                      <a:prstGeom prst="rect">
                        <a:avLst/>
                      </a:prstGeom>
                    </p:spPr>
                  </p:pic>
                </p:oleObj>
              </mc:Fallback>
            </mc:AlternateContent>
          </a:graphicData>
        </a:graphic>
      </p:graphicFrame>
      <p:sp>
        <p:nvSpPr>
          <p:cNvPr id="3" name="TextBox 2"/>
          <p:cNvSpPr txBox="1"/>
          <p:nvPr/>
        </p:nvSpPr>
        <p:spPr>
          <a:xfrm>
            <a:off x="1679399" y="5958988"/>
            <a:ext cx="5726248" cy="369332"/>
          </a:xfrm>
          <a:prstGeom prst="rect">
            <a:avLst/>
          </a:prstGeom>
          <a:noFill/>
        </p:spPr>
        <p:txBody>
          <a:bodyPr wrap="none" rtlCol="0">
            <a:spAutoFit/>
          </a:bodyPr>
          <a:lstStyle/>
          <a:p>
            <a:r>
              <a:rPr lang="en-US" dirty="0" smtClean="0"/>
              <a:t>The process shift model cannot mimic any of those curves.</a:t>
            </a:r>
            <a:endParaRPr lang="en-US" dirty="0"/>
          </a:p>
        </p:txBody>
      </p:sp>
    </p:spTree>
    <p:extLst>
      <p:ext uri="{BB962C8B-B14F-4D97-AF65-F5344CB8AC3E}">
        <p14:creationId xmlns:p14="http://schemas.microsoft.com/office/powerpoint/2010/main" val="65083932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288" y="811348"/>
            <a:ext cx="7524926" cy="769441"/>
          </a:xfrm>
          <a:prstGeom prst="rect">
            <a:avLst/>
          </a:prstGeom>
          <a:noFill/>
        </p:spPr>
        <p:txBody>
          <a:bodyPr wrap="square" rtlCol="0">
            <a:spAutoFit/>
          </a:bodyPr>
          <a:lstStyle/>
          <a:p>
            <a:pPr algn="ctr"/>
            <a:r>
              <a:rPr lang="en-US" sz="2200" dirty="0" smtClean="0"/>
              <a:t>General process shift patterns that cannot be mimicked </a:t>
            </a:r>
          </a:p>
          <a:p>
            <a:pPr algn="ctr"/>
            <a:r>
              <a:rPr lang="en-US" sz="2200" dirty="0" smtClean="0"/>
              <a:t>by the ex. </a:t>
            </a:r>
            <a:r>
              <a:rPr lang="en-US" sz="2200" dirty="0"/>
              <a:t>d</a:t>
            </a:r>
            <a:r>
              <a:rPr lang="en-US" sz="2200" dirty="0" smtClean="0"/>
              <a:t>elay function.</a:t>
            </a:r>
            <a:endParaRPr lang="en-US" sz="2200" i="1" dirty="0"/>
          </a:p>
        </p:txBody>
      </p:sp>
      <p:graphicFrame>
        <p:nvGraphicFramePr>
          <p:cNvPr id="9" name="Object 8"/>
          <p:cNvGraphicFramePr>
            <a:graphicFrameLocks noChangeAspect="1"/>
          </p:cNvGraphicFramePr>
          <p:nvPr>
            <p:extLst>
              <p:ext uri="{D42A27DB-BD31-4B8C-83A1-F6EECF244321}">
                <p14:modId xmlns:p14="http://schemas.microsoft.com/office/powerpoint/2010/main" val="2162035223"/>
              </p:ext>
            </p:extLst>
          </p:nvPr>
        </p:nvGraphicFramePr>
        <p:xfrm>
          <a:off x="192729" y="2333985"/>
          <a:ext cx="4159808" cy="3111955"/>
        </p:xfrm>
        <a:graphic>
          <a:graphicData uri="http://schemas.openxmlformats.org/presentationml/2006/ole">
            <mc:AlternateContent xmlns:mc="http://schemas.openxmlformats.org/markup-compatibility/2006">
              <mc:Choice xmlns:v="urn:schemas-microsoft-com:vml" Requires="v">
                <p:oleObj spid="_x0000_s20589" name="SPW 11.0 Graph" r:id="rId3" imgW="9291960" imgH="6950880" progId="SigmaPlotGraphicObject.10">
                  <p:embed/>
                </p:oleObj>
              </mc:Choice>
              <mc:Fallback>
                <p:oleObj name="SPW 11.0 Graph" r:id="rId3" imgW="9291960" imgH="6950880" progId="SigmaPlotGraphicObject.10">
                  <p:embed/>
                  <p:pic>
                    <p:nvPicPr>
                      <p:cNvPr id="0" name=""/>
                      <p:cNvPicPr/>
                      <p:nvPr/>
                    </p:nvPicPr>
                    <p:blipFill>
                      <a:blip r:embed="rId4"/>
                      <a:stretch>
                        <a:fillRect/>
                      </a:stretch>
                    </p:blipFill>
                    <p:spPr>
                      <a:xfrm>
                        <a:off x="192729" y="2333985"/>
                        <a:ext cx="4159808" cy="3111955"/>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125979660"/>
              </p:ext>
            </p:extLst>
          </p:nvPr>
        </p:nvGraphicFramePr>
        <p:xfrm>
          <a:off x="4606090" y="2334752"/>
          <a:ext cx="4172152" cy="3111188"/>
        </p:xfrm>
        <a:graphic>
          <a:graphicData uri="http://schemas.openxmlformats.org/presentationml/2006/ole">
            <mc:AlternateContent xmlns:mc="http://schemas.openxmlformats.org/markup-compatibility/2006">
              <mc:Choice xmlns:v="urn:schemas-microsoft-com:vml" Requires="v">
                <p:oleObj spid="_x0000_s20590" name="SPW 11.0 Graph" r:id="rId5" imgW="9324000" imgH="6950880" progId="SigmaPlotGraphicObject.10">
                  <p:embed/>
                </p:oleObj>
              </mc:Choice>
              <mc:Fallback>
                <p:oleObj name="SPW 11.0 Graph" r:id="rId5" imgW="9324000" imgH="6950880" progId="SigmaPlotGraphicObject.10">
                  <p:embed/>
                  <p:pic>
                    <p:nvPicPr>
                      <p:cNvPr id="0" name=""/>
                      <p:cNvPicPr/>
                      <p:nvPr/>
                    </p:nvPicPr>
                    <p:blipFill>
                      <a:blip r:embed="rId6"/>
                      <a:stretch>
                        <a:fillRect/>
                      </a:stretch>
                    </p:blipFill>
                    <p:spPr>
                      <a:xfrm>
                        <a:off x="4606090" y="2334752"/>
                        <a:ext cx="4172152" cy="3111188"/>
                      </a:xfrm>
                      <a:prstGeom prst="rect">
                        <a:avLst/>
                      </a:prstGeom>
                    </p:spPr>
                  </p:pic>
                </p:oleObj>
              </mc:Fallback>
            </mc:AlternateContent>
          </a:graphicData>
        </a:graphic>
      </p:graphicFrame>
      <p:sp>
        <p:nvSpPr>
          <p:cNvPr id="5" name="TextBox 4"/>
          <p:cNvSpPr txBox="1"/>
          <p:nvPr/>
        </p:nvSpPr>
        <p:spPr>
          <a:xfrm>
            <a:off x="1143000" y="5686425"/>
            <a:ext cx="2434384" cy="369332"/>
          </a:xfrm>
          <a:prstGeom prst="rect">
            <a:avLst/>
          </a:prstGeom>
          <a:noFill/>
        </p:spPr>
        <p:txBody>
          <a:bodyPr wrap="none" rtlCol="0">
            <a:spAutoFit/>
          </a:bodyPr>
          <a:lstStyle/>
          <a:p>
            <a:r>
              <a:rPr lang="en-US" dirty="0" smtClean="0"/>
              <a:t>no </a:t>
            </a:r>
            <a:r>
              <a:rPr lang="en-US" smtClean="0"/>
              <a:t>algorithm reversions</a:t>
            </a:r>
            <a:endParaRPr lang="en-US"/>
          </a:p>
        </p:txBody>
      </p:sp>
      <p:sp>
        <p:nvSpPr>
          <p:cNvPr id="7" name="TextBox 6"/>
          <p:cNvSpPr txBox="1"/>
          <p:nvPr/>
        </p:nvSpPr>
        <p:spPr>
          <a:xfrm>
            <a:off x="5624513" y="5670498"/>
            <a:ext cx="2610715" cy="369332"/>
          </a:xfrm>
          <a:prstGeom prst="rect">
            <a:avLst/>
          </a:prstGeom>
          <a:noFill/>
        </p:spPr>
        <p:txBody>
          <a:bodyPr wrap="none" rtlCol="0">
            <a:spAutoFit/>
          </a:bodyPr>
          <a:lstStyle/>
          <a:p>
            <a:r>
              <a:rPr lang="en-US" dirty="0" smtClean="0"/>
              <a:t>with algorithm reversions</a:t>
            </a:r>
            <a:endParaRPr lang="en-US" dirty="0"/>
          </a:p>
        </p:txBody>
      </p:sp>
    </p:spTree>
    <p:extLst>
      <p:ext uri="{BB962C8B-B14F-4D97-AF65-F5344CB8AC3E}">
        <p14:creationId xmlns:p14="http://schemas.microsoft.com/office/powerpoint/2010/main" val="35523555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solidFill>
                  <a:srgbClr val="00B050"/>
                </a:solidFill>
              </a:rPr>
              <a:t>Newell and Rosenbloom (1981):</a:t>
            </a:r>
          </a:p>
          <a:p>
            <a:r>
              <a:rPr lang="en-US" dirty="0" smtClean="0">
                <a:solidFill>
                  <a:srgbClr val="00B050"/>
                </a:solidFill>
              </a:rPr>
              <a:t>              The </a:t>
            </a:r>
            <a:r>
              <a:rPr lang="en-US" dirty="0">
                <a:solidFill>
                  <a:srgbClr val="00B050"/>
                </a:solidFill>
              </a:rPr>
              <a:t>P</a:t>
            </a:r>
            <a:r>
              <a:rPr lang="en-US" dirty="0" smtClean="0">
                <a:solidFill>
                  <a:srgbClr val="00B050"/>
                </a:solidFill>
              </a:rPr>
              <a:t>ower </a:t>
            </a:r>
            <a:r>
              <a:rPr lang="en-US" dirty="0">
                <a:solidFill>
                  <a:srgbClr val="00B050"/>
                </a:solidFill>
              </a:rPr>
              <a:t>L</a:t>
            </a:r>
            <a:r>
              <a:rPr lang="en-US" dirty="0" smtClean="0">
                <a:solidFill>
                  <a:srgbClr val="00B050"/>
                </a:solidFill>
              </a:rPr>
              <a:t>aw</a:t>
            </a:r>
            <a:endParaRPr lang="en-US" dirty="0">
              <a:solidFill>
                <a:srgbClr val="00B050"/>
              </a:solidFill>
            </a:endParaRPr>
          </a:p>
        </p:txBody>
      </p:sp>
    </p:spTree>
    <p:extLst>
      <p:ext uri="{BB962C8B-B14F-4D97-AF65-F5344CB8AC3E}">
        <p14:creationId xmlns:p14="http://schemas.microsoft.com/office/powerpoint/2010/main" val="104301147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Models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t>Logan (1988): Instance Theory of </a:t>
            </a:r>
          </a:p>
          <a:p>
            <a:r>
              <a:rPr lang="en-US" dirty="0" smtClean="0"/>
              <a:t>                 Automatization </a:t>
            </a:r>
          </a:p>
        </p:txBody>
      </p:sp>
      <p:sp>
        <p:nvSpPr>
          <p:cNvPr id="8" name="TextBox 7"/>
          <p:cNvSpPr txBox="1"/>
          <p:nvPr/>
        </p:nvSpPr>
        <p:spPr>
          <a:xfrm>
            <a:off x="4823009" y="2935459"/>
            <a:ext cx="4382097" cy="369332"/>
          </a:xfrm>
          <a:prstGeom prst="rect">
            <a:avLst/>
          </a:prstGeom>
          <a:noFill/>
        </p:spPr>
        <p:txBody>
          <a:bodyPr wrap="none" rtlCol="0">
            <a:spAutoFit/>
          </a:bodyPr>
          <a:lstStyle/>
          <a:p>
            <a:r>
              <a:rPr lang="en-US" dirty="0" smtClean="0"/>
              <a:t>Heathcote et al. (2000): The Exponential law</a:t>
            </a:r>
            <a:endParaRPr lang="en-US" dirty="0"/>
          </a:p>
        </p:txBody>
      </p:sp>
      <p:sp>
        <p:nvSpPr>
          <p:cNvPr id="9" name="TextBox 8"/>
          <p:cNvSpPr txBox="1"/>
          <p:nvPr/>
        </p:nvSpPr>
        <p:spPr>
          <a:xfrm>
            <a:off x="374725" y="2237205"/>
            <a:ext cx="3977627" cy="369332"/>
          </a:xfrm>
          <a:prstGeom prst="rect">
            <a:avLst/>
          </a:prstGeom>
          <a:noFill/>
        </p:spPr>
        <p:txBody>
          <a:bodyPr wrap="none" rtlCol="0">
            <a:spAutoFit/>
          </a:bodyPr>
          <a:lstStyle/>
          <a:p>
            <a:r>
              <a:rPr lang="en-US" dirty="0" smtClean="0"/>
              <a:t>Rickard (1997):  The process shift model </a:t>
            </a:r>
          </a:p>
        </p:txBody>
      </p:sp>
      <p:sp>
        <p:nvSpPr>
          <p:cNvPr id="10" name="TextBox 9"/>
          <p:cNvSpPr txBox="1"/>
          <p:nvPr/>
        </p:nvSpPr>
        <p:spPr>
          <a:xfrm>
            <a:off x="374725" y="3993862"/>
            <a:ext cx="4180440" cy="923330"/>
          </a:xfrm>
          <a:prstGeom prst="rect">
            <a:avLst/>
          </a:prstGeom>
          <a:noFill/>
        </p:spPr>
        <p:txBody>
          <a:bodyPr wrap="none" rtlCol="0">
            <a:spAutoFit/>
          </a:bodyPr>
          <a:lstStyle/>
          <a:p>
            <a:pPr algn="ctr"/>
            <a:r>
              <a:rPr lang="en-US" dirty="0" smtClean="0"/>
              <a:t>Bajic and Rickard (2009):  Strong Evidence</a:t>
            </a:r>
          </a:p>
          <a:p>
            <a:pPr algn="ctr"/>
            <a:r>
              <a:rPr lang="en-US" dirty="0"/>
              <a:t>f</a:t>
            </a:r>
            <a:r>
              <a:rPr lang="en-US" dirty="0" smtClean="0"/>
              <a:t>or the process choice assumption in </a:t>
            </a:r>
          </a:p>
          <a:p>
            <a:pPr algn="ctr"/>
            <a:r>
              <a:rPr lang="en-US" dirty="0" smtClean="0"/>
              <a:t>the shift model </a:t>
            </a:r>
            <a:endParaRPr lang="en-US" dirty="0"/>
          </a:p>
        </p:txBody>
      </p:sp>
      <p:sp>
        <p:nvSpPr>
          <p:cNvPr id="12" name="TextBox 11"/>
          <p:cNvSpPr txBox="1"/>
          <p:nvPr/>
        </p:nvSpPr>
        <p:spPr>
          <a:xfrm>
            <a:off x="4905501" y="5094013"/>
            <a:ext cx="3686394" cy="646331"/>
          </a:xfrm>
          <a:prstGeom prst="rect">
            <a:avLst/>
          </a:prstGeom>
          <a:noFill/>
        </p:spPr>
        <p:txBody>
          <a:bodyPr wrap="none" rtlCol="0">
            <a:spAutoFit/>
          </a:bodyPr>
          <a:lstStyle/>
          <a:p>
            <a:pPr algn="ctr"/>
            <a:r>
              <a:rPr lang="en-US" dirty="0" smtClean="0"/>
              <a:t>Heathcote et al. (2018): The Delayed </a:t>
            </a:r>
          </a:p>
          <a:p>
            <a:pPr algn="ctr"/>
            <a:r>
              <a:rPr lang="en-US" dirty="0" smtClean="0"/>
              <a:t>Exponential law</a:t>
            </a:r>
            <a:endParaRPr lang="en-US" dirty="0"/>
          </a:p>
        </p:txBody>
      </p:sp>
      <p:sp>
        <p:nvSpPr>
          <p:cNvPr id="13" name="TextBox 12"/>
          <p:cNvSpPr txBox="1"/>
          <p:nvPr/>
        </p:nvSpPr>
        <p:spPr>
          <a:xfrm>
            <a:off x="445578" y="3507013"/>
            <a:ext cx="4109587" cy="369332"/>
          </a:xfrm>
          <a:prstGeom prst="rect">
            <a:avLst/>
          </a:prstGeom>
          <a:noFill/>
        </p:spPr>
        <p:txBody>
          <a:bodyPr wrap="none" rtlCol="0">
            <a:spAutoFit/>
          </a:bodyPr>
          <a:lstStyle/>
          <a:p>
            <a:r>
              <a:rPr lang="en-US" dirty="0" smtClean="0"/>
              <a:t>Rickard (2004):  Item level shift model fits</a:t>
            </a:r>
          </a:p>
        </p:txBody>
      </p:sp>
      <p:sp>
        <p:nvSpPr>
          <p:cNvPr id="2" name="TextBox 1"/>
          <p:cNvSpPr txBox="1"/>
          <p:nvPr/>
        </p:nvSpPr>
        <p:spPr>
          <a:xfrm>
            <a:off x="1442775" y="5752340"/>
            <a:ext cx="1643399" cy="369332"/>
          </a:xfrm>
          <a:prstGeom prst="rect">
            <a:avLst/>
          </a:prstGeom>
          <a:noFill/>
        </p:spPr>
        <p:txBody>
          <a:bodyPr wrap="none" rtlCol="0">
            <a:spAutoFit/>
          </a:bodyPr>
          <a:lstStyle/>
          <a:p>
            <a:r>
              <a:rPr lang="en-US" dirty="0" smtClean="0">
                <a:solidFill>
                  <a:srgbClr val="00B050"/>
                </a:solidFill>
              </a:rPr>
              <a:t>Current Project</a:t>
            </a:r>
            <a:endParaRPr lang="en-US" dirty="0">
              <a:solidFill>
                <a:srgbClr val="00B050"/>
              </a:solidFill>
            </a:endParaRP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9" idx="1"/>
          </p:cNvCxnSpPr>
          <p:nvPr/>
        </p:nvCxnSpPr>
        <p:spPr>
          <a:xfrm>
            <a:off x="4255632" y="2466165"/>
            <a:ext cx="1299739"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5555371" y="2281499"/>
            <a:ext cx="2634054" cy="369332"/>
          </a:xfrm>
          <a:prstGeom prst="rect">
            <a:avLst/>
          </a:prstGeom>
          <a:noFill/>
        </p:spPr>
        <p:txBody>
          <a:bodyPr wrap="none" rtlCol="0">
            <a:spAutoFit/>
          </a:bodyPr>
          <a:lstStyle/>
          <a:p>
            <a:r>
              <a:rPr lang="en-US" dirty="0" smtClean="0"/>
              <a:t>The process shift function</a:t>
            </a:r>
            <a:endParaRPr lang="en-US" dirty="0"/>
          </a:p>
        </p:txBody>
      </p:sp>
      <p:sp>
        <p:nvSpPr>
          <p:cNvPr id="17" name="TextBox 16"/>
          <p:cNvSpPr txBox="1"/>
          <p:nvPr/>
        </p:nvSpPr>
        <p:spPr>
          <a:xfrm>
            <a:off x="5525934" y="3790611"/>
            <a:ext cx="2634054" cy="369332"/>
          </a:xfrm>
          <a:prstGeom prst="rect">
            <a:avLst/>
          </a:prstGeom>
          <a:noFill/>
        </p:spPr>
        <p:txBody>
          <a:bodyPr wrap="none" rtlCol="0">
            <a:spAutoFit/>
          </a:bodyPr>
          <a:lstStyle/>
          <a:p>
            <a:r>
              <a:rPr lang="en-US" dirty="0" smtClean="0"/>
              <a:t>The process shift function</a:t>
            </a:r>
            <a:endParaRPr lang="en-US" dirty="0"/>
          </a:p>
        </p:txBody>
      </p:sp>
      <p:cxnSp>
        <p:nvCxnSpPr>
          <p:cNvPr id="18" name="Straight Arrow Connector 17"/>
          <p:cNvCxnSpPr>
            <a:endCxn id="17" idx="1"/>
          </p:cNvCxnSpPr>
          <p:nvPr/>
        </p:nvCxnSpPr>
        <p:spPr>
          <a:xfrm>
            <a:off x="4528620" y="3691679"/>
            <a:ext cx="997314" cy="2835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376742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028" y="355509"/>
            <a:ext cx="8185888" cy="400110"/>
          </a:xfrm>
          <a:prstGeom prst="rect">
            <a:avLst/>
          </a:prstGeom>
          <a:noFill/>
        </p:spPr>
        <p:txBody>
          <a:bodyPr wrap="square" rtlCol="0">
            <a:spAutoFit/>
          </a:bodyPr>
          <a:lstStyle/>
          <a:p>
            <a:pPr algn="ctr"/>
            <a:r>
              <a:rPr lang="en-US" sz="2000" dirty="0" smtClean="0"/>
              <a:t>The Process Shift Function             vs.          The Exponential Delay Function</a:t>
            </a:r>
            <a:endParaRPr lang="en-US" sz="2000" dirty="0"/>
          </a:p>
        </p:txBody>
      </p:sp>
      <p:sp>
        <p:nvSpPr>
          <p:cNvPr id="5" name="Rectangle 4"/>
          <p:cNvSpPr/>
          <p:nvPr/>
        </p:nvSpPr>
        <p:spPr>
          <a:xfrm>
            <a:off x="5150453" y="1267891"/>
            <a:ext cx="3042949" cy="430887"/>
          </a:xfrm>
          <a:prstGeom prst="rect">
            <a:avLst/>
          </a:prstGeom>
        </p:spPr>
        <p:txBody>
          <a:bodyPr wrap="none">
            <a:spAutoFit/>
          </a:bodyPr>
          <a:lstStyle/>
          <a:p>
            <a:r>
              <a:rPr lang="en-US" sz="2200" i="1" dirty="0">
                <a:solidFill>
                  <a:srgbClr val="00B050"/>
                </a:solidFill>
              </a:rPr>
              <a:t>RT = a + </a:t>
            </a:r>
            <a:r>
              <a:rPr lang="en-US" sz="2200" i="1" dirty="0" smtClean="0">
                <a:solidFill>
                  <a:srgbClr val="00B050"/>
                </a:solidFill>
              </a:rPr>
              <a:t>b[(</a:t>
            </a:r>
            <a:r>
              <a:rPr lang="el-GR" sz="2200" i="1" dirty="0" smtClean="0">
                <a:solidFill>
                  <a:srgbClr val="00B050"/>
                </a:solidFill>
              </a:rPr>
              <a:t>τ</a:t>
            </a:r>
            <a:r>
              <a:rPr lang="en-US" sz="2200" i="1" dirty="0" smtClean="0">
                <a:solidFill>
                  <a:srgbClr val="00B050"/>
                </a:solidFill>
              </a:rPr>
              <a:t> +1)/(</a:t>
            </a:r>
            <a:r>
              <a:rPr lang="el-GR" sz="2200" i="1" dirty="0">
                <a:solidFill>
                  <a:srgbClr val="00B050"/>
                </a:solidFill>
              </a:rPr>
              <a:t>τ </a:t>
            </a:r>
            <a:r>
              <a:rPr lang="en-US" sz="2200" i="1" dirty="0" smtClean="0">
                <a:solidFill>
                  <a:srgbClr val="00B050"/>
                </a:solidFill>
              </a:rPr>
              <a:t> + N </a:t>
            </a:r>
            <a:r>
              <a:rPr lang="en-US" sz="2200" i="1" baseline="30000" dirty="0" smtClean="0">
                <a:solidFill>
                  <a:srgbClr val="00B050"/>
                </a:solidFill>
              </a:rPr>
              <a:t>c</a:t>
            </a:r>
            <a:r>
              <a:rPr lang="en-US" sz="2200" i="1" dirty="0" smtClean="0">
                <a:solidFill>
                  <a:srgbClr val="00B050"/>
                </a:solidFill>
              </a:rPr>
              <a:t>)]</a:t>
            </a:r>
            <a:endParaRPr lang="en-US" sz="2200" i="1" baseline="30000" dirty="0">
              <a:solidFill>
                <a:srgbClr val="00B050"/>
              </a:solidFill>
            </a:endParaRPr>
          </a:p>
        </p:txBody>
      </p:sp>
      <p:sp>
        <p:nvSpPr>
          <p:cNvPr id="6" name="TextBox 5"/>
          <p:cNvSpPr txBox="1"/>
          <p:nvPr/>
        </p:nvSpPr>
        <p:spPr>
          <a:xfrm>
            <a:off x="1916685" y="1143800"/>
            <a:ext cx="928459" cy="461665"/>
          </a:xfrm>
          <a:prstGeom prst="rect">
            <a:avLst/>
          </a:prstGeom>
          <a:noFill/>
        </p:spPr>
        <p:txBody>
          <a:bodyPr wrap="none" rtlCol="0">
            <a:spAutoFit/>
          </a:bodyPr>
          <a:lstStyle/>
          <a:p>
            <a:r>
              <a:rPr lang="en-US" sz="2200" i="1" dirty="0" smtClean="0">
                <a:solidFill>
                  <a:srgbClr val="0070C0"/>
                </a:solidFill>
              </a:rPr>
              <a:t>RT = </a:t>
            </a:r>
            <a:r>
              <a:rPr lang="en-US" sz="2400" i="1" dirty="0">
                <a:solidFill>
                  <a:srgbClr val="0070C0"/>
                </a:solidFill>
              </a:rPr>
              <a:t>µ</a:t>
            </a:r>
            <a:endParaRPr lang="en-US" sz="2200" i="1" dirty="0">
              <a:solidFill>
                <a:srgbClr val="0070C0"/>
              </a:solidFill>
            </a:endParaRPr>
          </a:p>
        </p:txBody>
      </p:sp>
      <p:sp>
        <p:nvSpPr>
          <p:cNvPr id="8" name="TextBox 7"/>
          <p:cNvSpPr txBox="1"/>
          <p:nvPr/>
        </p:nvSpPr>
        <p:spPr>
          <a:xfrm>
            <a:off x="1916685" y="1604012"/>
            <a:ext cx="1305165" cy="430887"/>
          </a:xfrm>
          <a:prstGeom prst="rect">
            <a:avLst/>
          </a:prstGeom>
          <a:noFill/>
        </p:spPr>
        <p:txBody>
          <a:bodyPr wrap="none" rtlCol="0">
            <a:spAutoFit/>
          </a:bodyPr>
          <a:lstStyle/>
          <a:p>
            <a:r>
              <a:rPr lang="en-US" sz="2200" i="1" dirty="0" smtClean="0">
                <a:solidFill>
                  <a:srgbClr val="0070C0"/>
                </a:solidFill>
              </a:rPr>
              <a:t>RT = </a:t>
            </a:r>
            <a:r>
              <a:rPr lang="en-US" sz="2200" i="1" dirty="0" err="1" smtClean="0">
                <a:solidFill>
                  <a:srgbClr val="0070C0"/>
                </a:solidFill>
              </a:rPr>
              <a:t>bN</a:t>
            </a:r>
            <a:r>
              <a:rPr lang="en-US" sz="2200" i="1" dirty="0" smtClean="0">
                <a:solidFill>
                  <a:srgbClr val="0070C0"/>
                </a:solidFill>
              </a:rPr>
              <a:t> </a:t>
            </a:r>
            <a:r>
              <a:rPr lang="en-US" sz="2200" i="1" baseline="30000" dirty="0" smtClean="0">
                <a:solidFill>
                  <a:srgbClr val="0070C0"/>
                </a:solidFill>
              </a:rPr>
              <a:t>–c</a:t>
            </a:r>
            <a:endParaRPr lang="en-US" sz="2200" i="1" baseline="-25000" dirty="0">
              <a:solidFill>
                <a:srgbClr val="0070C0"/>
              </a:solidFill>
            </a:endParaRPr>
          </a:p>
        </p:txBody>
      </p:sp>
      <p:sp>
        <p:nvSpPr>
          <p:cNvPr id="9" name="TextBox 8"/>
          <p:cNvSpPr txBox="1"/>
          <p:nvPr/>
        </p:nvSpPr>
        <p:spPr>
          <a:xfrm>
            <a:off x="981768" y="1143800"/>
            <a:ext cx="768159" cy="400110"/>
          </a:xfrm>
          <a:prstGeom prst="rect">
            <a:avLst/>
          </a:prstGeom>
          <a:noFill/>
        </p:spPr>
        <p:txBody>
          <a:bodyPr wrap="none" rtlCol="0">
            <a:spAutoFit/>
          </a:bodyPr>
          <a:lstStyle/>
          <a:p>
            <a:r>
              <a:rPr lang="en-US" sz="2000" dirty="0" smtClean="0"/>
              <a:t>If </a:t>
            </a:r>
            <a:r>
              <a:rPr lang="en-US" sz="2000" dirty="0" err="1" smtClean="0"/>
              <a:t>alg</a:t>
            </a:r>
            <a:r>
              <a:rPr lang="en-US" sz="2000" dirty="0" smtClean="0"/>
              <a:t>:</a:t>
            </a:r>
            <a:endParaRPr lang="en-US" sz="2000" dirty="0"/>
          </a:p>
        </p:txBody>
      </p:sp>
      <p:sp>
        <p:nvSpPr>
          <p:cNvPr id="11" name="TextBox 10"/>
          <p:cNvSpPr txBox="1"/>
          <p:nvPr/>
        </p:nvSpPr>
        <p:spPr>
          <a:xfrm>
            <a:off x="981768" y="1604012"/>
            <a:ext cx="752129" cy="400110"/>
          </a:xfrm>
          <a:prstGeom prst="rect">
            <a:avLst/>
          </a:prstGeom>
          <a:noFill/>
        </p:spPr>
        <p:txBody>
          <a:bodyPr wrap="none" rtlCol="0">
            <a:spAutoFit/>
          </a:bodyPr>
          <a:lstStyle/>
          <a:p>
            <a:r>
              <a:rPr lang="en-US" sz="2000" dirty="0" smtClean="0"/>
              <a:t>If ret:</a:t>
            </a:r>
            <a:endParaRPr lang="en-US" sz="2000" dirty="0"/>
          </a:p>
        </p:txBody>
      </p:sp>
      <p:sp>
        <p:nvSpPr>
          <p:cNvPr id="12" name="TextBox 11"/>
          <p:cNvSpPr txBox="1"/>
          <p:nvPr/>
        </p:nvSpPr>
        <p:spPr>
          <a:xfrm>
            <a:off x="656724" y="2641938"/>
            <a:ext cx="3645550" cy="923330"/>
          </a:xfrm>
          <a:prstGeom prst="rect">
            <a:avLst/>
          </a:prstGeom>
          <a:noFill/>
        </p:spPr>
        <p:txBody>
          <a:bodyPr wrap="none" rtlCol="0">
            <a:spAutoFit/>
          </a:bodyPr>
          <a:lstStyle/>
          <a:p>
            <a:r>
              <a:rPr lang="en-US" dirty="0" smtClean="0"/>
              <a:t>If the strategy on each trial has to be</a:t>
            </a:r>
          </a:p>
          <a:p>
            <a:r>
              <a:rPr lang="en-US" dirty="0" smtClean="0"/>
              <a:t>estimated, then there are four  free </a:t>
            </a:r>
          </a:p>
          <a:p>
            <a:r>
              <a:rPr lang="en-US" dirty="0" smtClean="0"/>
              <a:t>parameters</a:t>
            </a:r>
            <a:endParaRPr lang="en-US" dirty="0"/>
          </a:p>
        </p:txBody>
      </p:sp>
      <p:sp>
        <p:nvSpPr>
          <p:cNvPr id="13" name="TextBox 12"/>
          <p:cNvSpPr txBox="1"/>
          <p:nvPr/>
        </p:nvSpPr>
        <p:spPr>
          <a:xfrm>
            <a:off x="5574512" y="2612325"/>
            <a:ext cx="2194832" cy="369332"/>
          </a:xfrm>
          <a:prstGeom prst="rect">
            <a:avLst/>
          </a:prstGeom>
          <a:noFill/>
        </p:spPr>
        <p:txBody>
          <a:bodyPr wrap="none" rtlCol="0">
            <a:spAutoFit/>
          </a:bodyPr>
          <a:lstStyle/>
          <a:p>
            <a:r>
              <a:rPr lang="en-US" dirty="0" smtClean="0"/>
              <a:t>Four free parameters</a:t>
            </a:r>
          </a:p>
        </p:txBody>
      </p:sp>
      <p:sp>
        <p:nvSpPr>
          <p:cNvPr id="14" name="TextBox 13"/>
          <p:cNvSpPr txBox="1"/>
          <p:nvPr/>
        </p:nvSpPr>
        <p:spPr>
          <a:xfrm>
            <a:off x="833139" y="4124164"/>
            <a:ext cx="7245894" cy="646331"/>
          </a:xfrm>
          <a:prstGeom prst="rect">
            <a:avLst/>
          </a:prstGeom>
          <a:noFill/>
        </p:spPr>
        <p:txBody>
          <a:bodyPr wrap="none" rtlCol="0">
            <a:spAutoFit/>
          </a:bodyPr>
          <a:lstStyle/>
          <a:p>
            <a:r>
              <a:rPr lang="en-US" dirty="0" smtClean="0"/>
              <a:t>I compared these functions for the count-tap data, where strategy on each</a:t>
            </a:r>
          </a:p>
          <a:p>
            <a:r>
              <a:rPr lang="en-US" dirty="0"/>
              <a:t>t</a:t>
            </a:r>
            <a:r>
              <a:rPr lang="en-US" dirty="0" smtClean="0"/>
              <a:t>rial is known.  So the shift function fits had only </a:t>
            </a:r>
            <a:r>
              <a:rPr lang="en-US" i="1" dirty="0" smtClean="0"/>
              <a:t>3 free parameters</a:t>
            </a:r>
            <a:r>
              <a:rPr lang="en-US" dirty="0" smtClean="0"/>
              <a:t>.</a:t>
            </a:r>
            <a:endParaRPr lang="en-US" dirty="0"/>
          </a:p>
        </p:txBody>
      </p:sp>
      <p:sp>
        <p:nvSpPr>
          <p:cNvPr id="15" name="TextBox 14"/>
          <p:cNvSpPr txBox="1"/>
          <p:nvPr/>
        </p:nvSpPr>
        <p:spPr>
          <a:xfrm>
            <a:off x="742421" y="5326501"/>
            <a:ext cx="7119706" cy="369332"/>
          </a:xfrm>
          <a:prstGeom prst="rect">
            <a:avLst/>
          </a:prstGeom>
          <a:noFill/>
        </p:spPr>
        <p:txBody>
          <a:bodyPr wrap="none" rtlCol="0">
            <a:spAutoFit/>
          </a:bodyPr>
          <a:lstStyle/>
          <a:p>
            <a:r>
              <a:rPr lang="en-US" dirty="0" smtClean="0"/>
              <a:t>Algorithm reversion trials are automatically included in the estimate of </a:t>
            </a:r>
            <a:r>
              <a:rPr lang="en-US" i="1" dirty="0"/>
              <a:t>µ</a:t>
            </a:r>
            <a:r>
              <a:rPr lang="en-US" i="1" dirty="0" smtClean="0"/>
              <a:t>.</a:t>
            </a:r>
            <a:endParaRPr lang="en-US" i="1" dirty="0"/>
          </a:p>
        </p:txBody>
      </p:sp>
    </p:spTree>
    <p:extLst>
      <p:ext uri="{BB962C8B-B14F-4D97-AF65-F5344CB8AC3E}">
        <p14:creationId xmlns:p14="http://schemas.microsoft.com/office/powerpoint/2010/main" val="1471947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2314" y="401497"/>
            <a:ext cx="7600427" cy="3200876"/>
          </a:xfrm>
          <a:prstGeom prst="rect">
            <a:avLst/>
          </a:prstGeom>
          <a:noFill/>
        </p:spPr>
        <p:txBody>
          <a:bodyPr wrap="square" rtlCol="0">
            <a:spAutoFit/>
          </a:bodyPr>
          <a:lstStyle/>
          <a:p>
            <a:pPr algn="ctr"/>
            <a:r>
              <a:rPr lang="en-US" sz="2200" dirty="0" smtClean="0"/>
              <a:t>Details</a:t>
            </a:r>
          </a:p>
          <a:p>
            <a:pPr algn="ctr"/>
            <a:endParaRPr lang="en-US" dirty="0" smtClean="0"/>
          </a:p>
          <a:p>
            <a:pPr algn="ctr"/>
            <a:r>
              <a:rPr lang="en-US" dirty="0" smtClean="0"/>
              <a:t>32 subjects, up to 10 items per subject</a:t>
            </a:r>
          </a:p>
          <a:p>
            <a:pPr algn="ctr"/>
            <a:endParaRPr lang="en-US" dirty="0" smtClean="0"/>
          </a:p>
          <a:p>
            <a:pPr algn="ctr"/>
            <a:r>
              <a:rPr lang="en-US" dirty="0" smtClean="0"/>
              <a:t>subject/items not exhibiting a strategy shift are set aside for this talk.</a:t>
            </a:r>
          </a:p>
          <a:p>
            <a:pPr algn="ctr"/>
            <a:endParaRPr lang="en-US" dirty="0" smtClean="0"/>
          </a:p>
          <a:p>
            <a:pPr algn="ctr"/>
            <a:r>
              <a:rPr lang="en-US" dirty="0" smtClean="0"/>
              <a:t>For the process shift model, partial algorithm trials were classified as retrieval trials, since that process generated the response.</a:t>
            </a:r>
          </a:p>
          <a:p>
            <a:pPr algn="ctr"/>
            <a:endParaRPr lang="en-US" dirty="0" smtClean="0"/>
          </a:p>
          <a:p>
            <a:pPr algn="ctr"/>
            <a:endParaRPr lang="en-US" dirty="0"/>
          </a:p>
          <a:p>
            <a:pPr algn="ctr"/>
            <a:endParaRPr lang="en-US" dirty="0"/>
          </a:p>
        </p:txBody>
      </p:sp>
    </p:spTree>
    <p:extLst>
      <p:ext uri="{BB962C8B-B14F-4D97-AF65-F5344CB8AC3E}">
        <p14:creationId xmlns:p14="http://schemas.microsoft.com/office/powerpoint/2010/main" val="136109655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4138" y="62660"/>
            <a:ext cx="7600427" cy="769441"/>
          </a:xfrm>
          <a:prstGeom prst="rect">
            <a:avLst/>
          </a:prstGeom>
          <a:noFill/>
        </p:spPr>
        <p:txBody>
          <a:bodyPr wrap="square" rtlCol="0">
            <a:spAutoFit/>
          </a:bodyPr>
          <a:lstStyle/>
          <a:p>
            <a:pPr algn="ctr"/>
            <a:r>
              <a:rPr lang="en-US" sz="2200" dirty="0" smtClean="0"/>
              <a:t>Results</a:t>
            </a:r>
          </a:p>
          <a:p>
            <a:pPr algn="ctr"/>
            <a:r>
              <a:rPr lang="en-US" sz="2200" i="1" dirty="0" smtClean="0"/>
              <a:t>Item level overall (302 items)</a:t>
            </a:r>
          </a:p>
        </p:txBody>
      </p:sp>
      <p:sp>
        <p:nvSpPr>
          <p:cNvPr id="2" name="TextBox 1"/>
          <p:cNvSpPr txBox="1"/>
          <p:nvPr/>
        </p:nvSpPr>
        <p:spPr>
          <a:xfrm>
            <a:off x="81229" y="1958666"/>
            <a:ext cx="4326826" cy="1477328"/>
          </a:xfrm>
          <a:prstGeom prst="rect">
            <a:avLst/>
          </a:prstGeom>
          <a:noFill/>
        </p:spPr>
        <p:txBody>
          <a:bodyPr wrap="none" rtlCol="0">
            <a:spAutoFit/>
          </a:bodyPr>
          <a:lstStyle/>
          <a:p>
            <a:r>
              <a:rPr lang="en-US" i="1" dirty="0" smtClean="0"/>
              <a:t>R</a:t>
            </a:r>
            <a:r>
              <a:rPr lang="en-US" i="1" baseline="30000" dirty="0" smtClean="0"/>
              <a:t>2</a:t>
            </a:r>
            <a:r>
              <a:rPr lang="en-US" i="1" dirty="0" smtClean="0"/>
              <a:t> diff</a:t>
            </a:r>
            <a:r>
              <a:rPr lang="en-US" i="1" dirty="0"/>
              <a:t> </a:t>
            </a:r>
            <a:r>
              <a:rPr lang="en-US" i="1" dirty="0" smtClean="0"/>
              <a:t>= R</a:t>
            </a:r>
            <a:r>
              <a:rPr lang="en-US" i="1" baseline="30000" dirty="0" smtClean="0"/>
              <a:t>2</a:t>
            </a:r>
            <a:r>
              <a:rPr lang="en-US" dirty="0" smtClean="0"/>
              <a:t>-shift  - </a:t>
            </a:r>
            <a:r>
              <a:rPr lang="en-US" i="1" dirty="0" smtClean="0"/>
              <a:t>R</a:t>
            </a:r>
            <a:r>
              <a:rPr lang="en-US" i="1" baseline="30000" dirty="0" smtClean="0"/>
              <a:t>2</a:t>
            </a:r>
            <a:r>
              <a:rPr lang="en-US" dirty="0" smtClean="0"/>
              <a:t>-delay</a:t>
            </a:r>
          </a:p>
          <a:p>
            <a:endParaRPr lang="en-US" dirty="0" smtClean="0"/>
          </a:p>
          <a:p>
            <a:r>
              <a:rPr lang="en-US" dirty="0" smtClean="0"/>
              <a:t>Shift model wins for 233/303 = 77% of items.</a:t>
            </a:r>
          </a:p>
          <a:p>
            <a:r>
              <a:rPr lang="en-US" i="1" dirty="0" smtClean="0"/>
              <a:t>p &lt; .0001</a:t>
            </a:r>
          </a:p>
          <a:p>
            <a:endParaRPr lang="en-US" dirty="0"/>
          </a:p>
        </p:txBody>
      </p:sp>
      <p:sp>
        <p:nvSpPr>
          <p:cNvPr id="3" name="TextBox 2"/>
          <p:cNvSpPr txBox="1"/>
          <p:nvPr/>
        </p:nvSpPr>
        <p:spPr>
          <a:xfrm>
            <a:off x="80250" y="3712273"/>
            <a:ext cx="5149487" cy="2308324"/>
          </a:xfrm>
          <a:prstGeom prst="rect">
            <a:avLst/>
          </a:prstGeom>
          <a:noFill/>
        </p:spPr>
        <p:txBody>
          <a:bodyPr wrap="none" rtlCol="0">
            <a:spAutoFit/>
          </a:bodyPr>
          <a:lstStyle/>
          <a:p>
            <a:r>
              <a:rPr lang="en-US" dirty="0" err="1" smtClean="0"/>
              <a:t>Akaike</a:t>
            </a:r>
            <a:r>
              <a:rPr lang="en-US" dirty="0" smtClean="0"/>
              <a:t> Information Criterion for least squares</a:t>
            </a:r>
          </a:p>
          <a:p>
            <a:r>
              <a:rPr lang="en-US" dirty="0" smtClean="0"/>
              <a:t>(assumes normal residuals):</a:t>
            </a:r>
          </a:p>
          <a:p>
            <a:endParaRPr lang="en-US" dirty="0"/>
          </a:p>
          <a:p>
            <a:r>
              <a:rPr lang="en-US" dirty="0" smtClean="0"/>
              <a:t>AIC  =  2k + N*</a:t>
            </a:r>
            <a:r>
              <a:rPr lang="en-US" dirty="0" err="1" smtClean="0"/>
              <a:t>nl</a:t>
            </a:r>
            <a:r>
              <a:rPr lang="en-US" dirty="0" smtClean="0"/>
              <a:t>(RSS)</a:t>
            </a:r>
          </a:p>
          <a:p>
            <a:endParaRPr lang="en-US" dirty="0"/>
          </a:p>
          <a:p>
            <a:r>
              <a:rPr lang="en-US" i="1" dirty="0" smtClean="0"/>
              <a:t>AIC diff </a:t>
            </a:r>
            <a:r>
              <a:rPr lang="en-US" dirty="0" smtClean="0"/>
              <a:t>: Shift model wins for </a:t>
            </a:r>
            <a:r>
              <a:rPr lang="en-US" i="1" dirty="0" smtClean="0"/>
              <a:t>277/303 </a:t>
            </a:r>
            <a:r>
              <a:rPr lang="en-US" i="1" dirty="0"/>
              <a:t>= </a:t>
            </a:r>
            <a:r>
              <a:rPr lang="en-US" i="1" dirty="0" smtClean="0"/>
              <a:t>88% </a:t>
            </a:r>
            <a:r>
              <a:rPr lang="en-US" i="1" dirty="0"/>
              <a:t>of </a:t>
            </a:r>
            <a:r>
              <a:rPr lang="en-US" i="1" dirty="0" smtClean="0"/>
              <a:t>items.</a:t>
            </a:r>
            <a:endParaRPr lang="en-US" dirty="0" smtClean="0"/>
          </a:p>
          <a:p>
            <a:r>
              <a:rPr lang="en-US" i="1" dirty="0"/>
              <a:t>p &lt; </a:t>
            </a:r>
            <a:r>
              <a:rPr lang="en-US" i="1" dirty="0" smtClean="0"/>
              <a:t>.</a:t>
            </a:r>
            <a:r>
              <a:rPr lang="en-US" i="1" dirty="0"/>
              <a:t>0</a:t>
            </a:r>
            <a:r>
              <a:rPr lang="en-US" i="1" dirty="0" smtClean="0"/>
              <a:t>001</a:t>
            </a:r>
            <a:endParaRPr lang="en-US" dirty="0"/>
          </a:p>
          <a:p>
            <a:endParaRPr lang="en-US" dirty="0"/>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69159" y="955843"/>
            <a:ext cx="3441942" cy="2581457"/>
          </a:xfrm>
          <a:prstGeom prst="rect">
            <a:avLst/>
          </a:prstGeom>
        </p:spPr>
      </p:pic>
      <p:cxnSp>
        <p:nvCxnSpPr>
          <p:cNvPr id="14" name="Straight Arrow Connector 13"/>
          <p:cNvCxnSpPr/>
          <p:nvPr/>
        </p:nvCxnSpPr>
        <p:spPr>
          <a:xfrm flipV="1">
            <a:off x="6012025" y="3203508"/>
            <a:ext cx="0" cy="32446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0" y="1007074"/>
            <a:ext cx="2637260" cy="369332"/>
          </a:xfrm>
          <a:prstGeom prst="rect">
            <a:avLst/>
          </a:prstGeom>
          <a:noFill/>
        </p:spPr>
        <p:txBody>
          <a:bodyPr wrap="none" rtlCol="0">
            <a:spAutoFit/>
          </a:bodyPr>
          <a:lstStyle/>
          <a:p>
            <a:r>
              <a:rPr lang="en-US" i="1" dirty="0" smtClean="0"/>
              <a:t>  R</a:t>
            </a:r>
            <a:r>
              <a:rPr lang="en-US" i="1" baseline="30000" dirty="0" smtClean="0"/>
              <a:t>2</a:t>
            </a:r>
            <a:r>
              <a:rPr lang="en-US" i="1" dirty="0" smtClean="0"/>
              <a:t>  shift </a:t>
            </a:r>
            <a:r>
              <a:rPr lang="en-US" i="1" dirty="0"/>
              <a:t>model</a:t>
            </a:r>
            <a:r>
              <a:rPr lang="en-US" i="1" dirty="0" smtClean="0"/>
              <a:t>  </a:t>
            </a:r>
            <a:r>
              <a:rPr lang="en-US" dirty="0" smtClean="0"/>
              <a:t>=  .88</a:t>
            </a:r>
            <a:r>
              <a:rPr lang="en-US" dirty="0" smtClean="0">
                <a:solidFill>
                  <a:schemeClr val="bg1"/>
                </a:solidFill>
              </a:rPr>
              <a:t>.88 </a:t>
            </a:r>
            <a:endParaRPr lang="en-US" dirty="0">
              <a:solidFill>
                <a:schemeClr val="bg1"/>
              </a:solidFill>
            </a:endParaRPr>
          </a:p>
        </p:txBody>
      </p:sp>
      <p:sp>
        <p:nvSpPr>
          <p:cNvPr id="6" name="TextBox 5"/>
          <p:cNvSpPr txBox="1"/>
          <p:nvPr/>
        </p:nvSpPr>
        <p:spPr>
          <a:xfrm>
            <a:off x="80250" y="1421091"/>
            <a:ext cx="2621230" cy="369332"/>
          </a:xfrm>
          <a:prstGeom prst="rect">
            <a:avLst/>
          </a:prstGeom>
          <a:noFill/>
        </p:spPr>
        <p:txBody>
          <a:bodyPr wrap="none" rtlCol="0">
            <a:spAutoFit/>
          </a:bodyPr>
          <a:lstStyle/>
          <a:p>
            <a:r>
              <a:rPr lang="en-US" i="1" dirty="0"/>
              <a:t>R</a:t>
            </a:r>
            <a:r>
              <a:rPr lang="en-US" i="1" baseline="30000" dirty="0"/>
              <a:t>2</a:t>
            </a:r>
            <a:r>
              <a:rPr lang="en-US" i="1" dirty="0"/>
              <a:t> </a:t>
            </a:r>
            <a:r>
              <a:rPr lang="en-US" i="1" dirty="0" smtClean="0"/>
              <a:t>  exp. </a:t>
            </a:r>
            <a:r>
              <a:rPr lang="en-US" i="1" dirty="0"/>
              <a:t>delay </a:t>
            </a:r>
            <a:r>
              <a:rPr lang="en-US" i="1" dirty="0" smtClean="0"/>
              <a:t>model </a:t>
            </a:r>
            <a:r>
              <a:rPr lang="en-US" dirty="0" smtClean="0"/>
              <a:t>= .80</a:t>
            </a:r>
            <a:endParaRPr lang="en-US" dirty="0"/>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84069" y="3712273"/>
            <a:ext cx="3427032" cy="2570274"/>
          </a:xfrm>
          <a:prstGeom prst="rect">
            <a:avLst/>
          </a:prstGeom>
        </p:spPr>
      </p:pic>
      <p:cxnSp>
        <p:nvCxnSpPr>
          <p:cNvPr id="26" name="Straight Arrow Connector 25"/>
          <p:cNvCxnSpPr/>
          <p:nvPr/>
        </p:nvCxnSpPr>
        <p:spPr>
          <a:xfrm flipV="1">
            <a:off x="7309174" y="5980946"/>
            <a:ext cx="0" cy="32201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5516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147" y="414560"/>
            <a:ext cx="7600427" cy="430887"/>
          </a:xfrm>
          <a:prstGeom prst="rect">
            <a:avLst/>
          </a:prstGeom>
          <a:noFill/>
        </p:spPr>
        <p:txBody>
          <a:bodyPr wrap="square" rtlCol="0">
            <a:spAutoFit/>
          </a:bodyPr>
          <a:lstStyle/>
          <a:p>
            <a:pPr algn="ctr"/>
            <a:r>
              <a:rPr lang="en-US" sz="2200" dirty="0" smtClean="0"/>
              <a:t>Results</a:t>
            </a:r>
            <a:r>
              <a:rPr lang="en-US" sz="2200" dirty="0"/>
              <a:t> </a:t>
            </a:r>
            <a:r>
              <a:rPr lang="en-US" sz="2200" dirty="0" smtClean="0"/>
              <a:t>by Subject</a:t>
            </a:r>
          </a:p>
        </p:txBody>
      </p:sp>
      <p:sp>
        <p:nvSpPr>
          <p:cNvPr id="2" name="TextBox 1"/>
          <p:cNvSpPr txBox="1"/>
          <p:nvPr/>
        </p:nvSpPr>
        <p:spPr>
          <a:xfrm>
            <a:off x="325624" y="1080511"/>
            <a:ext cx="8818376" cy="400110"/>
          </a:xfrm>
          <a:prstGeom prst="rect">
            <a:avLst/>
          </a:prstGeom>
          <a:noFill/>
        </p:spPr>
        <p:txBody>
          <a:bodyPr wrap="none" rtlCol="0">
            <a:spAutoFit/>
          </a:bodyPr>
          <a:lstStyle/>
          <a:p>
            <a:r>
              <a:rPr lang="en-US" sz="2000" dirty="0" smtClean="0"/>
              <a:t>For both </a:t>
            </a:r>
            <a:r>
              <a:rPr lang="en-US" sz="2000" i="1" dirty="0" smtClean="0"/>
              <a:t>R</a:t>
            </a:r>
            <a:r>
              <a:rPr lang="en-US" sz="2000" i="1" baseline="30000" dirty="0" smtClean="0"/>
              <a:t>2</a:t>
            </a:r>
            <a:r>
              <a:rPr lang="en-US" sz="2000" dirty="0" smtClean="0"/>
              <a:t> and AIC, data from all 32 subjects were better fitted by the shift model</a:t>
            </a:r>
            <a:endParaRPr lang="en-US" sz="2000"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32349" y="2115795"/>
            <a:ext cx="4128021" cy="3096016"/>
          </a:xfrm>
          <a:prstGeom prst="rect">
            <a:avLst/>
          </a:prstGeom>
        </p:spPr>
      </p:pic>
      <p:cxnSp>
        <p:nvCxnSpPr>
          <p:cNvPr id="5" name="Straight Arrow Connector 4"/>
          <p:cNvCxnSpPr/>
          <p:nvPr/>
        </p:nvCxnSpPr>
        <p:spPr>
          <a:xfrm flipV="1">
            <a:off x="3492761" y="4821565"/>
            <a:ext cx="0" cy="32201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496148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193" y="194358"/>
            <a:ext cx="7600427" cy="430887"/>
          </a:xfrm>
          <a:prstGeom prst="rect">
            <a:avLst/>
          </a:prstGeom>
          <a:noFill/>
        </p:spPr>
        <p:txBody>
          <a:bodyPr wrap="square" rtlCol="0">
            <a:spAutoFit/>
          </a:bodyPr>
          <a:lstStyle/>
          <a:p>
            <a:pPr algn="ctr"/>
            <a:r>
              <a:rPr lang="en-US" sz="2200" dirty="0" smtClean="0"/>
              <a:t>Results for items with no algorithm reversions</a:t>
            </a:r>
          </a:p>
        </p:txBody>
      </p:sp>
      <p:sp>
        <p:nvSpPr>
          <p:cNvPr id="2" name="TextBox 1"/>
          <p:cNvSpPr txBox="1"/>
          <p:nvPr/>
        </p:nvSpPr>
        <p:spPr>
          <a:xfrm>
            <a:off x="92451" y="1849086"/>
            <a:ext cx="4149982" cy="646331"/>
          </a:xfrm>
          <a:prstGeom prst="rect">
            <a:avLst/>
          </a:prstGeom>
          <a:noFill/>
        </p:spPr>
        <p:txBody>
          <a:bodyPr wrap="none" rtlCol="0">
            <a:spAutoFit/>
          </a:bodyPr>
          <a:lstStyle/>
          <a:p>
            <a:r>
              <a:rPr lang="en-US" dirty="0" smtClean="0"/>
              <a:t>Shift model wins by </a:t>
            </a:r>
            <a:r>
              <a:rPr lang="en-US" i="1" dirty="0" smtClean="0"/>
              <a:t>R</a:t>
            </a:r>
            <a:r>
              <a:rPr lang="en-US" i="1" baseline="30000" dirty="0" smtClean="0"/>
              <a:t>2</a:t>
            </a:r>
            <a:r>
              <a:rPr lang="en-US" dirty="0" smtClean="0"/>
              <a:t> diff: 123/187 = 66% </a:t>
            </a:r>
          </a:p>
          <a:p>
            <a:r>
              <a:rPr lang="en-US" i="1" dirty="0"/>
              <a:t>p</a:t>
            </a:r>
            <a:r>
              <a:rPr lang="en-US" dirty="0" smtClean="0"/>
              <a:t> &lt; .0001</a:t>
            </a:r>
          </a:p>
        </p:txBody>
      </p:sp>
      <p:sp>
        <p:nvSpPr>
          <p:cNvPr id="5" name="TextBox 4"/>
          <p:cNvSpPr txBox="1"/>
          <p:nvPr/>
        </p:nvSpPr>
        <p:spPr>
          <a:xfrm>
            <a:off x="186226" y="4312257"/>
            <a:ext cx="3962431" cy="646331"/>
          </a:xfrm>
          <a:prstGeom prst="rect">
            <a:avLst/>
          </a:prstGeom>
          <a:noFill/>
        </p:spPr>
        <p:txBody>
          <a:bodyPr wrap="none" rtlCol="0">
            <a:spAutoFit/>
          </a:bodyPr>
          <a:lstStyle/>
          <a:p>
            <a:r>
              <a:rPr lang="en-US" dirty="0"/>
              <a:t>Shift model wins by </a:t>
            </a:r>
            <a:r>
              <a:rPr lang="en-US" dirty="0" smtClean="0"/>
              <a:t>AIC: 154/187 </a:t>
            </a:r>
            <a:r>
              <a:rPr lang="en-US" dirty="0"/>
              <a:t>= </a:t>
            </a:r>
            <a:r>
              <a:rPr lang="en-US" dirty="0" smtClean="0"/>
              <a:t>82% </a:t>
            </a:r>
            <a:endParaRPr lang="en-US" dirty="0"/>
          </a:p>
          <a:p>
            <a:r>
              <a:rPr lang="en-US" i="1" dirty="0"/>
              <a:t>p</a:t>
            </a:r>
            <a:r>
              <a:rPr lang="en-US" dirty="0"/>
              <a:t> </a:t>
            </a:r>
            <a:r>
              <a:rPr lang="en-US" dirty="0" smtClean="0"/>
              <a:t>&lt; </a:t>
            </a:r>
            <a:r>
              <a:rPr lang="en-US" dirty="0"/>
              <a:t>.0001</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78068" y="866823"/>
            <a:ext cx="3452867" cy="2589650"/>
          </a:xfrm>
          <a:prstGeom prst="rect">
            <a:avLst/>
          </a:prstGeom>
        </p:spPr>
      </p:pic>
      <p:cxnSp>
        <p:nvCxnSpPr>
          <p:cNvPr id="7" name="Straight Arrow Connector 6"/>
          <p:cNvCxnSpPr/>
          <p:nvPr/>
        </p:nvCxnSpPr>
        <p:spPr>
          <a:xfrm flipV="1">
            <a:off x="6842791" y="3134463"/>
            <a:ext cx="0" cy="32201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8068" y="3883400"/>
            <a:ext cx="3461088" cy="2595816"/>
          </a:xfrm>
          <a:prstGeom prst="rect">
            <a:avLst/>
          </a:prstGeom>
        </p:spPr>
      </p:pic>
      <p:cxnSp>
        <p:nvCxnSpPr>
          <p:cNvPr id="8" name="Straight Arrow Connector 7"/>
          <p:cNvCxnSpPr/>
          <p:nvPr/>
        </p:nvCxnSpPr>
        <p:spPr>
          <a:xfrm flipV="1">
            <a:off x="7127308" y="6128925"/>
            <a:ext cx="0" cy="32201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0" y="1007074"/>
            <a:ext cx="2342308" cy="369332"/>
          </a:xfrm>
          <a:prstGeom prst="rect">
            <a:avLst/>
          </a:prstGeom>
          <a:noFill/>
        </p:spPr>
        <p:txBody>
          <a:bodyPr wrap="none" rtlCol="0">
            <a:spAutoFit/>
          </a:bodyPr>
          <a:lstStyle/>
          <a:p>
            <a:r>
              <a:rPr lang="en-US" i="1" dirty="0" smtClean="0"/>
              <a:t>  R</a:t>
            </a:r>
            <a:r>
              <a:rPr lang="en-US" i="1" baseline="30000" dirty="0" smtClean="0"/>
              <a:t>2</a:t>
            </a:r>
            <a:r>
              <a:rPr lang="en-US" i="1" dirty="0" smtClean="0"/>
              <a:t> - shift </a:t>
            </a:r>
            <a:r>
              <a:rPr lang="en-US" i="1" dirty="0"/>
              <a:t>model</a:t>
            </a:r>
            <a:r>
              <a:rPr lang="en-US" i="1" dirty="0" smtClean="0"/>
              <a:t>  </a:t>
            </a:r>
            <a:r>
              <a:rPr lang="en-US" dirty="0" smtClean="0"/>
              <a:t>=  .90 </a:t>
            </a:r>
            <a:endParaRPr lang="en-US" dirty="0"/>
          </a:p>
        </p:txBody>
      </p:sp>
      <p:sp>
        <p:nvSpPr>
          <p:cNvPr id="11" name="TextBox 10"/>
          <p:cNvSpPr txBox="1"/>
          <p:nvPr/>
        </p:nvSpPr>
        <p:spPr>
          <a:xfrm>
            <a:off x="80250" y="1421091"/>
            <a:ext cx="2624436" cy="369332"/>
          </a:xfrm>
          <a:prstGeom prst="rect">
            <a:avLst/>
          </a:prstGeom>
          <a:noFill/>
        </p:spPr>
        <p:txBody>
          <a:bodyPr wrap="none" rtlCol="0">
            <a:spAutoFit/>
          </a:bodyPr>
          <a:lstStyle/>
          <a:p>
            <a:r>
              <a:rPr lang="en-US" i="1" dirty="0"/>
              <a:t>R</a:t>
            </a:r>
            <a:r>
              <a:rPr lang="en-US" i="1" baseline="30000" dirty="0"/>
              <a:t>2</a:t>
            </a:r>
            <a:r>
              <a:rPr lang="en-US" i="1" dirty="0"/>
              <a:t> </a:t>
            </a:r>
            <a:r>
              <a:rPr lang="en-US" i="1" dirty="0" smtClean="0"/>
              <a:t> - </a:t>
            </a:r>
            <a:r>
              <a:rPr lang="en-US" i="1" dirty="0" err="1" smtClean="0"/>
              <a:t>exp</a:t>
            </a:r>
            <a:r>
              <a:rPr lang="en-US" i="1" dirty="0" smtClean="0"/>
              <a:t> </a:t>
            </a:r>
            <a:r>
              <a:rPr lang="en-US" i="1" dirty="0"/>
              <a:t>delay </a:t>
            </a:r>
            <a:r>
              <a:rPr lang="en-US" i="1" dirty="0" smtClean="0"/>
              <a:t>model </a:t>
            </a:r>
            <a:r>
              <a:rPr lang="en-US" dirty="0" smtClean="0"/>
              <a:t>= .89</a:t>
            </a:r>
            <a:endParaRPr lang="en-US" dirty="0"/>
          </a:p>
        </p:txBody>
      </p:sp>
    </p:spTree>
    <p:extLst>
      <p:ext uri="{BB962C8B-B14F-4D97-AF65-F5344CB8AC3E}">
        <p14:creationId xmlns:p14="http://schemas.microsoft.com/office/powerpoint/2010/main" val="90898037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935426516"/>
              </p:ext>
            </p:extLst>
          </p:nvPr>
        </p:nvGraphicFramePr>
        <p:xfrm>
          <a:off x="820525" y="388331"/>
          <a:ext cx="7833281" cy="5885881"/>
        </p:xfrm>
        <a:graphic>
          <a:graphicData uri="http://schemas.openxmlformats.org/presentationml/2006/ole">
            <mc:AlternateContent xmlns:mc="http://schemas.openxmlformats.org/markup-compatibility/2006">
              <mc:Choice xmlns:v="urn:schemas-microsoft-com:vml" Requires="v">
                <p:oleObj spid="_x0000_s27694" name="SPW 11.0 Graph" r:id="rId3" imgW="9946080" imgH="7473960" progId="SigmaPlotGraphicObject.10">
                  <p:embed/>
                </p:oleObj>
              </mc:Choice>
              <mc:Fallback>
                <p:oleObj name="SPW 11.0 Graph" r:id="rId3" imgW="9946080" imgH="7473960" progId="SigmaPlotGraphicObject.10">
                  <p:embed/>
                  <p:pic>
                    <p:nvPicPr>
                      <p:cNvPr id="0" name=""/>
                      <p:cNvPicPr/>
                      <p:nvPr/>
                    </p:nvPicPr>
                    <p:blipFill>
                      <a:blip r:embed="rId4"/>
                      <a:stretch>
                        <a:fillRect/>
                      </a:stretch>
                    </p:blipFill>
                    <p:spPr>
                      <a:xfrm>
                        <a:off x="820525" y="388331"/>
                        <a:ext cx="7833281" cy="5885881"/>
                      </a:xfrm>
                      <a:prstGeom prst="rect">
                        <a:avLst/>
                      </a:prstGeom>
                    </p:spPr>
                  </p:pic>
                </p:oleObj>
              </mc:Fallback>
            </mc:AlternateContent>
          </a:graphicData>
        </a:graphic>
      </p:graphicFrame>
    </p:spTree>
    <p:extLst>
      <p:ext uri="{BB962C8B-B14F-4D97-AF65-F5344CB8AC3E}">
        <p14:creationId xmlns:p14="http://schemas.microsoft.com/office/powerpoint/2010/main" val="355053830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508" y="194358"/>
            <a:ext cx="7600427" cy="369332"/>
          </a:xfrm>
          <a:prstGeom prst="rect">
            <a:avLst/>
          </a:prstGeom>
          <a:noFill/>
        </p:spPr>
        <p:txBody>
          <a:bodyPr wrap="square" rtlCol="0">
            <a:spAutoFit/>
          </a:bodyPr>
          <a:lstStyle/>
          <a:p>
            <a:pPr algn="ctr"/>
            <a:r>
              <a:rPr lang="en-US" dirty="0" smtClean="0"/>
              <a:t>Results for items with algorithm reversions</a:t>
            </a:r>
          </a:p>
        </p:txBody>
      </p:sp>
      <p:sp>
        <p:nvSpPr>
          <p:cNvPr id="2" name="TextBox 1"/>
          <p:cNvSpPr txBox="1"/>
          <p:nvPr/>
        </p:nvSpPr>
        <p:spPr>
          <a:xfrm>
            <a:off x="80250" y="1910641"/>
            <a:ext cx="3860352" cy="646331"/>
          </a:xfrm>
          <a:prstGeom prst="rect">
            <a:avLst/>
          </a:prstGeom>
          <a:noFill/>
        </p:spPr>
        <p:txBody>
          <a:bodyPr wrap="none" rtlCol="0">
            <a:spAutoFit/>
          </a:bodyPr>
          <a:lstStyle/>
          <a:p>
            <a:r>
              <a:rPr lang="en-US" dirty="0" smtClean="0"/>
              <a:t>Shift model wins by </a:t>
            </a:r>
            <a:r>
              <a:rPr lang="en-US" i="1" dirty="0" smtClean="0"/>
              <a:t>R</a:t>
            </a:r>
            <a:r>
              <a:rPr lang="en-US" i="1" baseline="30000" dirty="0" smtClean="0"/>
              <a:t>2</a:t>
            </a:r>
            <a:r>
              <a:rPr lang="en-US" dirty="0" smtClean="0"/>
              <a:t>: 110/115 = 95% </a:t>
            </a:r>
          </a:p>
          <a:p>
            <a:r>
              <a:rPr lang="en-US" i="1" dirty="0"/>
              <a:t>p</a:t>
            </a:r>
            <a:r>
              <a:rPr lang="en-US" dirty="0" smtClean="0"/>
              <a:t> &lt; .0001</a:t>
            </a:r>
          </a:p>
        </p:txBody>
      </p:sp>
      <p:sp>
        <p:nvSpPr>
          <p:cNvPr id="5" name="TextBox 4"/>
          <p:cNvSpPr txBox="1"/>
          <p:nvPr/>
        </p:nvSpPr>
        <p:spPr>
          <a:xfrm>
            <a:off x="280002" y="4310153"/>
            <a:ext cx="3901453" cy="646331"/>
          </a:xfrm>
          <a:prstGeom prst="rect">
            <a:avLst/>
          </a:prstGeom>
          <a:noFill/>
        </p:spPr>
        <p:txBody>
          <a:bodyPr wrap="none" rtlCol="0">
            <a:spAutoFit/>
          </a:bodyPr>
          <a:lstStyle/>
          <a:p>
            <a:r>
              <a:rPr lang="en-US" dirty="0"/>
              <a:t>Shift model wins by </a:t>
            </a:r>
            <a:r>
              <a:rPr lang="en-US" i="1" dirty="0" smtClean="0"/>
              <a:t>AIC</a:t>
            </a:r>
            <a:r>
              <a:rPr lang="en-US" dirty="0" smtClean="0"/>
              <a:t>: 110/115 </a:t>
            </a:r>
            <a:r>
              <a:rPr lang="en-US" dirty="0"/>
              <a:t>= </a:t>
            </a:r>
            <a:r>
              <a:rPr lang="en-US" dirty="0" smtClean="0"/>
              <a:t>95% </a:t>
            </a:r>
            <a:endParaRPr lang="en-US" dirty="0"/>
          </a:p>
          <a:p>
            <a:r>
              <a:rPr lang="en-US" i="1" dirty="0"/>
              <a:t>p</a:t>
            </a:r>
            <a:r>
              <a:rPr lang="en-US" dirty="0"/>
              <a:t> </a:t>
            </a:r>
            <a:r>
              <a:rPr lang="en-US" dirty="0" smtClean="0"/>
              <a:t>&lt; </a:t>
            </a:r>
            <a:r>
              <a:rPr lang="en-US" dirty="0"/>
              <a:t>.0001</a:t>
            </a:r>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06784" y="750303"/>
            <a:ext cx="3729561" cy="2797171"/>
          </a:xfrm>
          <a:prstGeom prst="rect">
            <a:avLst/>
          </a:prstGeom>
        </p:spPr>
      </p:pic>
      <p:cxnSp>
        <p:nvCxnSpPr>
          <p:cNvPr id="9" name="Straight Arrow Connector 8"/>
          <p:cNvCxnSpPr/>
          <p:nvPr/>
        </p:nvCxnSpPr>
        <p:spPr>
          <a:xfrm flipV="1">
            <a:off x="5489511" y="3184846"/>
            <a:ext cx="0" cy="32446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01374" y="3847208"/>
            <a:ext cx="3729561" cy="2797171"/>
          </a:xfrm>
          <a:prstGeom prst="rect">
            <a:avLst/>
          </a:prstGeom>
        </p:spPr>
      </p:pic>
      <p:cxnSp>
        <p:nvCxnSpPr>
          <p:cNvPr id="10" name="Straight Arrow Connector 9"/>
          <p:cNvCxnSpPr/>
          <p:nvPr/>
        </p:nvCxnSpPr>
        <p:spPr>
          <a:xfrm flipV="1">
            <a:off x="8120263" y="6291637"/>
            <a:ext cx="0" cy="32446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0" y="1007074"/>
            <a:ext cx="2342308" cy="369332"/>
          </a:xfrm>
          <a:prstGeom prst="rect">
            <a:avLst/>
          </a:prstGeom>
          <a:noFill/>
        </p:spPr>
        <p:txBody>
          <a:bodyPr wrap="none" rtlCol="0">
            <a:spAutoFit/>
          </a:bodyPr>
          <a:lstStyle/>
          <a:p>
            <a:r>
              <a:rPr lang="en-US" i="1" dirty="0" smtClean="0"/>
              <a:t>  R</a:t>
            </a:r>
            <a:r>
              <a:rPr lang="en-US" i="1" baseline="30000" dirty="0" smtClean="0"/>
              <a:t>2</a:t>
            </a:r>
            <a:r>
              <a:rPr lang="en-US" i="1" dirty="0" smtClean="0"/>
              <a:t> - shift </a:t>
            </a:r>
            <a:r>
              <a:rPr lang="en-US" i="1" dirty="0"/>
              <a:t>model</a:t>
            </a:r>
            <a:r>
              <a:rPr lang="en-US" i="1" dirty="0" smtClean="0"/>
              <a:t>  </a:t>
            </a:r>
            <a:r>
              <a:rPr lang="en-US" dirty="0" smtClean="0"/>
              <a:t>=  .86 </a:t>
            </a:r>
            <a:endParaRPr lang="en-US" dirty="0"/>
          </a:p>
        </p:txBody>
      </p:sp>
      <p:sp>
        <p:nvSpPr>
          <p:cNvPr id="12" name="TextBox 11"/>
          <p:cNvSpPr txBox="1"/>
          <p:nvPr/>
        </p:nvSpPr>
        <p:spPr>
          <a:xfrm>
            <a:off x="80250" y="1421091"/>
            <a:ext cx="2627642" cy="369332"/>
          </a:xfrm>
          <a:prstGeom prst="rect">
            <a:avLst/>
          </a:prstGeom>
          <a:noFill/>
        </p:spPr>
        <p:txBody>
          <a:bodyPr wrap="none" rtlCol="0">
            <a:spAutoFit/>
          </a:bodyPr>
          <a:lstStyle/>
          <a:p>
            <a:r>
              <a:rPr lang="en-US" i="1" dirty="0"/>
              <a:t>R</a:t>
            </a:r>
            <a:r>
              <a:rPr lang="en-US" i="1" baseline="30000" dirty="0"/>
              <a:t>2</a:t>
            </a:r>
            <a:r>
              <a:rPr lang="en-US" i="1" dirty="0"/>
              <a:t> </a:t>
            </a:r>
            <a:r>
              <a:rPr lang="en-US" i="1" dirty="0" smtClean="0"/>
              <a:t> - </a:t>
            </a:r>
            <a:r>
              <a:rPr lang="en-US" i="1" dirty="0" err="1" smtClean="0"/>
              <a:t>exp</a:t>
            </a:r>
            <a:r>
              <a:rPr lang="en-US" i="1" dirty="0" smtClean="0"/>
              <a:t> </a:t>
            </a:r>
            <a:r>
              <a:rPr lang="en-US" i="1" dirty="0"/>
              <a:t>delay </a:t>
            </a:r>
            <a:r>
              <a:rPr lang="en-US" i="1" dirty="0" smtClean="0"/>
              <a:t>model </a:t>
            </a:r>
            <a:r>
              <a:rPr lang="en-US" dirty="0" smtClean="0"/>
              <a:t>= .66</a:t>
            </a:r>
            <a:endParaRPr lang="en-US" dirty="0"/>
          </a:p>
        </p:txBody>
      </p:sp>
    </p:spTree>
    <p:extLst>
      <p:ext uri="{BB962C8B-B14F-4D97-AF65-F5344CB8AC3E}">
        <p14:creationId xmlns:p14="http://schemas.microsoft.com/office/powerpoint/2010/main" val="12155123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326416497"/>
              </p:ext>
            </p:extLst>
          </p:nvPr>
        </p:nvGraphicFramePr>
        <p:xfrm>
          <a:off x="837987" y="642855"/>
          <a:ext cx="7463956" cy="5644824"/>
        </p:xfrm>
        <a:graphic>
          <a:graphicData uri="http://schemas.openxmlformats.org/presentationml/2006/ole">
            <mc:AlternateContent xmlns:mc="http://schemas.openxmlformats.org/markup-compatibility/2006">
              <mc:Choice xmlns:v="urn:schemas-microsoft-com:vml" Requires="v">
                <p:oleObj spid="_x0000_s28716" name="SPW 11.0 Graph" r:id="rId3" imgW="9882360" imgH="7473960" progId="SigmaPlotGraphicObject.10">
                  <p:embed/>
                </p:oleObj>
              </mc:Choice>
              <mc:Fallback>
                <p:oleObj name="SPW 11.0 Graph" r:id="rId3" imgW="9882360" imgH="7473960" progId="SigmaPlotGraphicObject.10">
                  <p:embed/>
                  <p:pic>
                    <p:nvPicPr>
                      <p:cNvPr id="0" name=""/>
                      <p:cNvPicPr/>
                      <p:nvPr/>
                    </p:nvPicPr>
                    <p:blipFill>
                      <a:blip r:embed="rId4"/>
                      <a:stretch>
                        <a:fillRect/>
                      </a:stretch>
                    </p:blipFill>
                    <p:spPr>
                      <a:xfrm>
                        <a:off x="837987" y="642855"/>
                        <a:ext cx="7463956" cy="5644824"/>
                      </a:xfrm>
                      <a:prstGeom prst="rect">
                        <a:avLst/>
                      </a:prstGeom>
                    </p:spPr>
                  </p:pic>
                </p:oleObj>
              </mc:Fallback>
            </mc:AlternateContent>
          </a:graphicData>
        </a:graphic>
      </p:graphicFrame>
    </p:spTree>
    <p:extLst>
      <p:ext uri="{BB962C8B-B14F-4D97-AF65-F5344CB8AC3E}">
        <p14:creationId xmlns:p14="http://schemas.microsoft.com/office/powerpoint/2010/main" val="10013212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3513" y="2283873"/>
            <a:ext cx="7600427" cy="1938992"/>
          </a:xfrm>
          <a:prstGeom prst="rect">
            <a:avLst/>
          </a:prstGeom>
          <a:noFill/>
        </p:spPr>
        <p:txBody>
          <a:bodyPr wrap="square" rtlCol="0">
            <a:spAutoFit/>
          </a:bodyPr>
          <a:lstStyle/>
          <a:p>
            <a:pPr algn="ctr"/>
            <a:r>
              <a:rPr lang="en-US" sz="2400" dirty="0" smtClean="0"/>
              <a:t>To Summarize so far, the process shift model wins handily.</a:t>
            </a:r>
          </a:p>
          <a:p>
            <a:pPr algn="ctr"/>
            <a:endParaRPr lang="en-US" sz="2400" dirty="0" smtClean="0"/>
          </a:p>
          <a:p>
            <a:pPr algn="ctr"/>
            <a:endParaRPr lang="en-US" dirty="0" smtClean="0"/>
          </a:p>
          <a:p>
            <a:endParaRPr lang="en-US" dirty="0" smtClean="0"/>
          </a:p>
          <a:p>
            <a:pPr algn="ctr"/>
            <a:endParaRPr lang="en-US" dirty="0" smtClean="0"/>
          </a:p>
          <a:p>
            <a:pPr algn="ctr"/>
            <a:endParaRPr lang="en-US" dirty="0"/>
          </a:p>
        </p:txBody>
      </p:sp>
    </p:spTree>
    <p:extLst>
      <p:ext uri="{BB962C8B-B14F-4D97-AF65-F5344CB8AC3E}">
        <p14:creationId xmlns:p14="http://schemas.microsoft.com/office/powerpoint/2010/main" val="28295145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512" y="211818"/>
            <a:ext cx="7524926" cy="738664"/>
          </a:xfrm>
          <a:prstGeom prst="rect">
            <a:avLst/>
          </a:prstGeom>
          <a:noFill/>
        </p:spPr>
        <p:txBody>
          <a:bodyPr wrap="square" rtlCol="0">
            <a:spAutoFit/>
          </a:bodyPr>
          <a:lstStyle/>
          <a:p>
            <a:pPr algn="ctr"/>
            <a:r>
              <a:rPr lang="en-US" sz="2400" dirty="0" smtClean="0"/>
              <a:t>The Power Law of Practice</a:t>
            </a:r>
          </a:p>
          <a:p>
            <a:pPr algn="ctr"/>
            <a:r>
              <a:rPr lang="en-US" i="1" dirty="0" smtClean="0"/>
              <a:t>Newell &amp; Rosenbloom, 1981</a:t>
            </a:r>
            <a:endParaRPr lang="en-US" i="1" dirty="0"/>
          </a:p>
        </p:txBody>
      </p:sp>
      <p:sp>
        <p:nvSpPr>
          <p:cNvPr id="5" name="TextBox 4"/>
          <p:cNvSpPr txBox="1"/>
          <p:nvPr/>
        </p:nvSpPr>
        <p:spPr>
          <a:xfrm>
            <a:off x="3879373" y="1113523"/>
            <a:ext cx="1539204" cy="400110"/>
          </a:xfrm>
          <a:prstGeom prst="rect">
            <a:avLst/>
          </a:prstGeom>
          <a:noFill/>
        </p:spPr>
        <p:txBody>
          <a:bodyPr wrap="none" rtlCol="0">
            <a:spAutoFit/>
          </a:bodyPr>
          <a:lstStyle/>
          <a:p>
            <a:r>
              <a:rPr lang="en-US" sz="2000" i="1" dirty="0" smtClean="0"/>
              <a:t>RT = a + </a:t>
            </a:r>
            <a:r>
              <a:rPr lang="en-US" sz="2000" i="1" dirty="0" err="1" smtClean="0"/>
              <a:t>bN</a:t>
            </a:r>
            <a:r>
              <a:rPr lang="en-US" sz="2000" i="1" dirty="0" smtClean="0"/>
              <a:t> </a:t>
            </a:r>
            <a:r>
              <a:rPr lang="en-US" sz="2000" i="1" baseline="30000" dirty="0" smtClean="0"/>
              <a:t>-c</a:t>
            </a:r>
            <a:endParaRPr lang="en-US" sz="2000" i="1" baseline="30000" dirty="0"/>
          </a:p>
        </p:txBody>
      </p:sp>
      <p:sp>
        <p:nvSpPr>
          <p:cNvPr id="6" name="TextBox 5"/>
          <p:cNvSpPr txBox="1"/>
          <p:nvPr/>
        </p:nvSpPr>
        <p:spPr>
          <a:xfrm>
            <a:off x="3528252" y="1816833"/>
            <a:ext cx="2241447" cy="400110"/>
          </a:xfrm>
          <a:prstGeom prst="rect">
            <a:avLst/>
          </a:prstGeom>
          <a:noFill/>
        </p:spPr>
        <p:txBody>
          <a:bodyPr wrap="none" rtlCol="0">
            <a:spAutoFit/>
          </a:bodyPr>
          <a:lstStyle/>
          <a:p>
            <a:r>
              <a:rPr lang="en-US" sz="2000" i="1" dirty="0" smtClean="0"/>
              <a:t>RT = 500 + 4000N </a:t>
            </a:r>
            <a:r>
              <a:rPr lang="en-US" sz="2000" i="1" baseline="30000" dirty="0" smtClean="0"/>
              <a:t>-.8</a:t>
            </a:r>
            <a:endParaRPr lang="en-US" sz="2000" i="1" baseline="30000" dirty="0"/>
          </a:p>
        </p:txBody>
      </p:sp>
      <p:graphicFrame>
        <p:nvGraphicFramePr>
          <p:cNvPr id="3" name="Object 2"/>
          <p:cNvGraphicFramePr>
            <a:graphicFrameLocks noChangeAspect="1"/>
          </p:cNvGraphicFramePr>
          <p:nvPr>
            <p:extLst>
              <p:ext uri="{D42A27DB-BD31-4B8C-83A1-F6EECF244321}">
                <p14:modId xmlns:p14="http://schemas.microsoft.com/office/powerpoint/2010/main" val="879598746"/>
              </p:ext>
            </p:extLst>
          </p:nvPr>
        </p:nvGraphicFramePr>
        <p:xfrm>
          <a:off x="1877993" y="2520143"/>
          <a:ext cx="5541963" cy="4064000"/>
        </p:xfrm>
        <a:graphic>
          <a:graphicData uri="http://schemas.openxmlformats.org/presentationml/2006/ole">
            <mc:AlternateContent xmlns:mc="http://schemas.openxmlformats.org/markup-compatibility/2006">
              <mc:Choice xmlns:v="urn:schemas-microsoft-com:vml" Requires="v">
                <p:oleObj spid="_x0000_s1133" name="SPW 11.0 Graph" r:id="rId3" imgW="9572040" imgH="7020000" progId="SigmaPlotGraphicObject.10">
                  <p:embed/>
                </p:oleObj>
              </mc:Choice>
              <mc:Fallback>
                <p:oleObj name="SPW 11.0 Graph" r:id="rId3" imgW="9572040" imgH="7020000" progId="SigmaPlotGraphicObject.10">
                  <p:embed/>
                  <p:pic>
                    <p:nvPicPr>
                      <p:cNvPr id="0" name=""/>
                      <p:cNvPicPr/>
                      <p:nvPr/>
                    </p:nvPicPr>
                    <p:blipFill>
                      <a:blip r:embed="rId4"/>
                      <a:stretch>
                        <a:fillRect/>
                      </a:stretch>
                    </p:blipFill>
                    <p:spPr>
                      <a:xfrm>
                        <a:off x="1877993" y="2520143"/>
                        <a:ext cx="5541963" cy="4064000"/>
                      </a:xfrm>
                      <a:prstGeom prst="rect">
                        <a:avLst/>
                      </a:prstGeom>
                    </p:spPr>
                  </p:pic>
                </p:oleObj>
              </mc:Fallback>
            </mc:AlternateContent>
          </a:graphicData>
        </a:graphic>
      </p:graphicFrame>
      <p:sp>
        <p:nvSpPr>
          <p:cNvPr id="2" name="TextBox 1"/>
          <p:cNvSpPr txBox="1"/>
          <p:nvPr/>
        </p:nvSpPr>
        <p:spPr>
          <a:xfrm>
            <a:off x="6017969" y="1113523"/>
            <a:ext cx="2803973" cy="369332"/>
          </a:xfrm>
          <a:prstGeom prst="rect">
            <a:avLst/>
          </a:prstGeom>
          <a:noFill/>
        </p:spPr>
        <p:txBody>
          <a:bodyPr wrap="none" rtlCol="0">
            <a:spAutoFit/>
          </a:bodyPr>
          <a:lstStyle/>
          <a:p>
            <a:r>
              <a:rPr lang="en-US" i="1" dirty="0" smtClean="0"/>
              <a:t>Where RT is expected value.</a:t>
            </a:r>
            <a:endParaRPr lang="en-US" i="1" dirty="0"/>
          </a:p>
        </p:txBody>
      </p:sp>
    </p:spTree>
    <p:extLst>
      <p:ext uri="{BB962C8B-B14F-4D97-AF65-F5344CB8AC3E}">
        <p14:creationId xmlns:p14="http://schemas.microsoft.com/office/powerpoint/2010/main" val="14992917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075" y="583661"/>
            <a:ext cx="7600427" cy="4524315"/>
          </a:xfrm>
          <a:prstGeom prst="rect">
            <a:avLst/>
          </a:prstGeom>
          <a:noFill/>
        </p:spPr>
        <p:txBody>
          <a:bodyPr wrap="square" rtlCol="0">
            <a:spAutoFit/>
          </a:bodyPr>
          <a:lstStyle/>
          <a:p>
            <a:pPr algn="ctr"/>
            <a:r>
              <a:rPr lang="en-US" sz="2200" dirty="0" smtClean="0"/>
              <a:t>Process shift function is a promising candidate</a:t>
            </a:r>
          </a:p>
          <a:p>
            <a:pPr algn="ctr"/>
            <a:r>
              <a:rPr lang="en-US" sz="2200" dirty="0" smtClean="0"/>
              <a:t> for a generalizable law of practice</a:t>
            </a:r>
          </a:p>
          <a:p>
            <a:pPr algn="ctr"/>
            <a:endParaRPr lang="en-US" sz="2400" dirty="0" smtClean="0"/>
          </a:p>
          <a:p>
            <a:pPr algn="ctr"/>
            <a:endParaRPr lang="en-US" dirty="0" smtClean="0"/>
          </a:p>
          <a:p>
            <a:pPr algn="ctr"/>
            <a:endParaRPr lang="en-US" dirty="0"/>
          </a:p>
          <a:p>
            <a:pPr marL="342900" indent="-342900">
              <a:buAutoNum type="arabicParenR"/>
            </a:pPr>
            <a:r>
              <a:rPr lang="en-US" dirty="0" smtClean="0"/>
              <a:t>Shifts are common and the shift model models them.</a:t>
            </a:r>
          </a:p>
          <a:p>
            <a:pPr marL="342900" indent="-342900">
              <a:buAutoNum type="arabicParenR"/>
            </a:pPr>
            <a:endParaRPr lang="en-US" dirty="0" smtClean="0"/>
          </a:p>
          <a:p>
            <a:pPr marL="342900" indent="-342900">
              <a:buFontTx/>
              <a:buAutoNum type="arabicParenR"/>
            </a:pPr>
            <a:r>
              <a:rPr lang="en-US" dirty="0" smtClean="0"/>
              <a:t>Candidate for a scalable </a:t>
            </a:r>
            <a:r>
              <a:rPr lang="en-US" dirty="0"/>
              <a:t>law </a:t>
            </a:r>
            <a:r>
              <a:rPr lang="en-US" dirty="0" smtClean="0"/>
              <a:t>of practice that is applicable to more </a:t>
            </a:r>
            <a:r>
              <a:rPr lang="en-US" dirty="0"/>
              <a:t>complex tasks that exhibit multiple shifts</a:t>
            </a:r>
            <a:r>
              <a:rPr lang="en-US" dirty="0" smtClean="0"/>
              <a:t>.</a:t>
            </a:r>
          </a:p>
          <a:p>
            <a:pPr marL="342900" indent="-342900">
              <a:buFontTx/>
              <a:buAutoNum type="arabicParenR"/>
            </a:pPr>
            <a:endParaRPr lang="en-US" dirty="0"/>
          </a:p>
          <a:p>
            <a:pPr marL="342900" indent="-342900">
              <a:buAutoNum type="arabicParenR"/>
            </a:pPr>
            <a:r>
              <a:rPr lang="en-US" dirty="0" smtClean="0"/>
              <a:t>Within process speed-up is predicted by the model (power function).</a:t>
            </a:r>
          </a:p>
          <a:p>
            <a:pPr marL="342900" indent="-342900">
              <a:buAutoNum type="arabicParenR"/>
            </a:pPr>
            <a:endParaRPr lang="en-US" dirty="0" smtClean="0"/>
          </a:p>
          <a:p>
            <a:endParaRPr lang="en-US" dirty="0" smtClean="0"/>
          </a:p>
          <a:p>
            <a:pPr algn="ctr"/>
            <a:endParaRPr lang="en-US" dirty="0" smtClean="0"/>
          </a:p>
          <a:p>
            <a:pPr algn="ctr"/>
            <a:endParaRPr lang="en-US" dirty="0"/>
          </a:p>
        </p:txBody>
      </p:sp>
    </p:spTree>
    <p:extLst>
      <p:ext uri="{BB962C8B-B14F-4D97-AF65-F5344CB8AC3E}">
        <p14:creationId xmlns:p14="http://schemas.microsoft.com/office/powerpoint/2010/main" val="205248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7619" y="358384"/>
            <a:ext cx="7600427" cy="430887"/>
          </a:xfrm>
          <a:prstGeom prst="rect">
            <a:avLst/>
          </a:prstGeom>
          <a:noFill/>
        </p:spPr>
        <p:txBody>
          <a:bodyPr wrap="square" rtlCol="0">
            <a:spAutoFit/>
          </a:bodyPr>
          <a:lstStyle/>
          <a:p>
            <a:pPr algn="ctr"/>
            <a:r>
              <a:rPr lang="en-US" sz="2200" dirty="0" smtClean="0"/>
              <a:t>Generalization to Other Tasks</a:t>
            </a:r>
          </a:p>
        </p:txBody>
      </p:sp>
      <p:sp>
        <p:nvSpPr>
          <p:cNvPr id="2" name="TextBox 1"/>
          <p:cNvSpPr txBox="1"/>
          <p:nvPr/>
        </p:nvSpPr>
        <p:spPr>
          <a:xfrm>
            <a:off x="1761845" y="1608775"/>
            <a:ext cx="5496205" cy="3693319"/>
          </a:xfrm>
          <a:prstGeom prst="rect">
            <a:avLst/>
          </a:prstGeom>
          <a:noFill/>
        </p:spPr>
        <p:txBody>
          <a:bodyPr wrap="square" rtlCol="0">
            <a:spAutoFit/>
          </a:bodyPr>
          <a:lstStyle/>
          <a:p>
            <a:r>
              <a:rPr lang="en-US" dirty="0" smtClean="0"/>
              <a:t>Results  are expected to generalize to other clear algorithm to retrieval transition tasks</a:t>
            </a:r>
            <a:r>
              <a:rPr lang="en-US" dirty="0"/>
              <a:t>:</a:t>
            </a:r>
            <a:r>
              <a:rPr lang="en-US" dirty="0" smtClean="0"/>
              <a:t> </a:t>
            </a:r>
          </a:p>
          <a:p>
            <a:endParaRPr lang="en-US" dirty="0"/>
          </a:p>
          <a:p>
            <a:r>
              <a:rPr lang="en-US" dirty="0" smtClean="0"/>
              <a:t>	Various arithmetic</a:t>
            </a:r>
          </a:p>
          <a:p>
            <a:r>
              <a:rPr lang="en-US" dirty="0" smtClean="0"/>
              <a:t>	</a:t>
            </a:r>
            <a:r>
              <a:rPr lang="en-US" dirty="0" err="1" smtClean="0"/>
              <a:t>numerosity</a:t>
            </a:r>
            <a:r>
              <a:rPr lang="en-US" dirty="0" smtClean="0"/>
              <a:t> judgement </a:t>
            </a:r>
          </a:p>
          <a:p>
            <a:r>
              <a:rPr lang="en-US" dirty="0" smtClean="0"/>
              <a:t>	answer Look-up</a:t>
            </a:r>
          </a:p>
          <a:p>
            <a:r>
              <a:rPr lang="en-US" dirty="0" smtClean="0"/>
              <a:t>	mental rotation</a:t>
            </a:r>
          </a:p>
          <a:p>
            <a:r>
              <a:rPr lang="en-US" dirty="0" smtClean="0"/>
              <a:t>	etc.</a:t>
            </a:r>
          </a:p>
          <a:p>
            <a:endParaRPr lang="en-US" dirty="0"/>
          </a:p>
          <a:p>
            <a:r>
              <a:rPr lang="en-US" dirty="0" smtClean="0"/>
              <a:t>Also perhaps to tasks for which different, less apparent type of shifts may occur.</a:t>
            </a:r>
          </a:p>
          <a:p>
            <a:endParaRPr lang="en-US" dirty="0"/>
          </a:p>
          <a:p>
            <a:r>
              <a:rPr lang="en-US" dirty="0" smtClean="0"/>
              <a:t>	e.g., retrieval practice</a:t>
            </a:r>
            <a:endParaRPr lang="en-US" dirty="0"/>
          </a:p>
        </p:txBody>
      </p:sp>
    </p:spTree>
    <p:extLst>
      <p:ext uri="{BB962C8B-B14F-4D97-AF65-F5344CB8AC3E}">
        <p14:creationId xmlns:p14="http://schemas.microsoft.com/office/powerpoint/2010/main" val="29754900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3307" y="1210276"/>
            <a:ext cx="4522392" cy="1200329"/>
          </a:xfrm>
          <a:prstGeom prst="rect">
            <a:avLst/>
          </a:prstGeom>
          <a:noFill/>
        </p:spPr>
        <p:txBody>
          <a:bodyPr wrap="none" rtlCol="0">
            <a:spAutoFit/>
          </a:bodyPr>
          <a:lstStyle/>
          <a:p>
            <a:r>
              <a:rPr lang="en-US" dirty="0" smtClean="0"/>
              <a:t>Rickard and Bajic, 2006, </a:t>
            </a:r>
            <a:r>
              <a:rPr lang="en-US" i="1" dirty="0" smtClean="0"/>
              <a:t>JEP:LMC</a:t>
            </a:r>
          </a:p>
          <a:p>
            <a:endParaRPr lang="en-US" dirty="0"/>
          </a:p>
          <a:p>
            <a:r>
              <a:rPr lang="en-US" dirty="0" smtClean="0"/>
              <a:t>Subjects first studied a set of 16 word triplets </a:t>
            </a:r>
          </a:p>
          <a:p>
            <a:r>
              <a:rPr lang="en-US" dirty="0" smtClean="0"/>
              <a:t>under instructions to use interactive imagery.</a:t>
            </a:r>
            <a:endParaRPr lang="en-US" dirty="0"/>
          </a:p>
        </p:txBody>
      </p:sp>
      <p:sp>
        <p:nvSpPr>
          <p:cNvPr id="2" name="TextBox 1"/>
          <p:cNvSpPr txBox="1"/>
          <p:nvPr/>
        </p:nvSpPr>
        <p:spPr>
          <a:xfrm>
            <a:off x="1336431" y="2662916"/>
            <a:ext cx="1723549" cy="1477328"/>
          </a:xfrm>
          <a:prstGeom prst="rect">
            <a:avLst/>
          </a:prstGeom>
          <a:noFill/>
        </p:spPr>
        <p:txBody>
          <a:bodyPr wrap="none" rtlCol="0">
            <a:spAutoFit/>
          </a:bodyPr>
          <a:lstStyle/>
          <a:p>
            <a:r>
              <a:rPr lang="en-US" dirty="0" smtClean="0"/>
              <a:t>Care  wall  crash</a:t>
            </a:r>
          </a:p>
          <a:p>
            <a:r>
              <a:rPr lang="en-US" dirty="0" smtClean="0"/>
              <a:t>Cow grass milk</a:t>
            </a:r>
          </a:p>
          <a:p>
            <a:r>
              <a:rPr lang="en-US" dirty="0" smtClean="0"/>
              <a:t>Spray ants trash</a:t>
            </a:r>
          </a:p>
          <a:p>
            <a:r>
              <a:rPr lang="en-US" dirty="0" smtClean="0"/>
              <a:t>              …</a:t>
            </a:r>
          </a:p>
          <a:p>
            <a:r>
              <a:rPr lang="en-US" dirty="0"/>
              <a:t> </a:t>
            </a:r>
            <a:r>
              <a:rPr lang="en-US" dirty="0" smtClean="0"/>
              <a:t>             …</a:t>
            </a:r>
            <a:endParaRPr lang="en-US" dirty="0"/>
          </a:p>
        </p:txBody>
      </p:sp>
      <p:sp>
        <p:nvSpPr>
          <p:cNvPr id="3" name="TextBox 2"/>
          <p:cNvSpPr txBox="1"/>
          <p:nvPr/>
        </p:nvSpPr>
        <p:spPr>
          <a:xfrm>
            <a:off x="505193" y="4334580"/>
            <a:ext cx="5493812" cy="1754326"/>
          </a:xfrm>
          <a:prstGeom prst="rect">
            <a:avLst/>
          </a:prstGeom>
          <a:noFill/>
        </p:spPr>
        <p:txBody>
          <a:bodyPr wrap="none" rtlCol="0">
            <a:spAutoFit/>
          </a:bodyPr>
          <a:lstStyle/>
          <a:p>
            <a:r>
              <a:rPr lang="en-US" dirty="0" smtClean="0"/>
              <a:t>Next they practiced retrieving one word given  </a:t>
            </a:r>
          </a:p>
          <a:p>
            <a:r>
              <a:rPr lang="en-US" dirty="0" smtClean="0"/>
              <a:t>the other two words as cues, 20 times per triplet..</a:t>
            </a:r>
          </a:p>
          <a:p>
            <a:endParaRPr lang="en-US" dirty="0"/>
          </a:p>
          <a:p>
            <a:r>
              <a:rPr lang="en-US" dirty="0" smtClean="0"/>
              <a:t>                  Car  crash   ???</a:t>
            </a:r>
          </a:p>
          <a:p>
            <a:endParaRPr lang="en-US" dirty="0"/>
          </a:p>
          <a:p>
            <a:r>
              <a:rPr lang="en-US" dirty="0" smtClean="0"/>
              <a:t>Finally there was a transfer test that I’ll not discuss here.</a:t>
            </a:r>
            <a:endParaRPr lang="en-US" dirty="0"/>
          </a:p>
        </p:txBody>
      </p:sp>
      <p:sp>
        <p:nvSpPr>
          <p:cNvPr id="6" name="TextBox 5"/>
          <p:cNvSpPr txBox="1"/>
          <p:nvPr/>
        </p:nvSpPr>
        <p:spPr>
          <a:xfrm>
            <a:off x="587620" y="336482"/>
            <a:ext cx="7600427" cy="738664"/>
          </a:xfrm>
          <a:prstGeom prst="rect">
            <a:avLst/>
          </a:prstGeom>
          <a:noFill/>
        </p:spPr>
        <p:txBody>
          <a:bodyPr wrap="square" rtlCol="0">
            <a:spAutoFit/>
          </a:bodyPr>
          <a:lstStyle/>
          <a:p>
            <a:pPr algn="ctr"/>
            <a:r>
              <a:rPr lang="en-US" sz="2200" dirty="0" smtClean="0"/>
              <a:t>Generalization to Other Tasks</a:t>
            </a:r>
          </a:p>
          <a:p>
            <a:pPr algn="ctr"/>
            <a:r>
              <a:rPr lang="en-US" sz="2000" dirty="0" smtClean="0"/>
              <a:t>(retrieval practice)</a:t>
            </a:r>
          </a:p>
        </p:txBody>
      </p:sp>
    </p:spTree>
    <p:extLst>
      <p:ext uri="{BB962C8B-B14F-4D97-AF65-F5344CB8AC3E}">
        <p14:creationId xmlns:p14="http://schemas.microsoft.com/office/powerpoint/2010/main" val="248954859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700" y="326135"/>
            <a:ext cx="7600427" cy="707886"/>
          </a:xfrm>
          <a:prstGeom prst="rect">
            <a:avLst/>
          </a:prstGeom>
          <a:noFill/>
        </p:spPr>
        <p:txBody>
          <a:bodyPr wrap="square" rtlCol="0">
            <a:spAutoFit/>
          </a:bodyPr>
          <a:lstStyle/>
          <a:p>
            <a:pPr algn="ctr"/>
            <a:r>
              <a:rPr lang="en-US" sz="2000" dirty="0" smtClean="0"/>
              <a:t>Implications for Other shifts Tasks:</a:t>
            </a:r>
          </a:p>
          <a:p>
            <a:pPr algn="ctr"/>
            <a:r>
              <a:rPr lang="en-US" sz="2000" dirty="0" smtClean="0"/>
              <a:t>e.g., Memory Retrieval Practice</a:t>
            </a:r>
          </a:p>
        </p:txBody>
      </p:sp>
      <p:pic>
        <p:nvPicPr>
          <p:cNvPr id="2" name="Picture 1"/>
          <p:cNvPicPr>
            <a:picLocks noChangeAspect="1"/>
          </p:cNvPicPr>
          <p:nvPr/>
        </p:nvPicPr>
        <p:blipFill>
          <a:blip r:embed="rId2"/>
          <a:stretch>
            <a:fillRect/>
          </a:stretch>
        </p:blipFill>
        <p:spPr>
          <a:xfrm>
            <a:off x="110179" y="2464964"/>
            <a:ext cx="4219559" cy="2864682"/>
          </a:xfrm>
          <a:prstGeom prst="rect">
            <a:avLst/>
          </a:prstGeom>
        </p:spPr>
      </p:pic>
      <p:sp>
        <p:nvSpPr>
          <p:cNvPr id="3" name="TextBox 2"/>
          <p:cNvSpPr txBox="1"/>
          <p:nvPr/>
        </p:nvSpPr>
        <p:spPr>
          <a:xfrm>
            <a:off x="1590551" y="1875356"/>
            <a:ext cx="1443024" cy="369332"/>
          </a:xfrm>
          <a:prstGeom prst="rect">
            <a:avLst/>
          </a:prstGeom>
          <a:noFill/>
        </p:spPr>
        <p:txBody>
          <a:bodyPr wrap="none" rtlCol="0">
            <a:spAutoFit/>
          </a:bodyPr>
          <a:lstStyle/>
          <a:p>
            <a:r>
              <a:rPr lang="en-US" dirty="0" smtClean="0"/>
              <a:t>Experiment 1</a:t>
            </a:r>
            <a:endParaRPr lang="en-US" dirty="0"/>
          </a:p>
        </p:txBody>
      </p:sp>
      <p:pic>
        <p:nvPicPr>
          <p:cNvPr id="5" name="Picture 4"/>
          <p:cNvPicPr>
            <a:picLocks noChangeAspect="1"/>
          </p:cNvPicPr>
          <p:nvPr/>
        </p:nvPicPr>
        <p:blipFill>
          <a:blip r:embed="rId3"/>
          <a:stretch>
            <a:fillRect/>
          </a:stretch>
        </p:blipFill>
        <p:spPr>
          <a:xfrm>
            <a:off x="4438914" y="2464965"/>
            <a:ext cx="4300137" cy="2882729"/>
          </a:xfrm>
          <a:prstGeom prst="rect">
            <a:avLst/>
          </a:prstGeom>
        </p:spPr>
      </p:pic>
      <p:sp>
        <p:nvSpPr>
          <p:cNvPr id="6" name="TextBox 5"/>
          <p:cNvSpPr txBox="1"/>
          <p:nvPr/>
        </p:nvSpPr>
        <p:spPr>
          <a:xfrm>
            <a:off x="5860257" y="1875356"/>
            <a:ext cx="1457450" cy="369332"/>
          </a:xfrm>
          <a:prstGeom prst="rect">
            <a:avLst/>
          </a:prstGeom>
          <a:noFill/>
        </p:spPr>
        <p:txBody>
          <a:bodyPr wrap="none" rtlCol="0">
            <a:spAutoFit/>
          </a:bodyPr>
          <a:lstStyle/>
          <a:p>
            <a:r>
              <a:rPr lang="en-US" dirty="0" smtClean="0"/>
              <a:t>Experiment 2</a:t>
            </a:r>
            <a:endParaRPr lang="en-US" dirty="0"/>
          </a:p>
        </p:txBody>
      </p:sp>
    </p:spTree>
    <p:extLst>
      <p:ext uri="{BB962C8B-B14F-4D97-AF65-F5344CB8AC3E}">
        <p14:creationId xmlns:p14="http://schemas.microsoft.com/office/powerpoint/2010/main" val="45738693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327" y="1629973"/>
            <a:ext cx="7924174" cy="3262432"/>
          </a:xfrm>
          <a:prstGeom prst="rect">
            <a:avLst/>
          </a:prstGeom>
          <a:noFill/>
        </p:spPr>
        <p:txBody>
          <a:bodyPr wrap="square" rtlCol="0">
            <a:spAutoFit/>
          </a:bodyPr>
          <a:lstStyle/>
          <a:p>
            <a:pPr algn="ctr"/>
            <a:r>
              <a:rPr lang="en-US" sz="2000" dirty="0" smtClean="0"/>
              <a:t>Technical Challenge: How to achieve fair and veridical fits of the shift model, including algorithm reversion trials, without foreknowledge of the strategy used on each trial? </a:t>
            </a:r>
          </a:p>
          <a:p>
            <a:pPr algn="ctr"/>
            <a:endParaRPr lang="en-US" sz="2000" dirty="0" smtClean="0"/>
          </a:p>
          <a:p>
            <a:pPr algn="ctr"/>
            <a:endParaRPr lang="en-US" dirty="0" smtClean="0"/>
          </a:p>
          <a:p>
            <a:pPr algn="ctr"/>
            <a:endParaRPr lang="en-US" dirty="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Tree>
    <p:extLst>
      <p:ext uri="{BB962C8B-B14F-4D97-AF65-F5344CB8AC3E}">
        <p14:creationId xmlns:p14="http://schemas.microsoft.com/office/powerpoint/2010/main" val="94362651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509" y="427622"/>
            <a:ext cx="7524926" cy="461665"/>
          </a:xfrm>
          <a:prstGeom prst="rect">
            <a:avLst/>
          </a:prstGeom>
          <a:noFill/>
        </p:spPr>
        <p:txBody>
          <a:bodyPr wrap="square" rtlCol="0">
            <a:spAutoFit/>
          </a:bodyPr>
          <a:lstStyle/>
          <a:p>
            <a:pPr algn="ctr"/>
            <a:r>
              <a:rPr lang="en-US" sz="2400" dirty="0" smtClean="0"/>
              <a:t>Item level Fits of the Shift Theory </a:t>
            </a:r>
            <a:endParaRPr lang="en-US" sz="2400" dirty="0"/>
          </a:p>
        </p:txBody>
      </p:sp>
      <p:pic>
        <p:nvPicPr>
          <p:cNvPr id="2" name="Picture 1"/>
          <p:cNvPicPr>
            <a:picLocks noChangeAspect="1"/>
          </p:cNvPicPr>
          <p:nvPr/>
        </p:nvPicPr>
        <p:blipFill>
          <a:blip r:embed="rId2"/>
          <a:stretch>
            <a:fillRect/>
          </a:stretch>
        </p:blipFill>
        <p:spPr>
          <a:xfrm>
            <a:off x="503794" y="1111982"/>
            <a:ext cx="8178355" cy="5229184"/>
          </a:xfrm>
          <a:prstGeom prst="rect">
            <a:avLst/>
          </a:prstGeom>
        </p:spPr>
      </p:pic>
    </p:spTree>
    <p:extLst>
      <p:ext uri="{BB962C8B-B14F-4D97-AF65-F5344CB8AC3E}">
        <p14:creationId xmlns:p14="http://schemas.microsoft.com/office/powerpoint/2010/main" val="174354213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852384275"/>
              </p:ext>
            </p:extLst>
          </p:nvPr>
        </p:nvGraphicFramePr>
        <p:xfrm>
          <a:off x="1156812" y="1034870"/>
          <a:ext cx="6457480" cy="4583505"/>
        </p:xfrm>
        <a:graphic>
          <a:graphicData uri="http://schemas.openxmlformats.org/presentationml/2006/ole">
            <mc:AlternateContent xmlns:mc="http://schemas.openxmlformats.org/markup-compatibility/2006">
              <mc:Choice xmlns:v="urn:schemas-microsoft-com:vml" Requires="v">
                <p:oleObj spid="_x0000_s31783" name="SPW 11.0 Graph" r:id="rId3" imgW="7225560" imgH="5129280" progId="SigmaPlotGraphicObject.10">
                  <p:embed/>
                </p:oleObj>
              </mc:Choice>
              <mc:Fallback>
                <p:oleObj name="SPW 11.0 Graph" r:id="rId3" imgW="7225560" imgH="5129280" progId="SigmaPlotGraphicObject.10">
                  <p:embed/>
                  <p:pic>
                    <p:nvPicPr>
                      <p:cNvPr id="0" name=""/>
                      <p:cNvPicPr/>
                      <p:nvPr/>
                    </p:nvPicPr>
                    <p:blipFill>
                      <a:blip r:embed="rId4"/>
                      <a:stretch>
                        <a:fillRect/>
                      </a:stretch>
                    </p:blipFill>
                    <p:spPr>
                      <a:xfrm>
                        <a:off x="1156812" y="1034870"/>
                        <a:ext cx="6457480" cy="4583505"/>
                      </a:xfrm>
                      <a:prstGeom prst="rect">
                        <a:avLst/>
                      </a:prstGeom>
                    </p:spPr>
                  </p:pic>
                </p:oleObj>
              </mc:Fallback>
            </mc:AlternateContent>
          </a:graphicData>
        </a:graphic>
      </p:graphicFrame>
    </p:spTree>
    <p:extLst>
      <p:ext uri="{BB962C8B-B14F-4D97-AF65-F5344CB8AC3E}">
        <p14:creationId xmlns:p14="http://schemas.microsoft.com/office/powerpoint/2010/main" val="150034772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833650062"/>
              </p:ext>
            </p:extLst>
          </p:nvPr>
        </p:nvGraphicFramePr>
        <p:xfrm>
          <a:off x="1244023" y="828011"/>
          <a:ext cx="6561628" cy="4747162"/>
        </p:xfrm>
        <a:graphic>
          <a:graphicData uri="http://schemas.openxmlformats.org/presentationml/2006/ole">
            <mc:AlternateContent xmlns:mc="http://schemas.openxmlformats.org/markup-compatibility/2006">
              <mc:Choice xmlns:v="urn:schemas-microsoft-com:vml" Requires="v">
                <p:oleObj spid="_x0000_s22582" name="SPW 11.0 Graph" r:id="rId3" imgW="8318880" imgH="6018480" progId="SigmaPlotGraphicObject.10">
                  <p:embed/>
                </p:oleObj>
              </mc:Choice>
              <mc:Fallback>
                <p:oleObj name="SPW 11.0 Graph" r:id="rId3" imgW="8318880" imgH="6018480" progId="SigmaPlotGraphicObject.10">
                  <p:embed/>
                  <p:pic>
                    <p:nvPicPr>
                      <p:cNvPr id="0" name=""/>
                      <p:cNvPicPr/>
                      <p:nvPr/>
                    </p:nvPicPr>
                    <p:blipFill>
                      <a:blip r:embed="rId4"/>
                      <a:stretch>
                        <a:fillRect/>
                      </a:stretch>
                    </p:blipFill>
                    <p:spPr>
                      <a:xfrm>
                        <a:off x="1244023" y="828011"/>
                        <a:ext cx="6561628" cy="4747162"/>
                      </a:xfrm>
                      <a:prstGeom prst="rect">
                        <a:avLst/>
                      </a:prstGeom>
                    </p:spPr>
                  </p:pic>
                </p:oleObj>
              </mc:Fallback>
            </mc:AlternateContent>
          </a:graphicData>
        </a:graphic>
      </p:graphicFrame>
    </p:spTree>
    <p:extLst>
      <p:ext uri="{BB962C8B-B14F-4D97-AF65-F5344CB8AC3E}">
        <p14:creationId xmlns:p14="http://schemas.microsoft.com/office/powerpoint/2010/main" val="11512097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689871085"/>
              </p:ext>
            </p:extLst>
          </p:nvPr>
        </p:nvGraphicFramePr>
        <p:xfrm>
          <a:off x="929965" y="567671"/>
          <a:ext cx="7205367" cy="5247654"/>
        </p:xfrm>
        <a:graphic>
          <a:graphicData uri="http://schemas.openxmlformats.org/presentationml/2006/ole">
            <mc:AlternateContent xmlns:mc="http://schemas.openxmlformats.org/markup-compatibility/2006">
              <mc:Choice xmlns:v="urn:schemas-microsoft-com:vml" Requires="v">
                <p:oleObj spid="_x0000_s30759" name="SPW 11.0 Graph" r:id="rId3" imgW="8869680" imgH="6458760" progId="SigmaPlotGraphicObject.10">
                  <p:embed/>
                </p:oleObj>
              </mc:Choice>
              <mc:Fallback>
                <p:oleObj name="SPW 11.0 Graph" r:id="rId3" imgW="8869680" imgH="6458760" progId="SigmaPlotGraphicObject.10">
                  <p:embed/>
                  <p:pic>
                    <p:nvPicPr>
                      <p:cNvPr id="0" name=""/>
                      <p:cNvPicPr/>
                      <p:nvPr/>
                    </p:nvPicPr>
                    <p:blipFill>
                      <a:blip r:embed="rId4"/>
                      <a:stretch>
                        <a:fillRect/>
                      </a:stretch>
                    </p:blipFill>
                    <p:spPr>
                      <a:xfrm>
                        <a:off x="929965" y="567671"/>
                        <a:ext cx="7205367" cy="5247654"/>
                      </a:xfrm>
                      <a:prstGeom prst="rect">
                        <a:avLst/>
                      </a:prstGeom>
                    </p:spPr>
                  </p:pic>
                </p:oleObj>
              </mc:Fallback>
            </mc:AlternateContent>
          </a:graphicData>
        </a:graphic>
      </p:graphicFrame>
    </p:spTree>
    <p:extLst>
      <p:ext uri="{BB962C8B-B14F-4D97-AF65-F5344CB8AC3E}">
        <p14:creationId xmlns:p14="http://schemas.microsoft.com/office/powerpoint/2010/main" val="379787974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9" y="2440089"/>
            <a:ext cx="7924174" cy="1292662"/>
          </a:xfrm>
          <a:prstGeom prst="rect">
            <a:avLst/>
          </a:prstGeom>
          <a:noFill/>
        </p:spPr>
        <p:txBody>
          <a:bodyPr wrap="square" rtlCol="0">
            <a:spAutoFit/>
          </a:bodyPr>
          <a:lstStyle/>
          <a:p>
            <a:pPr algn="ctr"/>
            <a:r>
              <a:rPr lang="en-US" sz="2000" dirty="0" smtClean="0"/>
              <a:t> Application</a:t>
            </a:r>
          </a:p>
          <a:p>
            <a:pPr algn="ctr"/>
            <a:endParaRPr lang="en-US" sz="2000" dirty="0"/>
          </a:p>
          <a:p>
            <a:pPr algn="ctr"/>
            <a:endParaRPr lang="en-US" sz="2000" dirty="0" smtClean="0"/>
          </a:p>
          <a:p>
            <a:pPr algn="ctr"/>
            <a:endParaRPr lang="en-US" dirty="0" smtClean="0"/>
          </a:p>
        </p:txBody>
      </p:sp>
    </p:spTree>
    <p:extLst>
      <p:ext uri="{BB962C8B-B14F-4D97-AF65-F5344CB8AC3E}">
        <p14:creationId xmlns:p14="http://schemas.microsoft.com/office/powerpoint/2010/main" val="710000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Theories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solidFill>
                  <a:srgbClr val="00B050"/>
                </a:solidFill>
              </a:rPr>
              <a:t>Logan (1988): Instance Theory of </a:t>
            </a:r>
          </a:p>
          <a:p>
            <a:r>
              <a:rPr lang="en-US" dirty="0" smtClean="0">
                <a:solidFill>
                  <a:srgbClr val="00B050"/>
                </a:solidFill>
              </a:rPr>
              <a:t>                 Automatization </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5026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2138" y="1214437"/>
            <a:ext cx="5052922" cy="461665"/>
          </a:xfrm>
          <a:prstGeom prst="rect">
            <a:avLst/>
          </a:prstGeom>
          <a:noFill/>
        </p:spPr>
        <p:txBody>
          <a:bodyPr wrap="none" rtlCol="0">
            <a:spAutoFit/>
          </a:bodyPr>
          <a:lstStyle/>
          <a:p>
            <a:r>
              <a:rPr lang="en-US" sz="2400" dirty="0" smtClean="0"/>
              <a:t>Some Tasks that exhibit process shifts.</a:t>
            </a:r>
            <a:endParaRPr lang="en-US" sz="2400" dirty="0"/>
          </a:p>
        </p:txBody>
      </p:sp>
      <p:sp>
        <p:nvSpPr>
          <p:cNvPr id="5" name="Rectangle 4"/>
          <p:cNvSpPr/>
          <p:nvPr/>
        </p:nvSpPr>
        <p:spPr>
          <a:xfrm>
            <a:off x="2371723" y="2247422"/>
            <a:ext cx="4572000" cy="3170099"/>
          </a:xfrm>
          <a:prstGeom prst="rect">
            <a:avLst/>
          </a:prstGeom>
        </p:spPr>
        <p:txBody>
          <a:bodyPr>
            <a:spAutoFit/>
          </a:bodyPr>
          <a:lstStyle/>
          <a:p>
            <a:pPr algn="ctr"/>
            <a:r>
              <a:rPr lang="en-US" sz="2000" dirty="0" smtClean="0"/>
              <a:t>various arithmetic-like tasks</a:t>
            </a:r>
          </a:p>
          <a:p>
            <a:pPr algn="ctr"/>
            <a:r>
              <a:rPr lang="en-US" sz="2000" dirty="0" smtClean="0"/>
              <a:t>e.g., alphabet arithmetic:  h + 5 = ?</a:t>
            </a:r>
            <a:endParaRPr lang="en-US" sz="2000" dirty="0"/>
          </a:p>
          <a:p>
            <a:pPr algn="ctr"/>
            <a:endParaRPr lang="en-US" sz="2000" dirty="0" smtClean="0"/>
          </a:p>
          <a:p>
            <a:pPr algn="ctr"/>
            <a:r>
              <a:rPr lang="en-US" sz="2000" dirty="0" err="1" smtClean="0"/>
              <a:t>numerosity</a:t>
            </a:r>
            <a:r>
              <a:rPr lang="en-US" sz="2000" dirty="0" smtClean="0"/>
              <a:t> </a:t>
            </a:r>
            <a:r>
              <a:rPr lang="en-US" sz="2000" dirty="0"/>
              <a:t>judgement </a:t>
            </a:r>
          </a:p>
          <a:p>
            <a:pPr algn="ctr"/>
            <a:endParaRPr lang="en-US" sz="2000" dirty="0" smtClean="0"/>
          </a:p>
          <a:p>
            <a:pPr algn="ctr"/>
            <a:r>
              <a:rPr lang="en-US" sz="2000" dirty="0" smtClean="0"/>
              <a:t>answer </a:t>
            </a:r>
            <a:r>
              <a:rPr lang="en-US" sz="2000" dirty="0"/>
              <a:t>Look-up</a:t>
            </a:r>
          </a:p>
          <a:p>
            <a:pPr algn="ctr"/>
            <a:endParaRPr lang="en-US" sz="2000" dirty="0" smtClean="0"/>
          </a:p>
          <a:p>
            <a:pPr algn="ctr"/>
            <a:r>
              <a:rPr lang="en-US" sz="2000" dirty="0" smtClean="0"/>
              <a:t>mental </a:t>
            </a:r>
            <a:r>
              <a:rPr lang="en-US" sz="2000" dirty="0"/>
              <a:t>rotation</a:t>
            </a:r>
          </a:p>
          <a:p>
            <a:pPr algn="ctr"/>
            <a:endParaRPr lang="en-US" sz="2000" dirty="0" smtClean="0"/>
          </a:p>
          <a:p>
            <a:pPr algn="ctr"/>
            <a:r>
              <a:rPr lang="en-US" sz="2000" dirty="0" smtClean="0"/>
              <a:t>etc</a:t>
            </a:r>
            <a:r>
              <a:rPr lang="en-US" sz="2000" dirty="0"/>
              <a:t>.</a:t>
            </a:r>
          </a:p>
        </p:txBody>
      </p:sp>
    </p:spTree>
    <p:extLst>
      <p:ext uri="{BB962C8B-B14F-4D97-AF65-F5344CB8AC3E}">
        <p14:creationId xmlns:p14="http://schemas.microsoft.com/office/powerpoint/2010/main" val="12251658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0509" y="427621"/>
            <a:ext cx="7524926" cy="738664"/>
          </a:xfrm>
          <a:prstGeom prst="rect">
            <a:avLst/>
          </a:prstGeom>
          <a:noFill/>
        </p:spPr>
        <p:txBody>
          <a:bodyPr wrap="square" rtlCol="0">
            <a:spAutoFit/>
          </a:bodyPr>
          <a:lstStyle/>
          <a:p>
            <a:pPr algn="ctr"/>
            <a:r>
              <a:rPr lang="en-US" sz="2400" dirty="0" smtClean="0"/>
              <a:t>The Instance Theory of Automaticity</a:t>
            </a:r>
          </a:p>
          <a:p>
            <a:pPr algn="ctr"/>
            <a:r>
              <a:rPr lang="en-US" i="1" dirty="0" smtClean="0"/>
              <a:t>Gordon Logan, 1988, Psych. Rev.</a:t>
            </a:r>
            <a:endParaRPr lang="en-US" i="1" dirty="0"/>
          </a:p>
        </p:txBody>
      </p:sp>
      <p:sp>
        <p:nvSpPr>
          <p:cNvPr id="2" name="TextBox 1"/>
          <p:cNvSpPr txBox="1"/>
          <p:nvPr/>
        </p:nvSpPr>
        <p:spPr>
          <a:xfrm>
            <a:off x="266306" y="2031020"/>
            <a:ext cx="8688597" cy="3416320"/>
          </a:xfrm>
          <a:prstGeom prst="rect">
            <a:avLst/>
          </a:prstGeom>
          <a:noFill/>
        </p:spPr>
        <p:txBody>
          <a:bodyPr wrap="none" rtlCol="0">
            <a:spAutoFit/>
          </a:bodyPr>
          <a:lstStyle/>
          <a:p>
            <a:r>
              <a:rPr lang="en-US" dirty="0" smtClean="0"/>
              <a:t>On each algorithm and retrieval trial,  a new memory “instance” is formed which can </a:t>
            </a:r>
          </a:p>
          <a:p>
            <a:r>
              <a:rPr lang="en-US" dirty="0"/>
              <a:t>c</a:t>
            </a:r>
            <a:r>
              <a:rPr lang="en-US" dirty="0" smtClean="0"/>
              <a:t>ompete independently and in parallel (i.e. in a “horserace”) with the algorithm and other </a:t>
            </a:r>
          </a:p>
          <a:p>
            <a:r>
              <a:rPr lang="en-US" dirty="0" smtClean="0"/>
              <a:t>memory instances on subsequent trials.</a:t>
            </a:r>
          </a:p>
          <a:p>
            <a:endParaRPr lang="en-US" dirty="0" smtClean="0"/>
          </a:p>
          <a:p>
            <a:endParaRPr lang="en-US" dirty="0"/>
          </a:p>
          <a:p>
            <a:r>
              <a:rPr lang="en-US" dirty="0" smtClean="0"/>
              <a:t>Memory instance retrieval latencies are </a:t>
            </a:r>
            <a:r>
              <a:rPr lang="en-US" dirty="0" err="1" smtClean="0"/>
              <a:t>iid</a:t>
            </a:r>
            <a:r>
              <a:rPr lang="en-US" dirty="0" smtClean="0"/>
              <a:t>.</a:t>
            </a:r>
          </a:p>
          <a:p>
            <a:endParaRPr lang="en-US" dirty="0" smtClean="0"/>
          </a:p>
          <a:p>
            <a:endParaRPr lang="en-US" dirty="0"/>
          </a:p>
          <a:p>
            <a:r>
              <a:rPr lang="en-US" dirty="0" smtClean="0"/>
              <a:t>Prediction derived from the statistics of extremes:  Practice yields a transition to </a:t>
            </a:r>
          </a:p>
          <a:p>
            <a:r>
              <a:rPr lang="en-US" dirty="0" smtClean="0"/>
              <a:t>memory-based performance and </a:t>
            </a:r>
            <a:r>
              <a:rPr lang="en-US" i="1" dirty="0" smtClean="0"/>
              <a:t>RT improvement must follow the power law</a:t>
            </a:r>
            <a:r>
              <a:rPr lang="en-US" dirty="0" smtClean="0"/>
              <a:t>.</a:t>
            </a:r>
          </a:p>
          <a:p>
            <a:endParaRPr lang="en-US" dirty="0"/>
          </a:p>
          <a:p>
            <a:endParaRPr lang="en-US" dirty="0"/>
          </a:p>
        </p:txBody>
      </p:sp>
    </p:spTree>
    <p:extLst>
      <p:ext uri="{BB962C8B-B14F-4D97-AF65-F5344CB8AC3E}">
        <p14:creationId xmlns:p14="http://schemas.microsoft.com/office/powerpoint/2010/main" val="19718548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19" y="252561"/>
            <a:ext cx="3982313" cy="646331"/>
          </a:xfrm>
          <a:prstGeom prst="rect">
            <a:avLst/>
          </a:prstGeom>
          <a:noFill/>
        </p:spPr>
        <p:txBody>
          <a:bodyPr wrap="square" rtlCol="0">
            <a:spAutoFit/>
          </a:bodyPr>
          <a:lstStyle/>
          <a:p>
            <a:pPr algn="ctr"/>
            <a:r>
              <a:rPr lang="en-US" dirty="0" smtClean="0">
                <a:solidFill>
                  <a:srgbClr val="FFFF00"/>
                </a:solidFill>
              </a:rPr>
              <a:t>Principles and Process Theories</a:t>
            </a:r>
          </a:p>
          <a:p>
            <a:pPr algn="ctr"/>
            <a:r>
              <a:rPr lang="en-US" dirty="0" smtClean="0">
                <a:solidFill>
                  <a:srgbClr val="FFFF00"/>
                </a:solidFill>
              </a:rPr>
              <a:t>(selective review)</a:t>
            </a:r>
            <a:endParaRPr lang="en-US" dirty="0">
              <a:solidFill>
                <a:srgbClr val="FFFF00"/>
              </a:solidFill>
            </a:endParaRPr>
          </a:p>
        </p:txBody>
      </p:sp>
      <p:sp>
        <p:nvSpPr>
          <p:cNvPr id="3" name="TextBox 2"/>
          <p:cNvSpPr txBox="1"/>
          <p:nvPr/>
        </p:nvSpPr>
        <p:spPr>
          <a:xfrm>
            <a:off x="5071337" y="266116"/>
            <a:ext cx="3982313" cy="369332"/>
          </a:xfrm>
          <a:prstGeom prst="rect">
            <a:avLst/>
          </a:prstGeom>
          <a:noFill/>
        </p:spPr>
        <p:txBody>
          <a:bodyPr wrap="square" rtlCol="0">
            <a:spAutoFit/>
          </a:bodyPr>
          <a:lstStyle/>
          <a:p>
            <a:r>
              <a:rPr lang="en-US" dirty="0" smtClean="0">
                <a:solidFill>
                  <a:srgbClr val="FFFF00"/>
                </a:solidFill>
              </a:rPr>
              <a:t>Candidate Empirical Laws of Practice</a:t>
            </a:r>
            <a:endParaRPr lang="en-US" dirty="0">
              <a:solidFill>
                <a:srgbClr val="FFFF00"/>
              </a:solidFill>
            </a:endParaRPr>
          </a:p>
        </p:txBody>
      </p:sp>
      <p:cxnSp>
        <p:nvCxnSpPr>
          <p:cNvPr id="5" name="Straight Connector 4"/>
          <p:cNvCxnSpPr/>
          <p:nvPr/>
        </p:nvCxnSpPr>
        <p:spPr>
          <a:xfrm>
            <a:off x="4663484" y="426934"/>
            <a:ext cx="0" cy="61601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49817" y="943757"/>
            <a:ext cx="3195555" cy="646331"/>
          </a:xfrm>
          <a:prstGeom prst="rect">
            <a:avLst/>
          </a:prstGeom>
          <a:noFill/>
        </p:spPr>
        <p:txBody>
          <a:bodyPr wrap="none" rtlCol="0">
            <a:spAutoFit/>
          </a:bodyPr>
          <a:lstStyle/>
          <a:p>
            <a:r>
              <a:rPr lang="en-US" dirty="0" smtClean="0"/>
              <a:t>Newell and Rosenbloom (1981):</a:t>
            </a:r>
          </a:p>
          <a:p>
            <a:r>
              <a:rPr lang="en-US" dirty="0" smtClean="0"/>
              <a:t>              The </a:t>
            </a:r>
            <a:r>
              <a:rPr lang="en-US" dirty="0"/>
              <a:t>P</a:t>
            </a:r>
            <a:r>
              <a:rPr lang="en-US" dirty="0" smtClean="0"/>
              <a:t>ower </a:t>
            </a:r>
            <a:r>
              <a:rPr lang="en-US" dirty="0"/>
              <a:t>L</a:t>
            </a:r>
            <a:r>
              <a:rPr lang="en-US" dirty="0" smtClean="0"/>
              <a:t>aw</a:t>
            </a:r>
            <a:endParaRPr lang="en-US" dirty="0"/>
          </a:p>
        </p:txBody>
      </p:sp>
      <p:sp>
        <p:nvSpPr>
          <p:cNvPr id="7" name="TextBox 6"/>
          <p:cNvSpPr txBox="1"/>
          <p:nvPr/>
        </p:nvSpPr>
        <p:spPr>
          <a:xfrm>
            <a:off x="593056" y="1438474"/>
            <a:ext cx="3342838" cy="646331"/>
          </a:xfrm>
          <a:prstGeom prst="rect">
            <a:avLst/>
          </a:prstGeom>
          <a:noFill/>
        </p:spPr>
        <p:txBody>
          <a:bodyPr wrap="none" rtlCol="0">
            <a:spAutoFit/>
          </a:bodyPr>
          <a:lstStyle/>
          <a:p>
            <a:r>
              <a:rPr lang="en-US" dirty="0" smtClean="0">
                <a:solidFill>
                  <a:srgbClr val="00B050"/>
                </a:solidFill>
              </a:rPr>
              <a:t>Logan (1988): Instance Theory of </a:t>
            </a:r>
          </a:p>
          <a:p>
            <a:r>
              <a:rPr lang="en-US" dirty="0" smtClean="0">
                <a:solidFill>
                  <a:srgbClr val="00B050"/>
                </a:solidFill>
              </a:rPr>
              <a:t>                 Automatization </a:t>
            </a:r>
          </a:p>
        </p:txBody>
      </p:sp>
      <p:cxnSp>
        <p:nvCxnSpPr>
          <p:cNvPr id="14" name="Straight Arrow Connector 13"/>
          <p:cNvCxnSpPr/>
          <p:nvPr/>
        </p:nvCxnSpPr>
        <p:spPr>
          <a:xfrm flipV="1">
            <a:off x="3801035" y="1438475"/>
            <a:ext cx="2286000" cy="38136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163522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22130</TotalTime>
  <Words>2342</Words>
  <Application>Microsoft Macintosh PowerPoint</Application>
  <PresentationFormat>On-screen Show (4:3)</PresentationFormat>
  <Paragraphs>372</Paragraphs>
  <Slides>59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Twilight</vt:lpstr>
      <vt:lpstr>SPW 11.0 Graph</vt:lpstr>
      <vt:lpstr>PowerPoint Presentation</vt:lpstr>
      <vt:lpstr>Breaking the Law of Practice  Tim Rickard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to pension system: implications for health sciences</dc:title>
  <dc:creator>Joel Dimsdale</dc:creator>
  <cp:lastModifiedBy>Jarrett T Lovelett</cp:lastModifiedBy>
  <cp:revision>952</cp:revision>
  <cp:lastPrinted>2011-11-14T19:26:00Z</cp:lastPrinted>
  <dcterms:created xsi:type="dcterms:W3CDTF">2012-04-27T04:31:53Z</dcterms:created>
  <dcterms:modified xsi:type="dcterms:W3CDTF">2020-04-01T02:38:05Z</dcterms:modified>
</cp:coreProperties>
</file>