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DE7DD371-F341-47EC-810B-546A132631C2}" type="datetimeFigureOut">
              <a:rPr lang="en-US" smtClean="0"/>
              <a:pPr/>
              <a:t>5/3/2012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5920372-29F1-4E51-A8DA-60239D105D7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E7DD371-F341-47EC-810B-546A132631C2}" type="datetimeFigureOut">
              <a:rPr lang="en-US" smtClean="0"/>
              <a:pPr/>
              <a:t>5/3/2012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20372-29F1-4E51-A8DA-60239D105D7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E7DD371-F341-47EC-810B-546A132631C2}" type="datetimeFigureOut">
              <a:rPr lang="en-US" smtClean="0"/>
              <a:pPr/>
              <a:t>5/3/2012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20372-29F1-4E51-A8DA-60239D105D7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DE7DD371-F341-47EC-810B-546A132631C2}" type="datetimeFigureOut">
              <a:rPr lang="en-US" smtClean="0"/>
              <a:pPr/>
              <a:t>5/3/2012</a:t>
            </a:fld>
            <a:endParaRPr lang="en-US"/>
          </a:p>
        </p:txBody>
      </p:sp>
      <p:sp>
        <p:nvSpPr>
          <p:cNvPr id="9" name="Slide Number Placeholder 8"/>
          <p:cNvSpPr>
            <a:spLocks noGrp="1"/>
          </p:cNvSpPr>
          <p:nvPr>
            <p:ph type="sldNum" sz="quarter" idx="15"/>
          </p:nvPr>
        </p:nvSpPr>
        <p:spPr/>
        <p:txBody>
          <a:bodyPr rtlCol="0"/>
          <a:lstStyle/>
          <a:p>
            <a:fld id="{75920372-29F1-4E51-A8DA-60239D105D75}"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E7DD371-F341-47EC-810B-546A132631C2}" type="datetimeFigureOut">
              <a:rPr lang="en-US" smtClean="0"/>
              <a:pPr/>
              <a:t>5/3/2012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5920372-29F1-4E51-A8DA-60239D105D7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E7DD371-F341-47EC-810B-546A132631C2}" type="datetimeFigureOut">
              <a:rPr lang="en-US" smtClean="0"/>
              <a:pPr/>
              <a:t>5/3/2012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20372-29F1-4E51-A8DA-60239D105D75}"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E7DD371-F341-47EC-810B-546A132631C2}" type="datetimeFigureOut">
              <a:rPr lang="en-US" smtClean="0"/>
              <a:pPr/>
              <a:t>5/3/2012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920372-29F1-4E51-A8DA-60239D105D75}"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DE7DD371-F341-47EC-810B-546A132631C2}" type="datetimeFigureOut">
              <a:rPr lang="en-US" smtClean="0"/>
              <a:pPr/>
              <a:t>5/3/2012</a:t>
            </a:fld>
            <a:endParaRPr lang="en-US"/>
          </a:p>
        </p:txBody>
      </p:sp>
      <p:sp>
        <p:nvSpPr>
          <p:cNvPr id="7" name="Slide Number Placeholder 6"/>
          <p:cNvSpPr>
            <a:spLocks noGrp="1"/>
          </p:cNvSpPr>
          <p:nvPr>
            <p:ph type="sldNum" sz="quarter" idx="11"/>
          </p:nvPr>
        </p:nvSpPr>
        <p:spPr/>
        <p:txBody>
          <a:bodyPr rtlCol="0"/>
          <a:lstStyle/>
          <a:p>
            <a:fld id="{75920372-29F1-4E51-A8DA-60239D105D75}"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7DD371-F341-47EC-810B-546A132631C2}" type="datetimeFigureOut">
              <a:rPr lang="en-US" smtClean="0"/>
              <a:pPr/>
              <a:t>5/3/2012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920372-29F1-4E51-A8DA-60239D105D7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DE7DD371-F341-47EC-810B-546A132631C2}" type="datetimeFigureOut">
              <a:rPr lang="en-US" smtClean="0"/>
              <a:pPr/>
              <a:t>5/3/2012</a:t>
            </a:fld>
            <a:endParaRPr lang="en-US"/>
          </a:p>
        </p:txBody>
      </p:sp>
      <p:sp>
        <p:nvSpPr>
          <p:cNvPr id="22" name="Slide Number Placeholder 21"/>
          <p:cNvSpPr>
            <a:spLocks noGrp="1"/>
          </p:cNvSpPr>
          <p:nvPr>
            <p:ph type="sldNum" sz="quarter" idx="15"/>
          </p:nvPr>
        </p:nvSpPr>
        <p:spPr/>
        <p:txBody>
          <a:bodyPr rtlCol="0"/>
          <a:lstStyle/>
          <a:p>
            <a:fld id="{75920372-29F1-4E51-A8DA-60239D105D75}"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E7DD371-F341-47EC-810B-546A132631C2}" type="datetimeFigureOut">
              <a:rPr lang="en-US" smtClean="0"/>
              <a:pPr/>
              <a:t>5/3/2012</a:t>
            </a:fld>
            <a:endParaRPr lang="en-US"/>
          </a:p>
        </p:txBody>
      </p:sp>
      <p:sp>
        <p:nvSpPr>
          <p:cNvPr id="18" name="Slide Number Placeholder 17"/>
          <p:cNvSpPr>
            <a:spLocks noGrp="1"/>
          </p:cNvSpPr>
          <p:nvPr>
            <p:ph type="sldNum" sz="quarter" idx="11"/>
          </p:nvPr>
        </p:nvSpPr>
        <p:spPr/>
        <p:txBody>
          <a:bodyPr rtlCol="0"/>
          <a:lstStyle/>
          <a:p>
            <a:fld id="{75920372-29F1-4E51-A8DA-60239D105D75}"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E7DD371-F341-47EC-810B-546A132631C2}" type="datetimeFigureOut">
              <a:rPr lang="en-US" smtClean="0"/>
              <a:pPr/>
              <a:t>5/3/2012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5920372-29F1-4E51-A8DA-60239D105D7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457200"/>
            <a:ext cx="7696200" cy="1676400"/>
          </a:xfrm>
        </p:spPr>
        <p:txBody>
          <a:bodyPr>
            <a:noAutofit/>
          </a:bodyPr>
          <a:lstStyle/>
          <a:p>
            <a:r>
              <a:rPr lang="en-US" sz="6200" dirty="0" smtClean="0">
                <a:latin typeface="Castellar" pitchFamily="18" charset="0"/>
              </a:rPr>
              <a:t>El </a:t>
            </a:r>
            <a:r>
              <a:rPr lang="en-US" sz="6200" dirty="0" err="1" smtClean="0">
                <a:latin typeface="Castellar" pitchFamily="18" charset="0"/>
              </a:rPr>
              <a:t>Cinco</a:t>
            </a:r>
            <a:r>
              <a:rPr lang="en-US" sz="6200" dirty="0" smtClean="0">
                <a:latin typeface="Castellar" pitchFamily="18" charset="0"/>
              </a:rPr>
              <a:t> de Mayo</a:t>
            </a:r>
            <a:endParaRPr lang="en-US" sz="6200" dirty="0">
              <a:latin typeface="Castellar" pitchFamily="18" charset="0"/>
            </a:endParaRPr>
          </a:p>
        </p:txBody>
      </p:sp>
      <p:sp>
        <p:nvSpPr>
          <p:cNvPr id="3" name="Subtitle 2"/>
          <p:cNvSpPr>
            <a:spLocks noGrp="1"/>
          </p:cNvSpPr>
          <p:nvPr>
            <p:ph type="subTitle" idx="1"/>
          </p:nvPr>
        </p:nvSpPr>
        <p:spPr>
          <a:xfrm>
            <a:off x="609600" y="3886200"/>
            <a:ext cx="7406640" cy="1752600"/>
          </a:xfrm>
        </p:spPr>
        <p:txBody>
          <a:bodyPr>
            <a:normAutofit/>
          </a:bodyPr>
          <a:lstStyle/>
          <a:p>
            <a:r>
              <a:rPr lang="en-US" sz="1600" dirty="0" smtClean="0">
                <a:latin typeface="Baskerville Old Face" pitchFamily="18" charset="0"/>
              </a:rPr>
              <a:t>By Steve Yeh</a:t>
            </a:r>
            <a:endParaRPr lang="en-US" sz="1600" dirty="0">
              <a:latin typeface="Baskerville Old Face"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lstStyle/>
          <a:p>
            <a:pPr algn="ctr"/>
            <a:r>
              <a:rPr lang="en-US" sz="4800" dirty="0" smtClean="0"/>
              <a:t>History</a:t>
            </a:r>
            <a:endParaRPr lang="en-US" sz="4800" dirty="0"/>
          </a:p>
        </p:txBody>
      </p:sp>
      <p:sp>
        <p:nvSpPr>
          <p:cNvPr id="3" name="Content Placeholder 2"/>
          <p:cNvSpPr>
            <a:spLocks noGrp="1"/>
          </p:cNvSpPr>
          <p:nvPr>
            <p:ph sz="quarter" idx="1"/>
          </p:nvPr>
        </p:nvSpPr>
        <p:spPr>
          <a:xfrm>
            <a:off x="457200" y="1676400"/>
            <a:ext cx="7467600" cy="4797552"/>
          </a:xfrm>
        </p:spPr>
        <p:txBody>
          <a:bodyPr>
            <a:normAutofit/>
          </a:bodyPr>
          <a:lstStyle/>
          <a:p>
            <a:pPr algn="just">
              <a:buNone/>
            </a:pPr>
            <a:r>
              <a:rPr lang="en-US" sz="1400" dirty="0" smtClean="0"/>
              <a:t>		</a:t>
            </a:r>
            <a:r>
              <a:rPr lang="en-US" sz="1600" i="1" dirty="0" smtClean="0"/>
              <a:t>El </a:t>
            </a:r>
            <a:r>
              <a:rPr lang="en-US" sz="1600" i="1" dirty="0" err="1" smtClean="0"/>
              <a:t>Cinco</a:t>
            </a:r>
            <a:r>
              <a:rPr lang="en-US" sz="1600" i="1" dirty="0" smtClean="0"/>
              <a:t> De Mayo, </a:t>
            </a:r>
            <a:r>
              <a:rPr lang="en-US" sz="1600" dirty="0" smtClean="0"/>
              <a:t>a holiday observed in areas in the United States and Mexico, was first observed by Mexicans living in California during the American Civil War.  This was the celebration of when Mexican forces defeated the French at the Battle of Puebla on May 5, 1862. This was a battle in the Franco-Mexican War.  It celebrated the superb victory by General Ignacio Zaragoza (</a:t>
            </a:r>
            <a:r>
              <a:rPr lang="en-US" sz="1600" i="1" dirty="0" err="1" smtClean="0"/>
              <a:t>Zaragosa</a:t>
            </a:r>
            <a:r>
              <a:rPr lang="en-US" sz="1600" dirty="0" smtClean="0"/>
              <a:t>) Seguin’s poorly equipped militia of 4,500 against a better trained French army of more than 5,000.  The victory further boosted the morale and spirit of Mexican patriots who wanted to drive the French out. The victory was a glorious moment for Mexicans and symbolic moment for the Mexican government.  The Franco-Mexican War started after the American-Mexican War ended.  The French began to invade Mexico.  After the Mexican victory at Puebla, French commander Napoleon Bonaparte transported nearly 30,000 troops overseas to put an ease to the war.  The French later captured Mexico City, the capital of Mexico.  Americans decided to help Mexico with military and political assistance to oust the French power.  The French ruler of Mexico, Archduke Maximilian of Austria, was captured and executed by the Mexicans and the French reign in Mexico was forever ridden.</a:t>
            </a: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838200"/>
          </a:xfrm>
        </p:spPr>
        <p:txBody>
          <a:bodyPr>
            <a:normAutofit fontScale="90000"/>
          </a:bodyPr>
          <a:lstStyle/>
          <a:p>
            <a:pPr algn="ctr"/>
            <a:r>
              <a:rPr lang="en-US" sz="4800" dirty="0" smtClean="0"/>
              <a:t>Reasons of Celebration</a:t>
            </a:r>
            <a:endParaRPr lang="en-US" sz="4800" dirty="0"/>
          </a:p>
        </p:txBody>
      </p:sp>
      <p:sp>
        <p:nvSpPr>
          <p:cNvPr id="3" name="Content Placeholder 2"/>
          <p:cNvSpPr>
            <a:spLocks noGrp="1"/>
          </p:cNvSpPr>
          <p:nvPr>
            <p:ph sz="quarter" idx="1"/>
          </p:nvPr>
        </p:nvSpPr>
        <p:spPr/>
        <p:txBody>
          <a:bodyPr>
            <a:normAutofit/>
          </a:bodyPr>
          <a:lstStyle/>
          <a:p>
            <a:pPr algn="just"/>
            <a:r>
              <a:rPr lang="en-US" sz="1800" dirty="0" smtClean="0"/>
              <a:t> In the some regions, particularly Puebla, Mexicans celebrate </a:t>
            </a:r>
            <a:r>
              <a:rPr lang="en-US" sz="1800" i="1" dirty="0" smtClean="0"/>
              <a:t>El </a:t>
            </a:r>
            <a:r>
              <a:rPr lang="en-US" sz="1800" i="1" dirty="0" err="1" smtClean="0"/>
              <a:t>Cinco</a:t>
            </a:r>
            <a:r>
              <a:rPr lang="en-US" sz="1800" i="1" dirty="0" smtClean="0"/>
              <a:t> de Mayo</a:t>
            </a:r>
            <a:r>
              <a:rPr lang="en-US" sz="1800" dirty="0" smtClean="0"/>
              <a:t> to commemorate the heroic fight at the Battle of Puebla (</a:t>
            </a:r>
            <a:r>
              <a:rPr lang="en-US" sz="1800" i="1" dirty="0" smtClean="0"/>
              <a:t>La </a:t>
            </a:r>
            <a:r>
              <a:rPr lang="en-US" sz="1800" i="1" dirty="0" err="1" smtClean="0"/>
              <a:t>Batalla</a:t>
            </a:r>
            <a:r>
              <a:rPr lang="en-US" sz="1800" i="1" dirty="0" smtClean="0"/>
              <a:t> de Puebla</a:t>
            </a:r>
            <a:r>
              <a:rPr lang="en-US" sz="1800" dirty="0" smtClean="0"/>
              <a:t>)</a:t>
            </a:r>
          </a:p>
          <a:p>
            <a:pPr algn="just"/>
            <a:r>
              <a:rPr lang="en-US" sz="1800" dirty="0" smtClean="0"/>
              <a:t> In the United States (</a:t>
            </a:r>
            <a:r>
              <a:rPr lang="en-US" sz="1800" i="1" dirty="0" err="1" smtClean="0"/>
              <a:t>Estados</a:t>
            </a:r>
            <a:r>
              <a:rPr lang="en-US" sz="1800" i="1" dirty="0" smtClean="0"/>
              <a:t> </a:t>
            </a:r>
            <a:r>
              <a:rPr lang="en-US" sz="1800" i="1" dirty="0" err="1" smtClean="0"/>
              <a:t>Unidos</a:t>
            </a:r>
            <a:r>
              <a:rPr lang="en-US" sz="1800" dirty="0" smtClean="0"/>
              <a:t>), Mexican- Americans (</a:t>
            </a:r>
            <a:r>
              <a:rPr lang="en-US" sz="1800" i="1" dirty="0" smtClean="0"/>
              <a:t>Chicanos</a:t>
            </a:r>
            <a:r>
              <a:rPr lang="en-US" sz="1800" dirty="0" smtClean="0"/>
              <a:t>) celebrate Mexican culture including the food, music , beverages, customs, heritage and ancestry</a:t>
            </a:r>
          </a:p>
          <a:p>
            <a:pPr algn="just"/>
            <a:r>
              <a:rPr lang="en-US" sz="1800" dirty="0" smtClean="0"/>
              <a:t>It celebrates the relationship between Mexico and the United States</a:t>
            </a:r>
          </a:p>
          <a:p>
            <a:pPr algn="just"/>
            <a:r>
              <a:rPr lang="en-US" sz="1800" dirty="0" smtClean="0"/>
              <a:t>Many Mexican- Americans (</a:t>
            </a:r>
            <a:r>
              <a:rPr lang="en-US" sz="1800" i="1" dirty="0" smtClean="0"/>
              <a:t>Chicanos</a:t>
            </a:r>
            <a:r>
              <a:rPr lang="en-US" sz="1800" dirty="0" smtClean="0"/>
              <a:t>) believe </a:t>
            </a:r>
            <a:r>
              <a:rPr lang="en-US" sz="1800" i="1" dirty="0" err="1" smtClean="0"/>
              <a:t>Cinco</a:t>
            </a:r>
            <a:r>
              <a:rPr lang="en-US" sz="1800" i="1" dirty="0" smtClean="0"/>
              <a:t> de Mayo</a:t>
            </a:r>
            <a:r>
              <a:rPr lang="en-US" sz="1800" dirty="0" smtClean="0"/>
              <a:t> to be a holiday to celebrate their loyalty and patriotism to both Mexico and the United States </a:t>
            </a:r>
            <a:endParaRPr lang="en-US" sz="1800" dirty="0" smtClean="0"/>
          </a:p>
          <a:p>
            <a:pPr algn="just"/>
            <a:r>
              <a:rPr lang="en-US" sz="1800" dirty="0" smtClean="0"/>
              <a:t>In Mexico, it is not a big holiday, only a regional holiday of </a:t>
            </a:r>
            <a:r>
              <a:rPr lang="en-US" sz="1800" i="1" dirty="0" smtClean="0"/>
              <a:t>Puebla</a:t>
            </a:r>
            <a:r>
              <a:rPr lang="en-US" sz="1800" dirty="0" smtClean="0"/>
              <a:t>; </a:t>
            </a:r>
            <a:r>
              <a:rPr lang="en-US" sz="1800" i="1" dirty="0" smtClean="0"/>
              <a:t>El 16 de </a:t>
            </a:r>
            <a:r>
              <a:rPr lang="en-US" sz="1800" i="1" dirty="0" err="1" smtClean="0"/>
              <a:t>septiembre</a:t>
            </a:r>
            <a:r>
              <a:rPr lang="en-US" sz="1800" dirty="0" smtClean="0"/>
              <a:t> is more of the real independence day in Mexico</a:t>
            </a:r>
            <a:endParaRPr lang="en-US" sz="1800" dirty="0" smtClean="0"/>
          </a:p>
          <a:p>
            <a:pPr algn="just"/>
            <a:endParaRPr lang="en-US" sz="1800" dirty="0" smtClean="0"/>
          </a:p>
          <a:p>
            <a:endParaRPr lang="en-US" sz="1800" dirty="0" smtClean="0"/>
          </a:p>
          <a:p>
            <a:endParaRPr lang="en-US" sz="1800" dirty="0" smtClean="0"/>
          </a:p>
          <a:p>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normAutofit/>
          </a:bodyPr>
          <a:lstStyle/>
          <a:p>
            <a:pPr algn="ctr"/>
            <a:r>
              <a:rPr lang="en-US" sz="4800" dirty="0" smtClean="0"/>
              <a:t>Celebrations</a:t>
            </a:r>
            <a:endParaRPr lang="en-US" sz="4800" dirty="0"/>
          </a:p>
        </p:txBody>
      </p:sp>
      <p:sp>
        <p:nvSpPr>
          <p:cNvPr id="3" name="Content Placeholder 2"/>
          <p:cNvSpPr>
            <a:spLocks noGrp="1"/>
          </p:cNvSpPr>
          <p:nvPr>
            <p:ph sz="quarter" idx="1"/>
          </p:nvPr>
        </p:nvSpPr>
        <p:spPr/>
        <p:txBody>
          <a:bodyPr>
            <a:normAutofit/>
          </a:bodyPr>
          <a:lstStyle/>
          <a:p>
            <a:pPr algn="just"/>
            <a:r>
              <a:rPr lang="en-US" sz="1800" dirty="0" smtClean="0"/>
              <a:t>The music is very unique, including</a:t>
            </a:r>
            <a:r>
              <a:rPr lang="en-US" sz="1800" i="1" dirty="0" smtClean="0"/>
              <a:t> </a:t>
            </a:r>
            <a:r>
              <a:rPr lang="en-US" sz="1800" i="1" dirty="0" err="1" smtClean="0"/>
              <a:t>baile</a:t>
            </a:r>
            <a:r>
              <a:rPr lang="en-US" sz="1800" i="1" dirty="0" smtClean="0"/>
              <a:t> </a:t>
            </a:r>
            <a:r>
              <a:rPr lang="en-US" sz="1800" i="1" dirty="0" err="1" smtClean="0"/>
              <a:t>folklórico</a:t>
            </a:r>
            <a:r>
              <a:rPr lang="en-US" sz="1800" i="1" dirty="0" smtClean="0"/>
              <a:t> </a:t>
            </a:r>
            <a:r>
              <a:rPr lang="en-US" sz="1800" dirty="0" smtClean="0"/>
              <a:t>and </a:t>
            </a:r>
            <a:r>
              <a:rPr lang="en-US" sz="1800" i="1" dirty="0" smtClean="0"/>
              <a:t>mariachi</a:t>
            </a:r>
          </a:p>
          <a:p>
            <a:pPr algn="just"/>
            <a:r>
              <a:rPr lang="en-US" sz="1800" i="1" dirty="0" smtClean="0"/>
              <a:t>Mariachi </a:t>
            </a:r>
            <a:r>
              <a:rPr lang="en-US" sz="1800" dirty="0" smtClean="0"/>
              <a:t> is a genre of music that includes the instruments of the guitar, violin, trumpet, </a:t>
            </a:r>
            <a:r>
              <a:rPr lang="en-US" sz="1800" i="1" dirty="0" err="1" smtClean="0"/>
              <a:t>guitarrón</a:t>
            </a:r>
            <a:r>
              <a:rPr lang="en-US" sz="1800" dirty="0" smtClean="0"/>
              <a:t>- a low bass guitar and the </a:t>
            </a:r>
            <a:r>
              <a:rPr lang="en-US" sz="1800" i="1" dirty="0" err="1" smtClean="0"/>
              <a:t>vihuela</a:t>
            </a:r>
            <a:r>
              <a:rPr lang="en-US" sz="1800" dirty="0" smtClean="0"/>
              <a:t>- a guitar that has a tune higher than a </a:t>
            </a:r>
            <a:r>
              <a:rPr lang="en-US" sz="1800" i="1" dirty="0" err="1" smtClean="0"/>
              <a:t>guitarrón</a:t>
            </a:r>
            <a:r>
              <a:rPr lang="en-US" sz="1800" dirty="0" smtClean="0"/>
              <a:t> but lower than a regular guitar</a:t>
            </a:r>
          </a:p>
          <a:p>
            <a:pPr algn="just"/>
            <a:r>
              <a:rPr lang="en-US" sz="1800" dirty="0" smtClean="0"/>
              <a:t>There are many parades celebrating the Mexican victory- mostly in the state of </a:t>
            </a:r>
            <a:r>
              <a:rPr lang="en-US" sz="1800" i="1" dirty="0" smtClean="0"/>
              <a:t>Puebla</a:t>
            </a:r>
            <a:r>
              <a:rPr lang="en-US" sz="1800" dirty="0" smtClean="0"/>
              <a:t>; in the United States, the parades mainly celebrate the Mexican culture</a:t>
            </a:r>
          </a:p>
          <a:p>
            <a:pPr algn="just"/>
            <a:r>
              <a:rPr lang="en-US" sz="1800" dirty="0" smtClean="0"/>
              <a:t>Alcohol is a big part of the celebration, making </a:t>
            </a:r>
            <a:r>
              <a:rPr lang="en-US" sz="1800" i="1" dirty="0" err="1" smtClean="0"/>
              <a:t>Cinco</a:t>
            </a:r>
            <a:r>
              <a:rPr lang="en-US" sz="1800" i="1" dirty="0" smtClean="0"/>
              <a:t> de Mayo</a:t>
            </a:r>
            <a:r>
              <a:rPr lang="en-US" sz="1800" dirty="0" smtClean="0"/>
              <a:t> the 2</a:t>
            </a:r>
            <a:r>
              <a:rPr lang="en-US" sz="1800" baseline="30000" dirty="0" smtClean="0"/>
              <a:t>nd</a:t>
            </a:r>
            <a:r>
              <a:rPr lang="en-US" sz="1800" dirty="0" smtClean="0"/>
              <a:t> most alcohol consumption holiday in the United States</a:t>
            </a:r>
          </a:p>
          <a:p>
            <a:pPr algn="just"/>
            <a:r>
              <a:rPr lang="en-US" sz="1800" dirty="0" smtClean="0"/>
              <a:t>Traditional Mexican food is eaten on </a:t>
            </a:r>
            <a:r>
              <a:rPr lang="en-US" sz="1800" i="1" dirty="0" err="1" smtClean="0"/>
              <a:t>Cinco</a:t>
            </a:r>
            <a:r>
              <a:rPr lang="en-US" sz="1800" i="1" dirty="0" smtClean="0"/>
              <a:t> de Mayo</a:t>
            </a:r>
            <a:r>
              <a:rPr lang="en-US" sz="1800" dirty="0" smtClean="0"/>
              <a:t> including</a:t>
            </a:r>
            <a:r>
              <a:rPr lang="en-US" sz="1800" i="1" dirty="0" smtClean="0"/>
              <a:t> </a:t>
            </a:r>
            <a:r>
              <a:rPr lang="en-US" sz="1800" i="1" dirty="0" err="1" smtClean="0"/>
              <a:t>molé</a:t>
            </a:r>
            <a:r>
              <a:rPr lang="en-US" sz="1800" i="1" dirty="0" smtClean="0"/>
              <a:t>, nachos, tacos</a:t>
            </a:r>
            <a:r>
              <a:rPr lang="en-US" sz="1800" dirty="0" smtClean="0"/>
              <a:t> et cetera</a:t>
            </a:r>
          </a:p>
          <a:p>
            <a:pPr algn="just"/>
            <a:r>
              <a:rPr lang="en-US" sz="1800" dirty="0" smtClean="0"/>
              <a:t>There is also traditional Mexican folk dancing during</a:t>
            </a:r>
            <a:r>
              <a:rPr lang="en-US" sz="1800" i="1" dirty="0" smtClean="0"/>
              <a:t> </a:t>
            </a:r>
            <a:r>
              <a:rPr lang="en-US" sz="1800" i="1" dirty="0" err="1" smtClean="0"/>
              <a:t>Cinco</a:t>
            </a:r>
            <a:r>
              <a:rPr lang="en-US" sz="1800" i="1" dirty="0" smtClean="0"/>
              <a:t> de Mayo </a:t>
            </a:r>
            <a:r>
              <a:rPr lang="en-US" sz="1800" dirty="0" smtClean="0"/>
              <a:t>with girls wearing a typically red, green and white dress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t>Pictures</a:t>
            </a:r>
            <a:endParaRPr lang="en-US" sz="4800" dirty="0"/>
          </a:p>
        </p:txBody>
      </p:sp>
      <p:pic>
        <p:nvPicPr>
          <p:cNvPr id="1026" name="Picture 2" descr="http://t2.gstatic.com/images?q=tbn:ANd9GcR-95viZDZwjY5B8pA0gQMKfJapu73zQLoyqRlH-f3Vl_BB62aP"/>
          <p:cNvPicPr>
            <a:picLocks noChangeAspect="1" noChangeArrowheads="1"/>
          </p:cNvPicPr>
          <p:nvPr/>
        </p:nvPicPr>
        <p:blipFill>
          <a:blip r:embed="rId2" cstate="print"/>
          <a:srcRect/>
          <a:stretch>
            <a:fillRect/>
          </a:stretch>
        </p:blipFill>
        <p:spPr bwMode="auto">
          <a:xfrm>
            <a:off x="457200" y="2057400"/>
            <a:ext cx="2190750" cy="20955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8" name="Picture 4" descr="http://t2.gstatic.com/images?q=tbn:ANd9GcRPIDcaakrdZWwspmWXH27PHtrcIm_w8EE4Cv9e7HV6pD6IVMD7"/>
          <p:cNvPicPr>
            <a:picLocks noChangeAspect="1" noChangeArrowheads="1"/>
          </p:cNvPicPr>
          <p:nvPr/>
        </p:nvPicPr>
        <p:blipFill>
          <a:blip r:embed="rId3" cstate="print"/>
          <a:srcRect/>
          <a:stretch>
            <a:fillRect/>
          </a:stretch>
        </p:blipFill>
        <p:spPr bwMode="auto">
          <a:xfrm>
            <a:off x="5943600" y="2133600"/>
            <a:ext cx="2537421" cy="1952625"/>
          </a:xfrm>
          <a:prstGeom prst="rect">
            <a:avLst/>
          </a:prstGeom>
          <a:ln w="88900" cap="sq" cmpd="thickThin">
            <a:solidFill>
              <a:srgbClr val="000000"/>
            </a:solidFill>
            <a:prstDash val="solid"/>
            <a:miter lim="800000"/>
          </a:ln>
          <a:effectLst>
            <a:innerShdw blurRad="76200">
              <a:srgbClr val="000000"/>
            </a:innerShdw>
          </a:effectLst>
        </p:spPr>
      </p:pic>
      <p:pic>
        <p:nvPicPr>
          <p:cNvPr id="1030" name="Picture 6" descr="http://t2.gstatic.com/images?q=tbn:ANd9GcSPN-PTAZp8nQpIFxb2q4lsp4WNs8OBKjoo3rNQ64r0g32qzxS4Pg"/>
          <p:cNvPicPr>
            <a:picLocks noChangeAspect="1" noChangeArrowheads="1"/>
          </p:cNvPicPr>
          <p:nvPr/>
        </p:nvPicPr>
        <p:blipFill>
          <a:blip r:embed="rId4" cstate="print"/>
          <a:srcRect/>
          <a:stretch>
            <a:fillRect/>
          </a:stretch>
        </p:blipFill>
        <p:spPr bwMode="auto">
          <a:xfrm>
            <a:off x="3048000" y="2286000"/>
            <a:ext cx="2619375" cy="1743076"/>
          </a:xfrm>
          <a:prstGeom prst="rect">
            <a:avLst/>
          </a:prstGeom>
          <a:ln>
            <a:noFill/>
          </a:ln>
          <a:effectLst>
            <a:softEdge rad="112500"/>
          </a:effectLst>
        </p:spPr>
      </p:pic>
      <p:pic>
        <p:nvPicPr>
          <p:cNvPr id="1032" name="Picture 8" descr="http://t3.gstatic.com/images?q=tbn:ANd9GcQVyG86ZvaU8ko7syRr-lKPwJ95e_jC5CTQ8CsHvXP06zf-xXqt"/>
          <p:cNvPicPr>
            <a:picLocks noChangeAspect="1" noChangeArrowheads="1"/>
          </p:cNvPicPr>
          <p:nvPr/>
        </p:nvPicPr>
        <p:blipFill>
          <a:blip r:embed="rId5" cstate="print"/>
          <a:srcRect/>
          <a:stretch>
            <a:fillRect/>
          </a:stretch>
        </p:blipFill>
        <p:spPr bwMode="auto">
          <a:xfrm>
            <a:off x="304800" y="4876800"/>
            <a:ext cx="2676525" cy="1704976"/>
          </a:xfrm>
          <a:prstGeom prst="rect">
            <a:avLst/>
          </a:prstGeom>
          <a:ln>
            <a:noFill/>
          </a:ln>
          <a:effectLst>
            <a:outerShdw blurRad="190500" algn="tl" rotWithShape="0">
              <a:srgbClr val="000000">
                <a:alpha val="70000"/>
              </a:srgbClr>
            </a:outerShdw>
          </a:effectLst>
        </p:spPr>
      </p:pic>
      <p:sp>
        <p:nvSpPr>
          <p:cNvPr id="1034" name="AutoShape 10" descr="data:image/jpeg;base64,/9j/4AAQSkZJRgABAQAAAQABAAD/2wCEAAkGBhQSERQUEhQVFBQVFxcXGBgYFRcYFhgYFBgVFBgYGBgXHCYeGBojGhgVHy8gIycpLCwsFR4xNTAqNSYrLCkBCQoKDgwOGg8PGiwkHCUtLCw0LCwsKSwsKiwsLCwsLCwsKSwsKSwsLywsKSoqLCwsKSwsKSwsKSwpKSwsLCksLP/AABEIALcBEwMBIgACEQEDEQH/xAAcAAABBQEBAQAAAAAAAAAAAAAGAAIDBAUHAQj/xAA+EAACAQIEBAUCAwcEAQMFAAABAhEAAwQSITEFBkFREyJhcYEykUKhsQcUI1LB4fBicpLR8RYzghUkJUNT/8QAGgEAAwEBAQEAAAAAAAAAAAAAAQIDAAQFBv/EADIRAAICAAQBDAICAQUAAAAAAAABAhEDEiExQQQTIjJRYXGBkaGx8MHRFOFSI0JigvH/2gAMAwEAAhEDEQA/AOOYb9ajxQ1+Ks8PgqVnUnQf9U7F2QrDNMEEEDQgjbelT1Ol4TcM3AzjTlnYbmvbduSAeprSwljJJSGbNlhgCGE/hG/vFFslGDZltbI3BHuKsW1EUT8V5MxH7qb5tAKpzFVYkgdSFMmPmsjBYTNlJOUAfJpFiJqyscGTllRkIsmp7GGzHcAd+n3rZw/BbNwtlY6MRoROnp661V4rgmskaSnT39fWisRSdcR3yWcI841a7hfvq2wyoBpG5377b/lWZevFmLHc0ylTpUc88SU99hVJYWTrXiSdhNWcLbIYErp1rNipKz28/kPxpVStoXkuDJABO0LrVJbKrcyfUQSPt6UqZWeHxT0I8Pw645hVJ/Qe5NR4nDMjFGEMOnvWhc406mE0A9BvXmAxWa6XdjnABTQHVSO+0D0rXIDWHVJsz1tE7CvLlsqYYEH1ou4UofEi6FXLEnQQW66bCpf2hHOtm4beQiUnSY3UED5NKsTpUZ4fRsCaVKvKqRFSpV5WMe17TadWMKvchiYMHrFeVqpic9nIPwqdPYgzQboaKuyrg+F3Ls+GuaBJ9hVQ0V8voFHlJ1gyN+8UO8SA8W5G2Y/rSRlboeeHlimVa8r015VCQq8pUqxhUqVKsY9pUqVAwlajDmOyGwlu5Ak5GJjqRQcDW23F3uWltufL5RERoDp+VI1qdeBNKMovijIt3CCCNCNjVzD4h2ZMo1Xtv0/6qpegEgbSYoj5M4W9wli62rCnzudzA2UbmPcb1pulYmFFylkDbhnHQ9v+LdhICkL9Zn3Gg9Os0G8d4Ewuv4Wi5iQvYHUCeoouTgWFXXD4qGEaPs2xgFhofc1RRYxSpfYFLrakurCZ0GZZiRIgEVyJtO0erLAywlLEi9PJ+KBzAcOFlS90gdo3E+tZfFOJG75ZJWZE76CKNf2h8v5GUWVCqRJGY5SQT9IOxgih/gnKN9mt3rlkiwGVmLQoKAgnQkEzVoU+k3qR5S5wgoQi1Fr1KXL/AABLwe5fueFaQfVH1MZgA9I3J1rU4ty7g2w/iYW7/EX6kZpkKDmI001iJ70WYkEHIohXlsqqPANvVhpsSdYFDa4Irib1nDaBptkDTysNVO8RJGvahGbn0k/0Tlg4eElGSu/J3Xxr/YO8t4tEuxc+lhBPbqDRXc4GskrlyHUknQd/uKF+Y+XmwdxVYhgy5lIPwQfUGocLxUgQTpTTg59KLJYOPHDWTEjZrtYti6y2l6AhtZBBkkHttWBjAfEYnckn761vYfiCZC+ZQy9DOs9qxMdizduEmNgNPSqxSRDEnmKxNXuDWM93KBLsMqDuzaD7b1RiiblK2glg03mOQLBBRTuwPUnb0BPejN0icY5nQW8B5JuKkHKGbz6SV1/D20rM505XxBtW3RGuKGIYKGLBogSsbb7d63+H8Ua0w1MD/OtE44/aKB2gZe52NcibTvidbVxy8Dg+C4BiLwJtWLtwCdVRiNN9YirWL5Qv2rJuXUNuPwsIJHWPUdq6NieejccWMKs6xCDQAnVtNI3PSvMVwF2sYm2w8xUgAkuWZQbishPQrmEDtVnN2RWGq7Tj8US4X9nmLdWIRRlEwXEn002PvFZXBcELl0ZzlRfM7RMAekHejTA89B7dzMMropFvKSM4nQPvWxZTVZPvwbBhB3nZz69ZKsVYEMCQQdCCOhFMiirj+HfGFr9u2QFBJA1IXuWAE6g9OtC1WiyMlT02PKvcJsFnjYEQfnsOpqlRNy7etpb+oeIxJIjUdgKWbaWg2Ek5a7BfhOVsObUs1xIAzFSJE6DUjT+1DnFv2aX7bl0PiYfQ+L1AP8yjUH8q07V+4w1JjeP6mtLCc0vh0GZlCZgPMDuem3oajHNE6JKMmDeG5FIQl0YZswRnkBiBpAHegxkjQ6EV2Hi/NxxX8JLBd1ZXWZJOXTMqjYe9DXMvJhuq2JsZQ0Frtrsw0bJ+sU8HTpksSNpNIAKVekV5FWIHlegUopVjDopUY4HlzCPbRjcJLKCYuACSNRBWRB0+KVR52JbmZdwHWWUbg1oXceptwCZnsBoPissU4VSiadCzDXStbBYxnRU2W3sOhJJOY9zWRFaPCAfN20+9aS0Onkd86kEXD8RqJMH2j+sVdvspUBjqGDAjQiNfnWKG2uEGBr6Vq4e+ueQpOULIYTqVMxp39K53E+m/nQUebmr8Q5/9UYVrQuXwj3VQ6EidD0BMA1icX5jvXVZYyK6xB3CkSIHTSKyeHcNXE4q0RFu4QgYNBJcHLKg9SMpn0NaHHMHft32S+QwGaLgH1ajcdCP60jglqjzcHE53GySjo+/ZPXYyL3GMT4aJn/iXGG4BBEEg6e/StXlbBG3mdzFxiesAzruehr3A8mG7ZW8s3LmQi2qLqHmA7FddK18bhGTwgSXZkXN3DDy69v7UcV6UjkhGp9LgDvP2Cd7Vu67ICjFSkiQHgqV1822tBAFdP5y5Jxdy1ZNm0bokkhGVmEgAQJmN657xLhV3Dv4d+29p4ByuIMHY+1Xwuojix6zuimBUuHsM7qqgszGABuSdqZatlmAAkkgAdydAK6jytyYMLdF13DvkiI+ktEwfyqjdbEoqzO4N+zhAobFuS2n8NGAgf6m6n2+9E2G5Uwlg5ktKGWdSWPT1Paq1q1dv47Kk27NuC/dhvHoSdNOlWuZeI2chtljLSDEycp2Ed/SpLXrMsot9VGanM2Fe74dzDtvGe3IP2G/vFbh5aS9bC2LwIzTlfcA76jQn7UK4a22iWbRH+4wfc9TVm0uJtNMjvoT/AFpGi6j3hRwHklcMpVYUbs34j/n2q5dsEssFguqTMGIYjXvvVbhfNh0W+PQSf0PT5raXD+PcTJHhWwSfN5y7AoAV6AAk+s+lbKaOjp6HGedOXFwtxhYJNq9laT0PmJWdjrr8RVHgXBPEtuZhpAGumxJ0+wrpgwjpbOHcpet3LZKoyy/ldgQB6GIJ9axrHA8Qltow5UBs5hI0joBtQliPZbmhg27e3YWuH4EW7ISwqNmEPnYhtRGncnb5rj7pBIjYxXZ+Fcv/AL0jZy9pCurgCdxAWdM09eleNyRw3Dowa214lvquXDmHoMmUAU2FLSxeUR1pcDi8Vb4fh3LKyrIBnsNPWjTmzlDDjDPicICgtvlZS5YEaCVJ1kSDE7UP8tqWlT9K9PU1VSTVo5nBp0zcwuMc6LbDezflqK18Nwd76r4gFsBwR+IwAdR6yafwzh6hCR9WZY0G0EnWizgahoB8p2gnQx26ikclsOoy3FwXALaEWwQTuQJJ9ydT+lZyYLzXCpzHO0wBljT8O2h/rRPxRjbQeGFzkwA09fmsXg1zNbzd2fUgwwE66awT+tJauhn1W/L3Ry3n7lhcK6Pb0S7mOXcKw1IB7a7elCRFfQHGOGWcVauWLi5QMuoAJUkeV0J6/wB64dxrhTYa/csuCGtsRqNx0OnQiD81aErRGUaM+kqyYHWvYoh5X4QXDXcuYjRBE69Wj0kD3PpTPQ0I5pJFzhf7xbtKosAxOpcA6knbpvSq7d4YXOYi4CYmIjQR/Sva5NHq/hno/wAbFWi+UDPJvB1xWMtWn+gmW7lVEkfO3zXbeMcNwdi2QcPZyoAoHhJ19SJ/8GuM8hYzw8daPfMv/IGK7HzBgvHtK0+WVL/7cwLfcSKOL19TmwdINpagLa5cwF+6l1PKDOayDC5lJ1mToewMaUuZBaYLZtWFVUafINZIiBG/rNWec7Nq1i7ORfCkAsRouUZYI6bZqtWeK2bKt4CF2JlblwCRoB7kb9t6k4tzUm2e3yPk8JJpwt+3nZk4fkrKi3rjiwuhGZczR7CNfT1rPv3VD5leY30YZoPXqNNNK1MbxJ7mtx9O0wo7QPvVG3aa7m8BS5UGeiiOuY1W2Vx+R4GFFyxml3LT0LHA75u45HsWWzqpUMdVDZdbhMamJEVf5lvs1xlBz5BlHq34j7lv6VJwofudrOQVu3UCqpfPChvNdP8AKD+Edfiq3BbLXcSGAL+HLxrBYDST2BM+8Vn2HNyLMoT5Q1wdeL/S3C3g2JOGS3YtJmcau2/nO8dl6D2orwiFjmIXMOmWJ+ToTvQLyzibnjvOsE5gfyj7V0CzjU7inWh5M3m1ZFdIVheQkBgA6xGukMQdRGtZ3N3JlniFv+IIvKjC04MZSds0DzJOsVs38YrLqI9/b86w7/HBbBUGY3JMAdRHX0rLouktPz/Ykulq/q/o5FwDgDYbHuuJU5sPJhQSGcRkynqNZFH2FMKxJzOQWiTH/mhrF465fuM90kmZ/wDivQegHSiW3xFrBUFVe00MpgyQeh9apHNK3deQcSEIJKrfjX4Zc5cxnn8/4tD/AE/z1qfifDLNu4zhVUKolj0G5EnYVFjMOEvKyjKHAaOgnQj8qxuYbt3EXmtkhLakA9SxIBB/6p5LQlG29B2H5hNxytiyGH8xaBHc6afOtUuI47M8Zh65Zie0nf7Vq8U5fb918KyTbOhMT5u+Y7mf6ULWeVsWpWGUyNPNv6ailcKReLSaRncx8VCiEPmOh9B71Pyt+0h8PC3ZZRoDrIHadyPQzT+K8jXxYd2guvmIBnQb+/8AagcitGNRExcRuR1q/N1kv4QE6FQNTCt5swzepO5rfwV24mtxzcYmdzCkfaf70HcjcfD2CjkKbQCz/MDOXbsBFb97iciLe/c/0qOV2W53NHbXtDjBY4XFUZR1BXKAB66ba0Kc0fsqGKuK1vFeDbIMoc7rn/DlEgAe/wAVBZuuB9bT6E1oYLjV1D5nJB0IYBgR81aOhNwIuXf2dRabCXyWw6XAx2HiMrB9MuwOgPWNKzOZOWcNZxMYdRZQAB4ByltCCoJ7UYX+b1WyX0LzCr3nrHYT+VDq8CbGYO47XCHVmdZ7kmdR+Ajp0IoZXt9QJNLXbhRkYfjuGw5AUPdbYny6e86CtmxzthyYKsp+D/1XPsfh2subdwEEQYEag7GRoQfSq7Yx8vkVVEkeunrS5EgJtnU24/hrmuYyQRJXWDuJG1eWOM2LeUKwVQIAgxHsevrXCsVjLqu0uwPoxqI8Quf/ANH/AORpubJufA7ZxDnHB2Gd3f68oyqpJ8vpXJecOYv33FNeCZAQFA6wuxJHWnct8t3cddAki2CPEuHZV3ME7tGwraxP7Mn8YeG4bDHMfE0zqq7gp1b2016UYxUbZm5T0Ac1s8t8cuYcsEPlI1U7T39DRFxX9nSFQcJezNH/ALV3Krk9lI0n0P3rK5W5Jv4nENbg2jbIz51II1iI79TTKUW9QOE460bVrnBgABan18UCT1MZe9KiW7+yEAwMSOm6TrAnb1ryr5YCZpnMeVYR2uxLJAT/AHN1+AD967fy7xBXt5dCDuPRtD9jP51xLllt/wDcP0oswvMrYa4hZTkJgsdta83E1nR7GFhxXJVPjb/QbcU4Taa6lq/ET/Cbcox+lfVGHTuPWhe/y4lhwl0hIGUmHy3ASSHDL9JGm49KMeIYFMfhla08ONUYb6QYnoQf0qm/GrZC2Mfbgr/+38Mxv3Qn5HrSbE8GUIzrFuuDTp+v47NgNw3C7NsufEtuCSIdWJjWNTE/Bp+IxFtTmHneImMqADYmDL+00YLyZhrmtq9ow0+lunfrXlv9n1hZz3Zg9FUaH1M0bPSjDkkHmjv32361+QGtXXvOApLsSBJJ+w6D0A0FFdjDLg7QQM6X7pyiGC+bXeZ8g1JYVo4lcHgVJ0eRsCGuHpCgbQdZ0HrQ/wAJ4fdxmK8a7mFu2RkB6KNYkaEnqaz7yHKOVpRWHh/e+r24vi2anDeDXbSrnYZjOdkBloPlLE/NWjdu2zmHmHuA3ytaVrF5/oExuROX+/xTL4Owie5H6DT86tFHlx0VGVxXjseZifsZ9oG1ZS3xf8+pUGCo0g9JFb1/hUqZ1kRqB/SgrgzG1fe2eoZTrrK6j361SWitDxSlcX2aeRp4vB5l8oysslY/SvOG2bt5VuJmYWSC1qdCo3K/lpTxjidhTeWMyYxlEgyGA6akSPsYowk1JMWlLDceK1Ru8R4gpvKhkAW0Infzyx+RNQcYsslxMQqlkKqrawPL300PY0znzhTWnGIUyPKD6ACAB8UQ8o4oXrQRoIy+8yToR9vvVJK7RyKTTTj9/pi4dxK1iE8jSRoymM49x19xpUViyMwH8pP6E0uLciZWF7Cnw3TzBdSp6kdxO3as7C3ce9wZcOpJ3kMoHuSYoZqWpZST7vv3cJsPhgw121VvUHSa4JzdwBsLiXQxlYlkIIIIkiNNiDIg12i5hMcFIL4ayuxYOS0ekiAR/Ssq3ylhb9hku+e8VM3lJgOdnUGJP6yajLHjHRhlhOXSjr8er+AA5TwL2F8a8pFm8Cq/zHL5gwHb9aLrGLskA5h86Vt4LljNhLNm7F3wwFzKCv06Agz20+K8/wDRlhfqDr7v/apZp3aOvDWCo1K7MwMMpZGWB0zDMfYVNieMWmsOUVkuroQwnsJFX7GAw9pgiWs7MPqcmP8APtWkeU7d5QGTIM2Y+HoTAIg5p01qsc99KhMTmq6F2cy4Tfu3rgRQz3HckDeY1+FH2FdF4o17DWrK2lGigPAlZEFgx2Ov9aIuCct4bDLlsoFncnV292OvxtXnM9n/AO3bzZNtSYA16RpVXC012nKpZZKXZXn2+pzfnrCs+KW4tvMr2kMgaSAQVHttWB/9OuC2SbemaY6iurcI4cl7CojKM1uVBG8HzAg9ZnWsV+CMjw7eWYkL5l7FgTEdJ9algzeJCMr4FMZRw5yhWzZxfmGyQ6sy5cw29v7Vk19F4fglh28NrKSDm8yht/xSe9cQ514Vaw2NvWrLl0U9RGUnUp6xtNWOVu9Tp3JPBxZ4XZz+db7eKY0KZgBpG8QKkVXVfFJBVp8Ibgkenbuf7U/hmJ8Ph+GVWH/tLHWfIDofms/F4h7SEkalVAHQs2xEdTI96WaUlHDezuzswpZIua30S/I9cdbuOQoIvn+RdR/uk5Y9TFV+I8dvWmORsrABTGoLaTM79pqhhMG1tswY5EcknZrtzUAnqEB2HpTL059dY1ncFietcqShbil3drL64nXukUcRxm8XYm5dBJJIDNEnt6Uqjv8AELasQTqN4E0q7EpnJcPrBLgl7KW9Ib/idfyNGOPwy3bGgBMZlO/5UG4ZwrAgGiXhcmy4V9ATl7jvNceNFtqSO7kWJ0JYUtnZ7wbnC5gmUIcyBQHB0BP9IrqHCOZMJxBBmyBzoVMBh7TvXEMRg3QwQT6jWpsG6oCZysNjsZFVcFQkYZuj8ncMRyLYZswCzGkrAPysVUb9n1t1Ksy9CJlssdsx29Nq5lwjn7GWgAt9iI+ltR7DrR3wnnTEm0ty5k80mAD9O3UnWkcFHiQeClG608X8G3Z5Ns2yGlRAOiqFBB3zHqKscKxIvFhbAFi0cikaZ2X6iP8ASugnqZ7Vc4VxhMTbDo09COoPYjvV7KDtuPzFZQV2JmUVUVRSxNmDoNKpvhOokfp9q2/D+RVe7dVCBmAJ/CSPyqyiLmorJg4WCfigDFYeOIeX+f8AoQf60dYnmG0oYA5mXpsR6+o9qH+G4DxLjXteqqDGvcyN9OvrS4jroLd/jUvyfd4j6qT829EvvYQNgzIiDNV+CYX/APIrO0HN7FANfmibD4GdTuOh0+ayuDqf39yQRKtuIOhGnrpRbpLxQmE7k/B/fcu8+cNzYQxqUUMO0AwfmKw+QsYwa3GxDKT16ERRTzdwzxrJXZo0mQCQSY7UG8lSrx2aP1Bq8tzjT6LfedeZSoBLZh1kDNEdxpv6daycZxRLakFgq951PtS4TgslpiWLG47XDJOgOyj0AH50JczWkN0WgSzHWFGaN4Bj71x4knsvA68KKk+ltu/A8us+JZobLbBG53/ztVHiuMFpMqkgdSNyNo+a0ns+FbA1CAbsv3M/91ghFuku7DX6UJiB0Y9yaWEK29e0eeJm1a04Ls+8XuWeD8Tv2XkwLRjykx0mV/1flRphuKJcWGAYHX/OxoIQlRBll6TuPar6uLayGUdwWAPwD1q9dhFzzahVe4WtzzW2GnSP61qYIZRlbUdD1FBNjjDaMja+h0NEGC40l9DlOVxow6j1WmWrA5aBKBvrI6htx81gcZxxuEWrWUyYGm521jpEwR9qrLw/EXgVXEAQZBMyfRh2/Kr3DuHrhlLQHxDCDlnU/wCnt71DElPEWSCavRt8F3d74dhSMIx6c2nXBcX39y9ylwhPCxl62B/DCWQf5SwAWB2mSPiiHE4VXBEQe5B/WsfhmCIH1SzPmunQwVJKqO5JOvt6Vp+O4Mkadx/Ubj5qsMPm4ZfH04E8bF52ebuXm61A3nG5iMPhrhwgXxBq2ktl1kp0JG/3rgd64zsWYlmYySdSSdZJr6WvXhcxYVVInMGImCI1MH1nX0rg3NvCfAxl62NAHJHs/mA+Jj4oYc23KL4OvZP8gnGoxl2q/dr8B1yFxK3isCMO+j2f4fSMjTlf76H1FaGM4e1m2qlsyoUIJ3Uqdj6bGua8rcT/AHfEAkwjg23/ANrdfgwfiuncV4MXUvbZiSsMJOhALTJMCaeSvXs+GUw5Wsv3QGsPeZrSz2LHTTcr+gP3qPFXAlowZ0L5dI12juNKkuWAtuCGzgKpA3+86nXeqfFxNuAD9AiY6A9anX+pFeZ0u1gt9royGxgTy5A0ak9ydT+tKob3DTdOddmAP5CfzryslgtdJ6+Zx9PgtCry5h1d2LagCAPVtP0mtG9wNllrTH76+x71m8vYu1acm6rEGACp+nXUkfironB1wd6MmJTN/KxyHb/VvrQaebQthyw8lS37QKw9y8rDMmYf8SfadK2V4nhyg8W0VzEmWSRoYMFZo0xXLrKBOVhqQTsZ7Ee5rLv8upmEoQBoIOgnUx71dRfAaMprqyT8f6/Rz9uHW71654JhczZSNvT4o1xNkJYcCYS2FHfQAE/NCNzhKpcVUJLFxPw3+GjTiL/wsmvnaDA1ygSf+qhjbpAi3fSRX5UV8O4vZiA4AKTMqfxHsR0+a6VaxQMEe9c8N4In8OIgAbysjt1IH5xVrgnMNuyRadyCxkZ2zMCe5iBPanSJSuXSC7i4xGZGw7eVpDDSFO+Y91O3pUF7loXSDcukn8QA0PsTV7B4/odRsRVoWCJ3K7gig8PPu34cDRxXCsqVrjWvv+CmOBWQ6tkGZRAJk/JHU1ZXBa66foagPHFXQI7kdIIMDqNDNPvX77ibVpo31ESD1BOzD7Ghmw8PivLX4A+exau/PRerIOO3Sls5IzgbHqO3uai4DgIXxnlSwDEGfKANfUTpV21wlyc9+PL+Ffo3nMf5fUVPdvo5Cq5CzJcEjN1AU7MO6mjhxlizzyVRW3b4v8AnJYMHBO5Ps+F8tkmIkqVZfEtsupH1gGddNGEdoNA3AsGlu4QhBAaBrMiTFHHjtbLNpEE5houx+tenuKxOHcNF1DcyqhLsZXVTG57g10SeqIxXRl5G6l+ETaIIoQu3lW+QpLOJMRCgmRrA1OtEF66Mh3JU9PXQ6D2odXHNbxTBLRZWglifKA2pP+dq8/EVyXi/ho7MPqy8F7NNmVzU5t4fXOcxC67QdTH2rFQBtmzDsdD8f2rZ504iLlqA0srAnKNANRE9d+lCyXXZAxHpOWNvb0q+HsyWItEX72Oe2GVWOUAE6gt5jAAPSlw3Gu8kWg2mzLm+ZOprFxbk6x7/ABsfiobmOZj/ABNIESABoParVYkZUtEEi3byaixA6hRHz2p1virAh0zI43BEf+awLZuD6Wb0hjEVKl12bcms1Qc1hZhud7iEGBPUHb49D2oq4Pz1YvQrv4TE7aAH0zHcelc1NslYyydaqK6kQwMbwRRTM0d2GNQAAlQvQjbXrI615jOJMg/h5WPXNI099q41hLltPpuuo7BmA/IitrD8y2bZJ/iPppMnX3c0JRv/AHCqlwOjYS4qhnJ3EsZ8o6nLP5muE83cUGKxl28uisYX/aoCg/MT80Rcwc33cQhQeS2RBAMsw7E9vQUF3FpIwjBZY/8AoXcnbK5Wugct8wl7ENLZQFuidSm2b4H6UBFa2eWEuB2cDyAeYn9B3p4yp6hjd6BZxXAhixBaGXyZSNhOp9evxWJlzIMqsWUEGY1AOsa7jsK3jcCvZGVstxVXSMoIGYSN9QRr0iouJYNXLZDlcwLh9Ov+o+2xjWmngtpOG690dMMWLThLZ+zAk4VgTluhRJIEjSTPQ0q3xy63Twv8+KVHm294/BPIv817/oAFNSJeA3E03939aX7p61JHOa3DebLuH0tXHC9VmVP/AMTI/Kiflvn27euC1dNvXYny/EjT8qA/3Kn28AZ0qiMmww4vYexj/DLSCbZBA3DwfeJkfFbOMxjB9CqxpO5IgTp7/pQrwe3cfFWfFdnKCBJJhVDED2Breu3ifMVK+Z42+mTEe9SnTkUjdNlXizEWwTcbzjcGSYM/Gv6VnWsFYaAmd2I7wB3JIrbwXDVuqLTmCsg/qpE9Iqrc4c2HJhSF/ER9LHoPag5KLqR0rD52CcN1wCDgHHGUBXObLClu8bfI/Ouh8LxxddIJ6GdK5FZ4qWEMsD/SYn4O1anBuZjabKCY9dx9v0pk1wa9SEsKa3i/RnU/3uWykw41g9PmpDnBiVIInUH/ALrNwHGLOLQK+hPYwZ9GqXF8LxAI8K6rRsG0JHYx1oc5KG6vw/RPm1PZ0+9/kmxaOw+swNCoAAI6g/FUSoAyhZs9UG9v/Un/AFST97zEG2SCSJkR7iszB4DFpeLMwtqZ1MNJ/vtNH+RFvKr9Gv0GPJZattL/ALJ+m5ocV4h+72srjxrbaZhuF6A9ztV3gWCFqyAhLI4zSTP1ax+lY3D+Gvbdrl2PBZiTbnNlY/i/2netviWNWxZd5GXLPpJ+mPWaEbnPO1SWi/Lrh2BklCGRO29XW3cvIHTxEKXUkITInXL1GpHrQHzNxUt5UdiqkqSJXMB6e9WLuJufWCWI3H9qxcXJM9O1JlTY8W4jLfEmIAnbdR196tYnD5IbxTDagbmO0dCKzLeAzOFGhJ+3eiC6oyi0xgQCp0lew17ijO1qgRceq9n7d5n38GRGZzrt6z6CoMRgI0Gv+nqPbt7Vbw90McigqBvcbVv7D2qw9oWtIDMdhuAO89TVIysi1KDp7mZh0ygwxVifxCNOu4g1cbEnQK6AbH6evWau4RDdDZoZV/mG5JA0++laNzhdtC3lXyhIhQNSwn8v0rcd37FVNVsvdfDMjAW2fQXS06eVCSDuIgVb4vy81vLdIJDk5gwHSNoM66/nRitzw7bZBHlDCABqjx09DVbiNoPa8xypIYGJAOxX3JMfanyp6C844u9PT92Y3MfLdlcJbxFhSshSwzEiDoYnsaEQ1dG45ZCcMZNRCmJ30INczz1N7IO9k7vpWVc3q41yqbmgjEZNaPBsWQSs6ZTGug+KzHepMHfVXBb6esCTWMG+G4qq+DvmYpbUEeUkhbbEHqB/Q0Z4q2gtspQSVbziGAXMUAJOoM5ZI70DXcOt+5hTZuK6W7bH+Uhl1PaGJPodK0PFxaugFy0Qwy+ZYK3Lkwv+ok/fU10JO7bspmjXVMviQxPivla2VnQ+Jl09hoK9oot8nYwgE4fUgE/REnU/i70qbne4nkj/AJHHUqZFptselW7YrksyQ21Zq1YtAGvAKdRsdI1uXrYN9m7LH/Igf91teAuQMdYJ6ToSSABVTgfDjbteOxjPoi94PX36VE3GobQRJAYMNgBBA7E96nq5B0qi3bsm42cSjHRVEedRr5p2960890KMyqx3MMCJ+ao2MZaJkNBIjUHQdtKbiOJKpy+Zj6QF9Bqaqm9mJ3r2JMWqyT4aHtsCfkVFZwFhyQFUMJkAsII0nfUetQ3cUxURbU6aiSDPoai1LhrqDKCNjtGk6GaMHht1XsWbxoq790a9m49h1FsMyneBMERvR3wzjwMLclHEaMKHOC8PVVGrzOYBjmWWiCesbVj/ALRsA1trd8OZ0RgsjKSJWD20arNJKzlk1J1Wp1NMUD+Ifeq19gykE1w+zzRiVGl+7/yn9aceaMQRreuGf9Z/pU86NzfedSxnMNvDgrcMn+Ualgf09zQVxLjLXtJItgkqs6Cf1ND378esk9T/AOacMUaRzsrGCiX88U1wp3H2/wAiqf7wa88ekCXLVkBsw1Inp6R31qjiOI/xDpPqO/tUyYmpbaI0TG/WhqnYry7NeaG/vguAK5ynoVESP86VHdwV1CSuqGBI8wA9f5fyqw+DQ5/fTXr6dqzz4iNCuR8kH79aaK4rRg51dVq137rzNrA8WQCCsAPbWFPqSd/Ydat3+PWrjXNH0K/y66k0PpxVgRmto8ENJXWR6iKsPxIScuHtpOp3P5TT1Pu9xlzP/L2/QSjmdSVt5P8ASSWnS4B0FRcOtX71yLhItBthoNNIUeorN4fZLqXOVcvYAaU7ifNaopSz5j/N0HeT19qNSfWaru/Y2fDj1ItvtlXwqXqW+duMgqthNgBPoF2Hyf0FB00y5fLEsxliZJ7k0qWTsmhPFVbgqwy1CRQAVLqVXa2avMKVtKZClRLlxYgjTUadfca1qYLmHEBrKsZS3eW4BJJJ2O51kT96QsjSrCJqsxv2FPwGUTsGN/aAEfKlm4VAWDAG6qTpm7mlQlbxggSwOgpUUzZDmVpqsBqp26sCoDIsg9zUgNVADUi0Rka/CcSc0HUDaTt7A6VZx7Ddd53bY+lYQqVXMRrHvW0M4tu0XrfMpXe0DHqf6UrnMdw7BV/P9az/AAdI1+aia3lBJM6UyaFcZI3MPxq5lJJBgjQjuYO1bfDuJIw81oZvcwf+q59ZxR21j/PvRVwS/mnQ7a6f5FWQqd7nQuF4+2bRLBgUGRkkGAB5TJ3G1V+c76X8EzIp1RGB6AoZ1PQwGHzVbBXV1WRmMAAkTOukCirBqjYVrbKEAUhlAjRgfMPvQkp6KNA6EXbv2OEBvWpVaqjDKSOxI9dDFOW5UGh0y8jipPEqkLlPV6FBsnN00wO1Nz003aICVmPemfvRHWaY1ymFqIGPv8YIVtAToQdNO80VcscRwmMtm1iGW1d2Q7CT770EXLUk1JZwSka7U6RMJOK4XE8PcF7aMrGEuK2a20a6dj6HX3rJ4hzJfuvnOVTlynKNxJPXrrVcRoomJmJJH2OleYhBPxTGoiOIciCxI7SY+1eJcq1hkEVHet60rQTxXqVTUAp4akCSk1G1LNTSaxrGOKVpa9p9s0UZFgLtT2FMD0rl2nKFpcaw60qzvEpUAWZKNUoaqts1MpqYETq1Sq1Vg1Soaw6LAenC/FRCvclApQ5sbUN7FSCO9eugqC5b0NMicmxviCNKJuT+GLfk+IRrBHQe870IhKv8PxL2wSjFfbrVNeBGLSep0zmfBWMFkvOzE3DIKLMOiiQTsOh+9DHOHO74m/mss6W8iLH0kldSTHr+grFPEblxMj3HZM2bKWMZtRIHeCfvXmLwOWqW2hGldlEuSSSZJ1PzTlaoqetTGJ1apkaq6mpkNIx0STTGenkVA1AJ74leZ6bFeNp1B9qIrHZq9D1GDXoNMgEi080xDTqIxNYaKkuLIqJTUgesYqvpXniU/EGq4IpWgWS+JXmeoia9BrUAmFPU1EDTprDEuamu9RlqazVkwnualURalTC2Z9urAFKlUhkPFSqaVKsNEeGr2aVKiM2Qu9RFqVKnRFsYBVnDmvKVMIi5aSD81cxlzNqe1eUqK2C0YrmvAaVKlZiVDU9ulSpGOiUtUL0qVKEiJps0qVEU9mlNKlToWyRTTwa8pVmMSBqcDSpUTEV96rzXlKsKek0lavKVYxKtykWpUqVjIhu4oLUaY4H0pUqwGyavKVKmM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6" name="AutoShape 12" descr="data:image/jpeg;base64,/9j/4AAQSkZJRgABAQAAAQABAAD/2wCEAAkGBhQSERQUEhQVFBQVFxcXGBgYFRcYFhgYFBgVFBgYGBgXHCYeGBojGhgVHy8gIycpLCwsFR4xNTAqNSYrLCkBCQoKDgwOGg8PGiwkHCUtLCw0LCwsKSwsKiwsLCwsLCwsKSwsKSwsLywsKSoqLCwsKSwsKSwsKSwpKSwsLCksLP/AABEIALcBEwMBIgACEQEDEQH/xAAcAAABBQEBAQAAAAAAAAAAAAAGAAIDBAUHAQj/xAA+EAACAQIEBAUCAwcEAQMFAAABAhEAAwQSITEFBkFREyJhcYEykUKhsQcUI1LB4fBicpLR8RYzghUkJUNT/8QAGgEAAwEBAQEAAAAAAAAAAAAAAQIDAAQFBv/EADIRAAICAAQBDAICAQUAAAAAAAABAhEDEiExQQQTIjJRYXGBkaGx8MHRFOFSI0JigvH/2gAMAwEAAhEDEQA/AOOYb9ajxQ1+Ks8PgqVnUnQf9U7F2QrDNMEEEDQgjbelT1Ol4TcM3AzjTlnYbmvbduSAeprSwljJJSGbNlhgCGE/hG/vFFslGDZltbI3BHuKsW1EUT8V5MxH7qb5tAKpzFVYkgdSFMmPmsjBYTNlJOUAfJpFiJqyscGTllRkIsmp7GGzHcAd+n3rZw/BbNwtlY6MRoROnp661V4rgmskaSnT39fWisRSdcR3yWcI841a7hfvq2wyoBpG5377b/lWZevFmLHc0ylTpUc88SU99hVJYWTrXiSdhNWcLbIYErp1rNipKz28/kPxpVStoXkuDJABO0LrVJbKrcyfUQSPt6UqZWeHxT0I8Pw645hVJ/Qe5NR4nDMjFGEMOnvWhc406mE0A9BvXmAxWa6XdjnABTQHVSO+0D0rXIDWHVJsz1tE7CvLlsqYYEH1ou4UofEi6FXLEnQQW66bCpf2hHOtm4beQiUnSY3UED5NKsTpUZ4fRsCaVKvKqRFSpV5WMe17TadWMKvchiYMHrFeVqpic9nIPwqdPYgzQboaKuyrg+F3Ls+GuaBJ9hVQ0V8voFHlJ1gyN+8UO8SA8W5G2Y/rSRlboeeHlimVa8r015VCQq8pUqxhUqVKsY9pUqVAwlajDmOyGwlu5Ak5GJjqRQcDW23F3uWltufL5RERoDp+VI1qdeBNKMovijIt3CCCNCNjVzD4h2ZMo1Xtv0/6qpegEgbSYoj5M4W9wli62rCnzudzA2UbmPcb1pulYmFFylkDbhnHQ9v+LdhICkL9Zn3Gg9Os0G8d4Ewuv4Wi5iQvYHUCeoouTgWFXXD4qGEaPs2xgFhofc1RRYxSpfYFLrakurCZ0GZZiRIgEVyJtO0erLAywlLEi9PJ+KBzAcOFlS90gdo3E+tZfFOJG75ZJWZE76CKNf2h8v5GUWVCqRJGY5SQT9IOxgih/gnKN9mt3rlkiwGVmLQoKAgnQkEzVoU+k3qR5S5wgoQi1Fr1KXL/AABLwe5fueFaQfVH1MZgA9I3J1rU4ty7g2w/iYW7/EX6kZpkKDmI001iJ70WYkEHIohXlsqqPANvVhpsSdYFDa4Irib1nDaBptkDTysNVO8RJGvahGbn0k/0Tlg4eElGSu/J3Xxr/YO8t4tEuxc+lhBPbqDRXc4GskrlyHUknQd/uKF+Y+XmwdxVYhgy5lIPwQfUGocLxUgQTpTTg59KLJYOPHDWTEjZrtYti6y2l6AhtZBBkkHttWBjAfEYnckn761vYfiCZC+ZQy9DOs9qxMdizduEmNgNPSqxSRDEnmKxNXuDWM93KBLsMqDuzaD7b1RiiblK2glg03mOQLBBRTuwPUnb0BPejN0icY5nQW8B5JuKkHKGbz6SV1/D20rM505XxBtW3RGuKGIYKGLBogSsbb7d63+H8Ua0w1MD/OtE44/aKB2gZe52NcibTvidbVxy8Dg+C4BiLwJtWLtwCdVRiNN9YirWL5Qv2rJuXUNuPwsIJHWPUdq6NieejccWMKs6xCDQAnVtNI3PSvMVwF2sYm2w8xUgAkuWZQbishPQrmEDtVnN2RWGq7Tj8US4X9nmLdWIRRlEwXEn002PvFZXBcELl0ZzlRfM7RMAekHejTA89B7dzMMropFvKSM4nQPvWxZTVZPvwbBhB3nZz69ZKsVYEMCQQdCCOhFMiirj+HfGFr9u2QFBJA1IXuWAE6g9OtC1WiyMlT02PKvcJsFnjYEQfnsOpqlRNy7etpb+oeIxJIjUdgKWbaWg2Ek5a7BfhOVsObUs1xIAzFSJE6DUjT+1DnFv2aX7bl0PiYfQ+L1AP8yjUH8q07V+4w1JjeP6mtLCc0vh0GZlCZgPMDuem3oajHNE6JKMmDeG5FIQl0YZswRnkBiBpAHegxkjQ6EV2Hi/NxxX8JLBd1ZXWZJOXTMqjYe9DXMvJhuq2JsZQ0Frtrsw0bJ+sU8HTpksSNpNIAKVekV5FWIHlegUopVjDopUY4HlzCPbRjcJLKCYuACSNRBWRB0+KVR52JbmZdwHWWUbg1oXceptwCZnsBoPissU4VSiadCzDXStbBYxnRU2W3sOhJJOY9zWRFaPCAfN20+9aS0Onkd86kEXD8RqJMH2j+sVdvspUBjqGDAjQiNfnWKG2uEGBr6Vq4e+ueQpOULIYTqVMxp39K53E+m/nQUebmr8Q5/9UYVrQuXwj3VQ6EidD0BMA1icX5jvXVZYyK6xB3CkSIHTSKyeHcNXE4q0RFu4QgYNBJcHLKg9SMpn0NaHHMHft32S+QwGaLgH1ajcdCP60jglqjzcHE53GySjo+/ZPXYyL3GMT4aJn/iXGG4BBEEg6e/StXlbBG3mdzFxiesAzruehr3A8mG7ZW8s3LmQi2qLqHmA7FddK18bhGTwgSXZkXN3DDy69v7UcV6UjkhGp9LgDvP2Cd7Vu67ICjFSkiQHgqV1822tBAFdP5y5Jxdy1ZNm0bokkhGVmEgAQJmN657xLhV3Dv4d+29p4ByuIMHY+1Xwuojix6zuimBUuHsM7qqgszGABuSdqZatlmAAkkgAdydAK6jytyYMLdF13DvkiI+ktEwfyqjdbEoqzO4N+zhAobFuS2n8NGAgf6m6n2+9E2G5Uwlg5ktKGWdSWPT1Paq1q1dv47Kk27NuC/dhvHoSdNOlWuZeI2chtljLSDEycp2Ed/SpLXrMsot9VGanM2Fe74dzDtvGe3IP2G/vFbh5aS9bC2LwIzTlfcA76jQn7UK4a22iWbRH+4wfc9TVm0uJtNMjvoT/AFpGi6j3hRwHklcMpVYUbs34j/n2q5dsEssFguqTMGIYjXvvVbhfNh0W+PQSf0PT5raXD+PcTJHhWwSfN5y7AoAV6AAk+s+lbKaOjp6HGedOXFwtxhYJNq9laT0PmJWdjrr8RVHgXBPEtuZhpAGumxJ0+wrpgwjpbOHcpet3LZKoyy/ldgQB6GIJ9axrHA8Qltow5UBs5hI0joBtQliPZbmhg27e3YWuH4EW7ISwqNmEPnYhtRGncnb5rj7pBIjYxXZ+Fcv/AL0jZy9pCurgCdxAWdM09eleNyRw3Dowa214lvquXDmHoMmUAU2FLSxeUR1pcDi8Vb4fh3LKyrIBnsNPWjTmzlDDjDPicICgtvlZS5YEaCVJ1kSDE7UP8tqWlT9K9PU1VSTVo5nBp0zcwuMc6LbDezflqK18Nwd76r4gFsBwR+IwAdR6yafwzh6hCR9WZY0G0EnWizgahoB8p2gnQx26ikclsOoy3FwXALaEWwQTuQJJ9ydT+lZyYLzXCpzHO0wBljT8O2h/rRPxRjbQeGFzkwA09fmsXg1zNbzd2fUgwwE66awT+tJauhn1W/L3Ry3n7lhcK6Pb0S7mOXcKw1IB7a7elCRFfQHGOGWcVauWLi5QMuoAJUkeV0J6/wB64dxrhTYa/csuCGtsRqNx0OnQiD81aErRGUaM+kqyYHWvYoh5X4QXDXcuYjRBE69Wj0kD3PpTPQ0I5pJFzhf7xbtKosAxOpcA6knbpvSq7d4YXOYi4CYmIjQR/Sva5NHq/hno/wAbFWi+UDPJvB1xWMtWn+gmW7lVEkfO3zXbeMcNwdi2QcPZyoAoHhJ19SJ/8GuM8hYzw8daPfMv/IGK7HzBgvHtK0+WVL/7cwLfcSKOL19TmwdINpagLa5cwF+6l1PKDOayDC5lJ1mToewMaUuZBaYLZtWFVUafINZIiBG/rNWec7Nq1i7ORfCkAsRouUZYI6bZqtWeK2bKt4CF2JlblwCRoB7kb9t6k4tzUm2e3yPk8JJpwt+3nZk4fkrKi3rjiwuhGZczR7CNfT1rPv3VD5leY30YZoPXqNNNK1MbxJ7mtx9O0wo7QPvVG3aa7m8BS5UGeiiOuY1W2Vx+R4GFFyxml3LT0LHA75u45HsWWzqpUMdVDZdbhMamJEVf5lvs1xlBz5BlHq34j7lv6VJwofudrOQVu3UCqpfPChvNdP8AKD+Edfiq3BbLXcSGAL+HLxrBYDST2BM+8Vn2HNyLMoT5Q1wdeL/S3C3g2JOGS3YtJmcau2/nO8dl6D2orwiFjmIXMOmWJ+ToTvQLyzibnjvOsE5gfyj7V0CzjU7inWh5M3m1ZFdIVheQkBgA6xGukMQdRGtZ3N3JlniFv+IIvKjC04MZSds0DzJOsVs38YrLqI9/b86w7/HBbBUGY3JMAdRHX0rLouktPz/Ykulq/q/o5FwDgDYbHuuJU5sPJhQSGcRkynqNZFH2FMKxJzOQWiTH/mhrF465fuM90kmZ/wDivQegHSiW3xFrBUFVe00MpgyQeh9apHNK3deQcSEIJKrfjX4Zc5cxnn8/4tD/AE/z1qfifDLNu4zhVUKolj0G5EnYVFjMOEvKyjKHAaOgnQj8qxuYbt3EXmtkhLakA9SxIBB/6p5LQlG29B2H5hNxytiyGH8xaBHc6afOtUuI47M8Zh65Zie0nf7Vq8U5fb918KyTbOhMT5u+Y7mf6ULWeVsWpWGUyNPNv6ailcKReLSaRncx8VCiEPmOh9B71Pyt+0h8PC3ZZRoDrIHadyPQzT+K8jXxYd2guvmIBnQb+/8AagcitGNRExcRuR1q/N1kv4QE6FQNTCt5swzepO5rfwV24mtxzcYmdzCkfaf70HcjcfD2CjkKbQCz/MDOXbsBFb97iciLe/c/0qOV2W53NHbXtDjBY4XFUZR1BXKAB66ba0Kc0fsqGKuK1vFeDbIMoc7rn/DlEgAe/wAVBZuuB9bT6E1oYLjV1D5nJB0IYBgR81aOhNwIuXf2dRabCXyWw6XAx2HiMrB9MuwOgPWNKzOZOWcNZxMYdRZQAB4ByltCCoJ7UYX+b1WyX0LzCr3nrHYT+VDq8CbGYO47XCHVmdZ7kmdR+Ajp0IoZXt9QJNLXbhRkYfjuGw5AUPdbYny6e86CtmxzthyYKsp+D/1XPsfh2subdwEEQYEag7GRoQfSq7Yx8vkVVEkeunrS5EgJtnU24/hrmuYyQRJXWDuJG1eWOM2LeUKwVQIAgxHsevrXCsVjLqu0uwPoxqI8Quf/ANH/AORpubJufA7ZxDnHB2Gd3f68oyqpJ8vpXJecOYv33FNeCZAQFA6wuxJHWnct8t3cddAki2CPEuHZV3ME7tGwraxP7Mn8YeG4bDHMfE0zqq7gp1b2016UYxUbZm5T0Ac1s8t8cuYcsEPlI1U7T39DRFxX9nSFQcJezNH/ALV3Krk9lI0n0P3rK5W5Jv4nENbg2jbIz51II1iI79TTKUW9QOE460bVrnBgABan18UCT1MZe9KiW7+yEAwMSOm6TrAnb1ryr5YCZpnMeVYR2uxLJAT/AHN1+AD967fy7xBXt5dCDuPRtD9jP51xLllt/wDcP0oswvMrYa4hZTkJgsdta83E1nR7GFhxXJVPjb/QbcU4Taa6lq/ET/Cbcox+lfVGHTuPWhe/y4lhwl0hIGUmHy3ASSHDL9JGm49KMeIYFMfhla08ONUYb6QYnoQf0qm/GrZC2Mfbgr/+38Mxv3Qn5HrSbE8GUIzrFuuDTp+v47NgNw3C7NsufEtuCSIdWJjWNTE/Bp+IxFtTmHneImMqADYmDL+00YLyZhrmtq9ow0+lunfrXlv9n1hZz3Zg9FUaH1M0bPSjDkkHmjv32361+QGtXXvOApLsSBJJ+w6D0A0FFdjDLg7QQM6X7pyiGC+bXeZ8g1JYVo4lcHgVJ0eRsCGuHpCgbQdZ0HrQ/wAJ4fdxmK8a7mFu2RkB6KNYkaEnqaz7yHKOVpRWHh/e+r24vi2anDeDXbSrnYZjOdkBloPlLE/NWjdu2zmHmHuA3ytaVrF5/oExuROX+/xTL4Owie5H6DT86tFHlx0VGVxXjseZifsZ9oG1ZS3xf8+pUGCo0g9JFb1/hUqZ1kRqB/SgrgzG1fe2eoZTrrK6j361SWitDxSlcX2aeRp4vB5l8oysslY/SvOG2bt5VuJmYWSC1qdCo3K/lpTxjidhTeWMyYxlEgyGA6akSPsYowk1JMWlLDceK1Ru8R4gpvKhkAW0Infzyx+RNQcYsslxMQqlkKqrawPL300PY0znzhTWnGIUyPKD6ACAB8UQ8o4oXrQRoIy+8yToR9vvVJK7RyKTTTj9/pi4dxK1iE8jSRoymM49x19xpUViyMwH8pP6E0uLciZWF7Cnw3TzBdSp6kdxO3as7C3ce9wZcOpJ3kMoHuSYoZqWpZST7vv3cJsPhgw121VvUHSa4JzdwBsLiXQxlYlkIIIIkiNNiDIg12i5hMcFIL4ayuxYOS0ekiAR/Ssq3ylhb9hku+e8VM3lJgOdnUGJP6yajLHjHRhlhOXSjr8er+AA5TwL2F8a8pFm8Cq/zHL5gwHb9aLrGLskA5h86Vt4LljNhLNm7F3wwFzKCv06Agz20+K8/wDRlhfqDr7v/apZp3aOvDWCo1K7MwMMpZGWB0zDMfYVNieMWmsOUVkuroQwnsJFX7GAw9pgiWs7MPqcmP8APtWkeU7d5QGTIM2Y+HoTAIg5p01qsc99KhMTmq6F2cy4Tfu3rgRQz3HckDeY1+FH2FdF4o17DWrK2lGigPAlZEFgx2Ov9aIuCct4bDLlsoFncnV292OvxtXnM9n/AO3bzZNtSYA16RpVXC012nKpZZKXZXn2+pzfnrCs+KW4tvMr2kMgaSAQVHttWB/9OuC2SbemaY6iurcI4cl7CojKM1uVBG8HzAg9ZnWsV+CMjw7eWYkL5l7FgTEdJ9algzeJCMr4FMZRw5yhWzZxfmGyQ6sy5cw29v7Vk19F4fglh28NrKSDm8yht/xSe9cQ514Vaw2NvWrLl0U9RGUnUp6xtNWOVu9Tp3JPBxZ4XZz+db7eKY0KZgBpG8QKkVXVfFJBVp8Ibgkenbuf7U/hmJ8Ph+GVWH/tLHWfIDofms/F4h7SEkalVAHQs2xEdTI96WaUlHDezuzswpZIua30S/I9cdbuOQoIvn+RdR/uk5Y9TFV+I8dvWmORsrABTGoLaTM79pqhhMG1tswY5EcknZrtzUAnqEB2HpTL059dY1ncFietcqShbil3drL64nXukUcRxm8XYm5dBJJIDNEnt6Uqjv8AELasQTqN4E0q7EpnJcPrBLgl7KW9Ib/idfyNGOPwy3bGgBMZlO/5UG4ZwrAgGiXhcmy4V9ATl7jvNceNFtqSO7kWJ0JYUtnZ7wbnC5gmUIcyBQHB0BP9IrqHCOZMJxBBmyBzoVMBh7TvXEMRg3QwQT6jWpsG6oCZysNjsZFVcFQkYZuj8ncMRyLYZswCzGkrAPysVUb9n1t1Ksy9CJlssdsx29Nq5lwjn7GWgAt9iI+ltR7DrR3wnnTEm0ty5k80mAD9O3UnWkcFHiQeClG608X8G3Z5Ns2yGlRAOiqFBB3zHqKscKxIvFhbAFi0cikaZ2X6iP8ASugnqZ7Vc4VxhMTbDo09COoPYjvV7KDtuPzFZQV2JmUVUVRSxNmDoNKpvhOokfp9q2/D+RVe7dVCBmAJ/CSPyqyiLmorJg4WCfigDFYeOIeX+f8AoQf60dYnmG0oYA5mXpsR6+o9qH+G4DxLjXteqqDGvcyN9OvrS4jroLd/jUvyfd4j6qT829EvvYQNgzIiDNV+CYX/APIrO0HN7FANfmibD4GdTuOh0+ayuDqf39yQRKtuIOhGnrpRbpLxQmE7k/B/fcu8+cNzYQxqUUMO0AwfmKw+QsYwa3GxDKT16ERRTzdwzxrJXZo0mQCQSY7UG8lSrx2aP1Bq8tzjT6LfedeZSoBLZh1kDNEdxpv6daycZxRLakFgq951PtS4TgslpiWLG47XDJOgOyj0AH50JczWkN0WgSzHWFGaN4Bj71x4knsvA68KKk+ltu/A8us+JZobLbBG53/ztVHiuMFpMqkgdSNyNo+a0ns+FbA1CAbsv3M/91ghFuku7DX6UJiB0Y9yaWEK29e0eeJm1a04Ls+8XuWeD8Tv2XkwLRjykx0mV/1flRphuKJcWGAYHX/OxoIQlRBll6TuPar6uLayGUdwWAPwD1q9dhFzzahVe4WtzzW2GnSP61qYIZRlbUdD1FBNjjDaMja+h0NEGC40l9DlOVxow6j1WmWrA5aBKBvrI6htx81gcZxxuEWrWUyYGm521jpEwR9qrLw/EXgVXEAQZBMyfRh2/Kr3DuHrhlLQHxDCDlnU/wCnt71DElPEWSCavRt8F3d74dhSMIx6c2nXBcX39y9ylwhPCxl62B/DCWQf5SwAWB2mSPiiHE4VXBEQe5B/WsfhmCIH1SzPmunQwVJKqO5JOvt6Vp+O4Mkadx/Ubj5qsMPm4ZfH04E8bF52ebuXm61A3nG5iMPhrhwgXxBq2ktl1kp0JG/3rgd64zsWYlmYySdSSdZJr6WvXhcxYVVInMGImCI1MH1nX0rg3NvCfAxl62NAHJHs/mA+Jj4oYc23KL4OvZP8gnGoxl2q/dr8B1yFxK3isCMO+j2f4fSMjTlf76H1FaGM4e1m2qlsyoUIJ3Uqdj6bGua8rcT/AHfEAkwjg23/ANrdfgwfiuncV4MXUvbZiSsMJOhALTJMCaeSvXs+GUw5Wsv3QGsPeZrSz2LHTTcr+gP3qPFXAlowZ0L5dI12juNKkuWAtuCGzgKpA3+86nXeqfFxNuAD9AiY6A9anX+pFeZ0u1gt9royGxgTy5A0ak9ydT+tKob3DTdOddmAP5CfzryslgtdJ6+Zx9PgtCry5h1d2LagCAPVtP0mtG9wNllrTH76+x71m8vYu1acm6rEGACp+nXUkfironB1wd6MmJTN/KxyHb/VvrQaebQthyw8lS37QKw9y8rDMmYf8SfadK2V4nhyg8W0VzEmWSRoYMFZo0xXLrKBOVhqQTsZ7Ee5rLv8upmEoQBoIOgnUx71dRfAaMprqyT8f6/Rz9uHW71654JhczZSNvT4o1xNkJYcCYS2FHfQAE/NCNzhKpcVUJLFxPw3+GjTiL/wsmvnaDA1ygSf+qhjbpAi3fSRX5UV8O4vZiA4AKTMqfxHsR0+a6VaxQMEe9c8N4In8OIgAbysjt1IH5xVrgnMNuyRadyCxkZ2zMCe5iBPanSJSuXSC7i4xGZGw7eVpDDSFO+Y91O3pUF7loXSDcukn8QA0PsTV7B4/odRsRVoWCJ3K7gig8PPu34cDRxXCsqVrjWvv+CmOBWQ6tkGZRAJk/JHU1ZXBa66foagPHFXQI7kdIIMDqNDNPvX77ibVpo31ESD1BOzD7Ghmw8PivLX4A+exau/PRerIOO3Sls5IzgbHqO3uai4DgIXxnlSwDEGfKANfUTpV21wlyc9+PL+Ffo3nMf5fUVPdvo5Cq5CzJcEjN1AU7MO6mjhxlizzyVRW3b4v8AnJYMHBO5Ps+F8tkmIkqVZfEtsupH1gGddNGEdoNA3AsGlu4QhBAaBrMiTFHHjtbLNpEE5houx+tenuKxOHcNF1DcyqhLsZXVTG57g10SeqIxXRl5G6l+ETaIIoQu3lW+QpLOJMRCgmRrA1OtEF66Mh3JU9PXQ6D2odXHNbxTBLRZWglifKA2pP+dq8/EVyXi/ho7MPqy8F7NNmVzU5t4fXOcxC67QdTH2rFQBtmzDsdD8f2rZ504iLlqA0srAnKNANRE9d+lCyXXZAxHpOWNvb0q+HsyWItEX72Oe2GVWOUAE6gt5jAAPSlw3Gu8kWg2mzLm+ZOprFxbk6x7/ABsfiobmOZj/ABNIESABoParVYkZUtEEi3byaixA6hRHz2p1virAh0zI43BEf+awLZuD6Wb0hjEVKl12bcms1Qc1hZhud7iEGBPUHb49D2oq4Pz1YvQrv4TE7aAH0zHcelc1NslYyydaqK6kQwMbwRRTM0d2GNQAAlQvQjbXrI615jOJMg/h5WPXNI099q41hLltPpuuo7BmA/IitrD8y2bZJ/iPppMnX3c0JRv/AHCqlwOjYS4qhnJ3EsZ8o6nLP5muE83cUGKxl28uisYX/aoCg/MT80Rcwc33cQhQeS2RBAMsw7E9vQUF3FpIwjBZY/8AoXcnbK5Wugct8wl7ENLZQFuidSm2b4H6UBFa2eWEuB2cDyAeYn9B3p4yp6hjd6BZxXAhixBaGXyZSNhOp9evxWJlzIMqsWUEGY1AOsa7jsK3jcCvZGVstxVXSMoIGYSN9QRr0iouJYNXLZDlcwLh9Ov+o+2xjWmngtpOG690dMMWLThLZ+zAk4VgTluhRJIEjSTPQ0q3xy63Twv8+KVHm294/BPIv817/oAFNSJeA3E03939aX7p61JHOa3DebLuH0tXHC9VmVP/AMTI/Kiflvn27euC1dNvXYny/EjT8qA/3Kn28AZ0qiMmww4vYexj/DLSCbZBA3DwfeJkfFbOMxjB9CqxpO5IgTp7/pQrwe3cfFWfFdnKCBJJhVDED2Breu3ifMVK+Z42+mTEe9SnTkUjdNlXizEWwTcbzjcGSYM/Gv6VnWsFYaAmd2I7wB3JIrbwXDVuqLTmCsg/qpE9Iqrc4c2HJhSF/ER9LHoPag5KLqR0rD52CcN1wCDgHHGUBXObLClu8bfI/Ouh8LxxddIJ6GdK5FZ4qWEMsD/SYn4O1anBuZjabKCY9dx9v0pk1wa9SEsKa3i/RnU/3uWykw41g9PmpDnBiVIInUH/ALrNwHGLOLQK+hPYwZ9GqXF8LxAI8K6rRsG0JHYx1oc5KG6vw/RPm1PZ0+9/kmxaOw+swNCoAAI6g/FUSoAyhZs9UG9v/Un/AFST97zEG2SCSJkR7iszB4DFpeLMwtqZ1MNJ/vtNH+RFvKr9Gv0GPJZattL/ALJ+m5ocV4h+72srjxrbaZhuF6A9ztV3gWCFqyAhLI4zSTP1ax+lY3D+Gvbdrl2PBZiTbnNlY/i/2netviWNWxZd5GXLPpJ+mPWaEbnPO1SWi/Lrh2BklCGRO29XW3cvIHTxEKXUkITInXL1GpHrQHzNxUt5UdiqkqSJXMB6e9WLuJufWCWI3H9qxcXJM9O1JlTY8W4jLfEmIAnbdR196tYnD5IbxTDagbmO0dCKzLeAzOFGhJ+3eiC6oyi0xgQCp0lew17ijO1qgRceq9n7d5n38GRGZzrt6z6CoMRgI0Gv+nqPbt7Vbw90McigqBvcbVv7D2qw9oWtIDMdhuAO89TVIysi1KDp7mZh0ygwxVifxCNOu4g1cbEnQK6AbH6evWau4RDdDZoZV/mG5JA0++laNzhdtC3lXyhIhQNSwn8v0rcd37FVNVsvdfDMjAW2fQXS06eVCSDuIgVb4vy81vLdIJDk5gwHSNoM66/nRitzw7bZBHlDCABqjx09DVbiNoPa8xypIYGJAOxX3JMfanyp6C844u9PT92Y3MfLdlcJbxFhSshSwzEiDoYnsaEQ1dG45ZCcMZNRCmJ30INczz1N7IO9k7vpWVc3q41yqbmgjEZNaPBsWQSs6ZTGug+KzHepMHfVXBb6esCTWMG+G4qq+DvmYpbUEeUkhbbEHqB/Q0Z4q2gtspQSVbziGAXMUAJOoM5ZI70DXcOt+5hTZuK6W7bH+Uhl1PaGJPodK0PFxaugFy0Qwy+ZYK3Lkwv+ok/fU10JO7bspmjXVMviQxPivla2VnQ+Jl09hoK9oot8nYwgE4fUgE/REnU/i70qbne4nkj/AJHHUqZFptselW7YrksyQ21Zq1YtAGvAKdRsdI1uXrYN9m7LH/Igf91teAuQMdYJ6ToSSABVTgfDjbteOxjPoi94PX36VE3GobQRJAYMNgBBA7E96nq5B0qi3bsm42cSjHRVEedRr5p2960890KMyqx3MMCJ+ao2MZaJkNBIjUHQdtKbiOJKpy+Zj6QF9Bqaqm9mJ3r2JMWqyT4aHtsCfkVFZwFhyQFUMJkAsII0nfUetQ3cUxURbU6aiSDPoai1LhrqDKCNjtGk6GaMHht1XsWbxoq790a9m49h1FsMyneBMERvR3wzjwMLclHEaMKHOC8PVVGrzOYBjmWWiCesbVj/ALRsA1trd8OZ0RgsjKSJWD20arNJKzlk1J1Wp1NMUD+Ifeq19gykE1w+zzRiVGl+7/yn9aceaMQRreuGf9Z/pU86NzfedSxnMNvDgrcMn+Ualgf09zQVxLjLXtJItgkqs6Cf1ND378esk9T/AOacMUaRzsrGCiX88U1wp3H2/wAiqf7wa88ekCXLVkBsw1Inp6R31qjiOI/xDpPqO/tUyYmpbaI0TG/WhqnYry7NeaG/vguAK5ynoVESP86VHdwV1CSuqGBI8wA9f5fyqw+DQ5/fTXr6dqzz4iNCuR8kH79aaK4rRg51dVq137rzNrA8WQCCsAPbWFPqSd/Ydat3+PWrjXNH0K/y66k0PpxVgRmto8ENJXWR6iKsPxIScuHtpOp3P5TT1Pu9xlzP/L2/QSjmdSVt5P8ASSWnS4B0FRcOtX71yLhItBthoNNIUeorN4fZLqXOVcvYAaU7ifNaopSz5j/N0HeT19qNSfWaru/Y2fDj1ItvtlXwqXqW+duMgqthNgBPoF2Hyf0FB00y5fLEsxliZJ7k0qWTsmhPFVbgqwy1CRQAVLqVXa2avMKVtKZClRLlxYgjTUadfca1qYLmHEBrKsZS3eW4BJJJ2O51kT96QsjSrCJqsxv2FPwGUTsGN/aAEfKlm4VAWDAG6qTpm7mlQlbxggSwOgpUUzZDmVpqsBqp26sCoDIsg9zUgNVADUi0Rka/CcSc0HUDaTt7A6VZx7Ddd53bY+lYQqVXMRrHvW0M4tu0XrfMpXe0DHqf6UrnMdw7BV/P9az/AAdI1+aia3lBJM6UyaFcZI3MPxq5lJJBgjQjuYO1bfDuJIw81oZvcwf+q59ZxR21j/PvRVwS/mnQ7a6f5FWQqd7nQuF4+2bRLBgUGRkkGAB5TJ3G1V+c76X8EzIp1RGB6AoZ1PQwGHzVbBXV1WRmMAAkTOukCirBqjYVrbKEAUhlAjRgfMPvQkp6KNA6EXbv2OEBvWpVaqjDKSOxI9dDFOW5UGh0y8jipPEqkLlPV6FBsnN00wO1Nz003aICVmPemfvRHWaY1ymFqIGPv8YIVtAToQdNO80VcscRwmMtm1iGW1d2Q7CT770EXLUk1JZwSka7U6RMJOK4XE8PcF7aMrGEuK2a20a6dj6HX3rJ4hzJfuvnOVTlynKNxJPXrrVcRoomJmJJH2OleYhBPxTGoiOIciCxI7SY+1eJcq1hkEVHet60rQTxXqVTUAp4akCSk1G1LNTSaxrGOKVpa9p9s0UZFgLtT2FMD0rl2nKFpcaw60qzvEpUAWZKNUoaqts1MpqYETq1Sq1Vg1Soaw6LAenC/FRCvclApQ5sbUN7FSCO9eugqC5b0NMicmxviCNKJuT+GLfk+IRrBHQe870IhKv8PxL2wSjFfbrVNeBGLSep0zmfBWMFkvOzE3DIKLMOiiQTsOh+9DHOHO74m/mss6W8iLH0kldSTHr+grFPEblxMj3HZM2bKWMZtRIHeCfvXmLwOWqW2hGldlEuSSSZJ1PzTlaoqetTGJ1apkaq6mpkNIx0STTGenkVA1AJ74leZ6bFeNp1B9qIrHZq9D1GDXoNMgEi080xDTqIxNYaKkuLIqJTUgesYqvpXniU/EGq4IpWgWS+JXmeoia9BrUAmFPU1EDTprDEuamu9RlqazVkwnualURalTC2Z9urAFKlUhkPFSqaVKsNEeGr2aVKiM2Qu9RFqVKnRFsYBVnDmvKVMIi5aSD81cxlzNqe1eUqK2C0YrmvAaVKlZiVDU9ulSpGOiUtUL0qVKEiJps0qVEU9mlNKlToWyRTTwa8pVmMSBqcDSpUTEV96rzXlKsKek0lavKVYxKtykWpUqVjIhu4oLUaY4H0pUqwGyavKVKmM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8" name="Picture 14" descr="http://t0.gstatic.com/images?q=tbn:ANd9GcRvvfKbIgd-LuF-KN-7enhwcbINF9BVQSlZU7mSSt9KiwjZTudBCg"/>
          <p:cNvPicPr>
            <a:picLocks noChangeAspect="1" noChangeArrowheads="1"/>
          </p:cNvPicPr>
          <p:nvPr/>
        </p:nvPicPr>
        <p:blipFill>
          <a:blip r:embed="rId6" cstate="print"/>
          <a:srcRect/>
          <a:stretch>
            <a:fillRect/>
          </a:stretch>
        </p:blipFill>
        <p:spPr bwMode="auto">
          <a:xfrm>
            <a:off x="3352800" y="4572000"/>
            <a:ext cx="2314575" cy="1971676"/>
          </a:xfrm>
          <a:prstGeom prst="rect">
            <a:avLst/>
          </a:prstGeom>
          <a:ln>
            <a:noFill/>
          </a:ln>
          <a:effectLst>
            <a:softEdge rad="112500"/>
          </a:effectLst>
        </p:spPr>
      </p:pic>
      <p:pic>
        <p:nvPicPr>
          <p:cNvPr id="1040" name="Picture 16" descr="http://t3.gstatic.com/images?q=tbn:ANd9GcQkcipumg2wvTVEYHxwecdfLHpiUqDqpY-FgDRYMT8F0hVCvGaiQA"/>
          <p:cNvPicPr>
            <a:picLocks noChangeAspect="1" noChangeArrowheads="1"/>
          </p:cNvPicPr>
          <p:nvPr/>
        </p:nvPicPr>
        <p:blipFill>
          <a:blip r:embed="rId7" cstate="print"/>
          <a:srcRect/>
          <a:stretch>
            <a:fillRect/>
          </a:stretch>
        </p:blipFill>
        <p:spPr bwMode="auto">
          <a:xfrm>
            <a:off x="6096000" y="4267200"/>
            <a:ext cx="1971675" cy="23145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143000"/>
          </a:xfrm>
        </p:spPr>
        <p:txBody>
          <a:bodyPr>
            <a:normAutofit/>
          </a:bodyPr>
          <a:lstStyle/>
          <a:p>
            <a:pPr algn="ctr"/>
            <a:r>
              <a:rPr lang="en-US" sz="4800" dirty="0" smtClean="0"/>
              <a:t>Bibliography</a:t>
            </a:r>
            <a:endParaRPr lang="en-US" sz="4800" dirty="0"/>
          </a:p>
        </p:txBody>
      </p:sp>
      <p:sp>
        <p:nvSpPr>
          <p:cNvPr id="3" name="Content Placeholder 2"/>
          <p:cNvSpPr>
            <a:spLocks noGrp="1"/>
          </p:cNvSpPr>
          <p:nvPr>
            <p:ph sz="quarter" idx="1"/>
          </p:nvPr>
        </p:nvSpPr>
        <p:spPr/>
        <p:txBody>
          <a:bodyPr/>
          <a:lstStyle/>
          <a:p>
            <a:r>
              <a:rPr lang="en-US" sz="2000" dirty="0" smtClean="0"/>
              <a:t>http://</a:t>
            </a:r>
            <a:r>
              <a:rPr lang="en-US" sz="2000" dirty="0" smtClean="0"/>
              <a:t>www.mexonline.com/cinco-de-mayo.htm</a:t>
            </a:r>
          </a:p>
          <a:p>
            <a:r>
              <a:rPr lang="en-US" sz="2000" dirty="0" smtClean="0"/>
              <a:t>http</a:t>
            </a:r>
            <a:r>
              <a:rPr lang="en-US" sz="2000" dirty="0" smtClean="0"/>
              <a:t>://</a:t>
            </a:r>
            <a:r>
              <a:rPr lang="en-US" sz="2000" dirty="0" smtClean="0"/>
              <a:t>www.mexica.net/literat/Cinco.php</a:t>
            </a:r>
          </a:p>
          <a:p>
            <a:r>
              <a:rPr lang="en-US" sz="2000" dirty="0" smtClean="0"/>
              <a:t>http://</a:t>
            </a:r>
            <a:r>
              <a:rPr lang="en-US" sz="2000" dirty="0" smtClean="0"/>
              <a:t>bbq.about.com/od/seasonal/a/aa042906a.htm</a:t>
            </a:r>
          </a:p>
          <a:p>
            <a:r>
              <a:rPr lang="en-US" sz="2000" dirty="0" smtClean="0"/>
              <a:t>http://cincodemayo.org</a:t>
            </a:r>
            <a:r>
              <a:rPr lang="en-US" sz="2000" dirty="0" smtClean="0"/>
              <a:t>/</a:t>
            </a:r>
          </a:p>
          <a:p>
            <a:r>
              <a:rPr lang="en-US" sz="2000" dirty="0" smtClean="0"/>
              <a:t>http://</a:t>
            </a:r>
            <a:r>
              <a:rPr lang="en-US" sz="2000" dirty="0" smtClean="0"/>
              <a:t>www.history.com/topics/cinco-de-mayo</a:t>
            </a:r>
          </a:p>
          <a:p>
            <a:r>
              <a:rPr lang="en-US" sz="2000" dirty="0" smtClean="0"/>
              <a:t>http://</a:t>
            </a:r>
            <a:r>
              <a:rPr lang="en-US" sz="2000" dirty="0" smtClean="0"/>
              <a:t>homeschooling.about.com/cs/unitssubjhol/a/cincodemayo.htm</a:t>
            </a:r>
          </a:p>
          <a:p>
            <a:r>
              <a:rPr lang="en-US" sz="2000" dirty="0" smtClean="0"/>
              <a:t>http://en.wikipedia.org/wiki/Cinco_de_Mayo#Observances</a:t>
            </a:r>
            <a:endParaRPr lang="en-US" sz="2000" dirty="0" smtClean="0"/>
          </a:p>
          <a:p>
            <a:endParaRPr lang="en-US" sz="2000" dirty="0" smtClean="0"/>
          </a:p>
          <a:p>
            <a:endParaRPr lang="en-US"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108</TotalTime>
  <Words>306</Words>
  <Application>Microsoft Office PowerPoint</Application>
  <PresentationFormat>On-screen Show (4:3)</PresentationFormat>
  <Paragraphs>28</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Oriel</vt:lpstr>
      <vt:lpstr>El Cinco de Mayo</vt:lpstr>
      <vt:lpstr>History</vt:lpstr>
      <vt:lpstr>Reasons of Celebration</vt:lpstr>
      <vt:lpstr>Celebrations</vt:lpstr>
      <vt:lpstr>Pictures</vt:lpstr>
      <vt:lpstr>Bibliography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Cinco de Mayo</dc:title>
  <dc:creator>STEVE YEH</dc:creator>
  <cp:lastModifiedBy>STEVE YEH</cp:lastModifiedBy>
  <cp:revision>14</cp:revision>
  <dcterms:created xsi:type="dcterms:W3CDTF">2012-05-02T00:30:18Z</dcterms:created>
  <dcterms:modified xsi:type="dcterms:W3CDTF">2012-05-04T01:16:57Z</dcterms:modified>
</cp:coreProperties>
</file>