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8" r:id="rId3"/>
    <p:sldId id="286" r:id="rId4"/>
    <p:sldId id="311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</p:sldIdLst>
  <p:sldSz cx="9144000" cy="5148263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60"/>
            <p14:sldId id="268"/>
            <p14:sldId id="286"/>
            <p14:sldId id="311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30EFF"/>
    <a:srgbClr val="97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35"/>
    <p:restoredTop sz="89426"/>
  </p:normalViewPr>
  <p:slideViewPr>
    <p:cSldViewPr snapToGrid="0" snapToObjects="1">
      <p:cViewPr varScale="1">
        <p:scale>
          <a:sx n="118" d="100"/>
          <a:sy n="118" d="100"/>
        </p:scale>
        <p:origin x="408" y="192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35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11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9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4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36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6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5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1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2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30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ermar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230849"/>
            <a:ext cx="8229600" cy="858044"/>
          </a:xfrm>
        </p:spPr>
        <p:txBody>
          <a:bodyPr>
            <a:normAutofit/>
          </a:bodyPr>
          <a:lstStyle>
            <a:lvl1pPr>
              <a:defRPr sz="5500" baseline="0"/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8411"/>
            <a:ext cx="4887120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65395"/>
            <a:ext cx="3057841" cy="3194880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7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5690" y="591396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830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5971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5831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6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8223738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8223598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4887120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603387"/>
            <a:ext cx="3057841" cy="3951151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9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3078" y="591396"/>
            <a:ext cx="7775026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8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9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189788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6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48263"/>
          </a:xfrm>
        </p:spPr>
        <p:txBody>
          <a:bodyPr anchor="ctr"/>
          <a:lstStyle>
            <a:lvl1pPr marL="0" marR="0" indent="0" algn="ctr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Drag image 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CB9DFC-8EBD-BD49-BF9F-2E2BC794739B}"/>
              </a:ext>
            </a:extLst>
          </p:cNvPr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2C8161-F08C-7642-9D32-547FB82D693D}"/>
              </a:ext>
            </a:extLst>
          </p:cNvPr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96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1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8223598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4887120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771839"/>
            <a:ext cx="3057841" cy="2776757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88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19237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096" y="1175981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9237" y="1595069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9378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82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5602"/>
            <a:ext cx="8223598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602"/>
            <a:ext cx="4887120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4"/>
            <a:ext cx="3057841" cy="3165694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8223598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2936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795" y="1175981"/>
            <a:ext cx="779584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2936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52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8223738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8223598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4887120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593725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13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60"/>
            <a:ext cx="7795847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8918" y="1175981"/>
            <a:ext cx="7795846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9058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9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4887120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142660"/>
            <a:ext cx="3057841" cy="341187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5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6" y="1175976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5063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8" y="1959132"/>
            <a:ext cx="3812488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2"/>
            <a:ext cx="3878317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178060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78059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8411"/>
            <a:ext cx="8223598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709081"/>
            <a:ext cx="8229600" cy="858044"/>
          </a:xfrm>
          <a:prstGeom prst="rect">
            <a:avLst/>
          </a:prstGeom>
        </p:spPr>
        <p:txBody>
          <a:bodyPr vert="horz" lIns="81666" tIns="40833" rIns="81666" bIns="40833" rtlCol="0" anchor="ctr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8450"/>
            <a:ext cx="8229600" cy="507820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87" r:id="rId3"/>
    <p:sldLayoutId id="2147483649" r:id="rId4"/>
    <p:sldLayoutId id="2147483661" r:id="rId5"/>
    <p:sldLayoutId id="2147483679" r:id="rId6"/>
    <p:sldLayoutId id="2147483693" r:id="rId7"/>
    <p:sldLayoutId id="2147483664" r:id="rId8"/>
    <p:sldLayoutId id="2147483688" r:id="rId9"/>
    <p:sldLayoutId id="2147483663" r:id="rId10"/>
    <p:sldLayoutId id="2147483675" r:id="rId11"/>
    <p:sldLayoutId id="2147483680" r:id="rId12"/>
    <p:sldLayoutId id="2147483694" r:id="rId13"/>
    <p:sldLayoutId id="2147483666" r:id="rId14"/>
    <p:sldLayoutId id="2147483689" r:id="rId15"/>
    <p:sldLayoutId id="2147483665" r:id="rId16"/>
    <p:sldLayoutId id="2147483678" r:id="rId17"/>
    <p:sldLayoutId id="2147483681" r:id="rId18"/>
    <p:sldLayoutId id="2147483695" r:id="rId19"/>
    <p:sldLayoutId id="2147483658" r:id="rId20"/>
    <p:sldLayoutId id="2147483667" r:id="rId21"/>
    <p:sldLayoutId id="2147483690" r:id="rId22"/>
    <p:sldLayoutId id="2147483668" r:id="rId23"/>
    <p:sldLayoutId id="2147483677" r:id="rId24"/>
    <p:sldLayoutId id="2147483685" r:id="rId25"/>
    <p:sldLayoutId id="2147483696" r:id="rId26"/>
    <p:sldLayoutId id="2147483673" r:id="rId27"/>
    <p:sldLayoutId id="2147483691" r:id="rId28"/>
    <p:sldLayoutId id="2147483671" r:id="rId29"/>
    <p:sldLayoutId id="2147483682" r:id="rId30"/>
    <p:sldLayoutId id="2147483686" r:id="rId31"/>
    <p:sldLayoutId id="2147483697" r:id="rId32"/>
    <p:sldLayoutId id="2147483674" r:id="rId33"/>
    <p:sldLayoutId id="2147483692" r:id="rId34"/>
    <p:sldLayoutId id="2147483669" r:id="rId35"/>
    <p:sldLayoutId id="2147483683" r:id="rId36"/>
    <p:sldLayoutId id="2147483698" r:id="rId37"/>
    <p:sldLayoutId id="2147483684" r:id="rId38"/>
  </p:sldLayoutIdLst>
  <p:hf hdr="0" ftr="0" dt="0"/>
  <p:txStyles>
    <p:titleStyle>
      <a:lvl1pPr algn="l" defTabSz="408331" rtl="0" eaLnBrk="1" latinLnBrk="0" hangingPunct="1">
        <a:spcBef>
          <a:spcPct val="0"/>
        </a:spcBef>
        <a:buNone/>
        <a:defRPr sz="4900" b="1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0" indent="0" algn="l" defTabSz="408331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rgbClr val="25303B"/>
          </a:solidFill>
          <a:latin typeface="+mn-lt"/>
          <a:ea typeface="+mn-ea"/>
          <a:cs typeface="+mn-cs"/>
        </a:defRPr>
      </a:lvl1pPr>
      <a:lvl2pPr marL="663538" indent="-255207" algn="l" defTabSz="40833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27" indent="-204166" algn="l" defTabSz="4083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58" indent="-204166" algn="l" defTabSz="40833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489" indent="-204166" algn="l" defTabSz="40833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19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50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481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12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99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5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98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1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4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6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50929"/>
            <a:ext cx="8229600" cy="327051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Python programming and data visualization for beginners</a:t>
            </a:r>
            <a:br>
              <a:rPr lang="en-US" sz="3600" dirty="0">
                <a:latin typeface="Helvetica" pitchFamily="2" charset="0"/>
              </a:rPr>
            </a:br>
            <a:br>
              <a:rPr lang="en-US" dirty="0">
                <a:latin typeface="Helvetica" pitchFamily="2" charset="0"/>
              </a:rPr>
            </a:br>
            <a:r>
              <a:rPr lang="en-US" sz="2200" dirty="0">
                <a:latin typeface="Helvetica" pitchFamily="2" charset="0"/>
              </a:rPr>
              <a:t>Dr Joel Martin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DE51C72-F035-F16C-C9F7-BC96AA298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668" y="2574131"/>
            <a:ext cx="2574131" cy="257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6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Python’s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Numbers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CB20588-86E7-6BF4-50F7-ABDD53585624}"/>
              </a:ext>
            </a:extLst>
          </p:cNvPr>
          <p:cNvSpPr txBox="1">
            <a:spLocks/>
          </p:cNvSpPr>
          <p:nvPr/>
        </p:nvSpPr>
        <p:spPr>
          <a:xfrm>
            <a:off x="281410" y="1682451"/>
            <a:ext cx="3997982" cy="3246165"/>
          </a:xfrm>
          <a:prstGeom prst="rect">
            <a:avLst/>
          </a:prstGeom>
          <a:effectLst>
            <a:softEdge rad="0"/>
          </a:effectLst>
        </p:spPr>
        <p:txBody>
          <a:bodyPr vert="horz" lIns="81666" tIns="40833" rIns="81666" bIns="40833" rtlCol="0">
            <a:no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1600" dirty="0">
                <a:latin typeface="Helvetica" pitchFamily="2" charset="0"/>
              </a:rPr>
              <a:t>Integers are whole numbers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Floating point numbers have a fractional component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Complex numbers have a real and imaginary part</a:t>
            </a:r>
          </a:p>
          <a:p>
            <a:pPr marL="285750" indent="-285750"/>
            <a:r>
              <a:rPr lang="en-GB" sz="1600" dirty="0">
                <a:latin typeface="Courier" pitchFamily="2" charset="0"/>
              </a:rPr>
              <a:t>int()</a:t>
            </a:r>
            <a:r>
              <a:rPr lang="en-GB" sz="1600" dirty="0">
                <a:latin typeface="Helvetica" pitchFamily="2" charset="0"/>
              </a:rPr>
              <a:t>, </a:t>
            </a:r>
            <a:r>
              <a:rPr lang="en-GB" sz="1600" dirty="0">
                <a:latin typeface="Courier" pitchFamily="2" charset="0"/>
              </a:rPr>
              <a:t>float()</a:t>
            </a:r>
            <a:r>
              <a:rPr lang="en-GB" sz="1600" dirty="0">
                <a:latin typeface="Helvetica" pitchFamily="2" charset="0"/>
              </a:rPr>
              <a:t>, </a:t>
            </a:r>
            <a:r>
              <a:rPr lang="en-GB" sz="1600" dirty="0">
                <a:latin typeface="Courier" pitchFamily="2" charset="0"/>
              </a:rPr>
              <a:t>complex()</a:t>
            </a:r>
          </a:p>
          <a:p>
            <a:pPr indent="0">
              <a:buNone/>
            </a:pPr>
            <a:endParaRPr lang="en-GB" sz="1600" dirty="0">
              <a:latin typeface="Courier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78E6A1-39F5-6034-6C37-D3D7F1CFA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91" y="786261"/>
            <a:ext cx="5612223" cy="41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6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Python’s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Booleans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A89D9A8-513B-275E-BD40-FB6477A00AC5}"/>
              </a:ext>
            </a:extLst>
          </p:cNvPr>
          <p:cNvSpPr txBox="1">
            <a:spLocks/>
          </p:cNvSpPr>
          <p:nvPr/>
        </p:nvSpPr>
        <p:spPr>
          <a:xfrm>
            <a:off x="281410" y="1682451"/>
            <a:ext cx="3997982" cy="3246165"/>
          </a:xfrm>
          <a:prstGeom prst="rect">
            <a:avLst/>
          </a:prstGeom>
          <a:effectLst>
            <a:softEdge rad="0"/>
          </a:effectLst>
        </p:spPr>
        <p:txBody>
          <a:bodyPr vert="horz" lIns="81666" tIns="40833" rIns="81666" bIns="40833" rtlCol="0">
            <a:no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1600" dirty="0">
                <a:latin typeface="Helvetica" pitchFamily="2" charset="0"/>
              </a:rPr>
              <a:t>Two possible values</a:t>
            </a:r>
          </a:p>
          <a:p>
            <a:pPr marL="949288" lvl="1" indent="-285750"/>
            <a:r>
              <a:rPr lang="en-GB" sz="1600" dirty="0">
                <a:latin typeface="Courier" pitchFamily="2" charset="0"/>
              </a:rPr>
              <a:t>True</a:t>
            </a:r>
          </a:p>
          <a:p>
            <a:pPr marL="949288" lvl="1" indent="-285750"/>
            <a:r>
              <a:rPr lang="en-GB" sz="1600" dirty="0">
                <a:latin typeface="Courier" pitchFamily="2" charset="0"/>
              </a:rPr>
              <a:t>False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In Python, </a:t>
            </a:r>
            <a:r>
              <a:rPr lang="en-GB" sz="1600" dirty="0">
                <a:latin typeface="Courier" pitchFamily="2" charset="0"/>
              </a:rPr>
              <a:t>bool</a:t>
            </a:r>
            <a:r>
              <a:rPr lang="en-GB" sz="1600" dirty="0">
                <a:latin typeface="Helvetica" pitchFamily="2" charset="0"/>
              </a:rPr>
              <a:t> is a subclass of </a:t>
            </a:r>
            <a:r>
              <a:rPr lang="en-GB" sz="1600" dirty="0">
                <a:latin typeface="Courier" pitchFamily="2" charset="0"/>
              </a:rPr>
              <a:t>int</a:t>
            </a:r>
          </a:p>
          <a:p>
            <a:pPr marL="949288" lvl="1" indent="-285750"/>
            <a:r>
              <a:rPr lang="en-GB" sz="1600" dirty="0">
                <a:latin typeface="Courier" pitchFamily="2" charset="0"/>
              </a:rPr>
              <a:t>True</a:t>
            </a:r>
            <a:r>
              <a:rPr lang="en-GB" sz="1600" dirty="0">
                <a:latin typeface="Helvetica" pitchFamily="2" charset="0"/>
              </a:rPr>
              <a:t> is equal to </a:t>
            </a:r>
            <a:r>
              <a:rPr lang="en-GB" sz="1600" dirty="0">
                <a:latin typeface="Courier" pitchFamily="2" charset="0"/>
              </a:rPr>
              <a:t>1</a:t>
            </a:r>
          </a:p>
          <a:p>
            <a:pPr marL="949288" lvl="1" indent="-285750"/>
            <a:r>
              <a:rPr lang="en-GB" sz="1600" dirty="0">
                <a:latin typeface="Courier" pitchFamily="2" charset="0"/>
              </a:rPr>
              <a:t>False</a:t>
            </a:r>
            <a:r>
              <a:rPr lang="en-GB" sz="1600" dirty="0">
                <a:latin typeface="Helvetica" pitchFamily="2" charset="0"/>
              </a:rPr>
              <a:t> is equal to </a:t>
            </a:r>
            <a:r>
              <a:rPr lang="en-GB" sz="1600" dirty="0">
                <a:latin typeface="Courier" pitchFamily="2" charset="0"/>
              </a:rPr>
              <a:t>0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Pictured top-right: George Boole (1815 - 1864), who first defined an algebraic system of logic</a:t>
            </a:r>
            <a:endParaRPr lang="en-GB" sz="1400" dirty="0">
              <a:latin typeface="Helvetica" pitchFamily="2" charset="0"/>
            </a:endParaRPr>
          </a:p>
          <a:p>
            <a:pPr indent="0">
              <a:buFont typeface="Wingdings" charset="2"/>
              <a:buNone/>
            </a:pPr>
            <a:endParaRPr lang="en-GB" sz="1600" i="1" dirty="0">
              <a:latin typeface="Helvetica" pitchFamily="2" charset="0"/>
            </a:endParaRPr>
          </a:p>
        </p:txBody>
      </p:sp>
      <p:pic>
        <p:nvPicPr>
          <p:cNvPr id="1028" name="Picture 4" descr="George Boole: Five things you need to know about the man behind today's  Google Doodle | The Independent | The Independent">
            <a:extLst>
              <a:ext uri="{FF2B5EF4-FFF2-40B4-BE49-F238E27FC236}">
                <a16:creationId xmlns:a16="http://schemas.microsoft.com/office/drawing/2014/main" id="{167650B9-6A3C-AEC7-A4B0-9121EE5D6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674" y="343010"/>
            <a:ext cx="2060926" cy="165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0DD6E-5AF1-6652-0B42-5E15BCB3E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271" y="1798861"/>
            <a:ext cx="5038331" cy="35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Python’s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Strings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30D7FCD-95A4-0FFA-7CA3-54F796584272}"/>
              </a:ext>
            </a:extLst>
          </p:cNvPr>
          <p:cNvSpPr txBox="1">
            <a:spLocks/>
          </p:cNvSpPr>
          <p:nvPr/>
        </p:nvSpPr>
        <p:spPr>
          <a:xfrm>
            <a:off x="281409" y="1682451"/>
            <a:ext cx="4083761" cy="3246165"/>
          </a:xfrm>
          <a:prstGeom prst="rect">
            <a:avLst/>
          </a:prstGeom>
          <a:effectLst>
            <a:softEdge rad="0"/>
          </a:effectLst>
        </p:spPr>
        <p:txBody>
          <a:bodyPr vert="horz" lIns="81666" tIns="40833" rIns="81666" bIns="40833" rtlCol="0">
            <a:no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1600" dirty="0">
                <a:latin typeface="Helvetica" pitchFamily="2" charset="0"/>
              </a:rPr>
              <a:t>A sequence of values represented by Unicode points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Can be expressed using </a:t>
            </a:r>
            <a:r>
              <a:rPr lang="en-GB" sz="1600" b="1" dirty="0">
                <a:latin typeface="Helvetica" pitchFamily="2" charset="0"/>
              </a:rPr>
              <a:t>double or single quotes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Strings are </a:t>
            </a:r>
            <a:r>
              <a:rPr lang="en-GB" sz="1600" b="1" dirty="0">
                <a:latin typeface="Helvetica" pitchFamily="2" charset="0"/>
              </a:rPr>
              <a:t>immutable</a:t>
            </a:r>
            <a:r>
              <a:rPr lang="en-GB" sz="1600" dirty="0">
                <a:latin typeface="Helvetica" pitchFamily="2" charset="0"/>
              </a:rPr>
              <a:t>, which means they can not be modified once they have been created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Various string methods available (e.g., </a:t>
            </a:r>
            <a:r>
              <a:rPr lang="en-GB" sz="1600" dirty="0">
                <a:latin typeface="Courier" pitchFamily="2" charset="0"/>
              </a:rPr>
              <a:t>.format()</a:t>
            </a:r>
            <a:r>
              <a:rPr lang="en-GB" sz="1600" dirty="0">
                <a:latin typeface="Helvetica" pitchFamily="2" charset="0"/>
              </a:rPr>
              <a:t>, </a:t>
            </a:r>
            <a:r>
              <a:rPr lang="en-GB" sz="1600" dirty="0">
                <a:latin typeface="Courier" pitchFamily="2" charset="0"/>
              </a:rPr>
              <a:t>.upper()</a:t>
            </a:r>
            <a:r>
              <a:rPr lang="en-GB" sz="1600" dirty="0">
                <a:latin typeface="Helvetica" pitchFamily="2" charset="0"/>
              </a:rPr>
              <a:t>, </a:t>
            </a:r>
            <a:r>
              <a:rPr lang="en-GB" sz="1600" dirty="0">
                <a:latin typeface="Courier" pitchFamily="2" charset="0"/>
              </a:rPr>
              <a:t>.replace()</a:t>
            </a:r>
            <a:r>
              <a:rPr lang="en-GB" sz="1600" dirty="0">
                <a:latin typeface="Helvetica" pitchFamily="2" charset="0"/>
              </a:rPr>
              <a:t>)</a:t>
            </a:r>
          </a:p>
          <a:p>
            <a:pPr marL="285750" indent="-285750"/>
            <a:endParaRPr lang="en-GB" sz="1600" dirty="0">
              <a:latin typeface="Helvetica" pitchFamily="2" charset="0"/>
            </a:endParaRPr>
          </a:p>
          <a:p>
            <a:pPr marL="285750" indent="-285750"/>
            <a:endParaRPr lang="en-GB" sz="1400" dirty="0">
              <a:latin typeface="Helvetica" pitchFamily="2" charset="0"/>
            </a:endParaRPr>
          </a:p>
          <a:p>
            <a:pPr indent="0">
              <a:buFont typeface="Wingdings" charset="2"/>
              <a:buNone/>
            </a:pPr>
            <a:endParaRPr lang="en-GB" sz="1600" i="1" dirty="0"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8D013F-C4F7-AF6C-BD62-DBC50275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378" y="782990"/>
            <a:ext cx="5380279" cy="414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9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Python’s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Lists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5BE69F6-5339-AE4C-F9A0-49CD8A6535F7}"/>
              </a:ext>
            </a:extLst>
          </p:cNvPr>
          <p:cNvSpPr txBox="1">
            <a:spLocks/>
          </p:cNvSpPr>
          <p:nvPr/>
        </p:nvSpPr>
        <p:spPr>
          <a:xfrm>
            <a:off x="281410" y="1682451"/>
            <a:ext cx="4290590" cy="3246165"/>
          </a:xfrm>
          <a:prstGeom prst="rect">
            <a:avLst/>
          </a:prstGeom>
          <a:effectLst>
            <a:softEdge rad="0"/>
          </a:effectLst>
        </p:spPr>
        <p:txBody>
          <a:bodyPr vert="horz" lIns="81666" tIns="40833" rIns="81666" bIns="40833" rtlCol="0">
            <a:no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1600" dirty="0">
                <a:latin typeface="Helvetica" pitchFamily="2" charset="0"/>
              </a:rPr>
              <a:t>A compound data type for grouping other values together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May contain items of different types, including other lists!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Defined with </a:t>
            </a:r>
            <a:r>
              <a:rPr lang="en-GB" sz="1600" b="1" dirty="0">
                <a:latin typeface="Helvetica" pitchFamily="2" charset="0"/>
              </a:rPr>
              <a:t>square brackets </a:t>
            </a:r>
            <a:r>
              <a:rPr lang="en-GB" sz="1600" dirty="0">
                <a:latin typeface="Helvetica" pitchFamily="2" charset="0"/>
              </a:rPr>
              <a:t>and commas separating each item</a:t>
            </a:r>
          </a:p>
          <a:p>
            <a:pPr marL="285750" indent="-285750"/>
            <a:r>
              <a:rPr lang="en-GB" sz="1600" dirty="0" err="1">
                <a:latin typeface="Courier" pitchFamily="2" charset="0"/>
              </a:rPr>
              <a:t>my_list</a:t>
            </a:r>
            <a:r>
              <a:rPr lang="en-GB" sz="1600" dirty="0">
                <a:latin typeface="Courier" pitchFamily="2" charset="0"/>
              </a:rPr>
              <a:t> = [item, item, …, item]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Support indexing, assignment, concatenation, iteration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Built-in list methods (e.g., </a:t>
            </a:r>
            <a:r>
              <a:rPr lang="en-GB" sz="1600" dirty="0">
                <a:latin typeface="Courier" pitchFamily="2" charset="0"/>
              </a:rPr>
              <a:t>.pop(), .append(), .sort()</a:t>
            </a:r>
            <a:r>
              <a:rPr lang="en-GB" sz="1600" dirty="0">
                <a:latin typeface="Helvetica" pitchFamily="2" charset="0"/>
              </a:rPr>
              <a:t>) </a:t>
            </a:r>
          </a:p>
          <a:p>
            <a:pPr marL="285750" indent="-285750"/>
            <a:endParaRPr lang="en-GB" sz="1400" dirty="0">
              <a:latin typeface="Helvetica" pitchFamily="2" charset="0"/>
            </a:endParaRPr>
          </a:p>
          <a:p>
            <a:pPr indent="0">
              <a:buFont typeface="Wingdings" charset="2"/>
              <a:buNone/>
            </a:pPr>
            <a:endParaRPr lang="en-GB" sz="1600" i="1" dirty="0"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25B2F-0427-383B-F89C-27DCE1A2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1" y="1565783"/>
            <a:ext cx="5268290" cy="27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8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Python’s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Tuples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E7FB1D4-8115-7B9A-513B-84B23BDCD3F5}"/>
              </a:ext>
            </a:extLst>
          </p:cNvPr>
          <p:cNvSpPr txBox="1">
            <a:spLocks/>
          </p:cNvSpPr>
          <p:nvPr/>
        </p:nvSpPr>
        <p:spPr>
          <a:xfrm>
            <a:off x="281410" y="1682451"/>
            <a:ext cx="4508304" cy="3246165"/>
          </a:xfrm>
          <a:prstGeom prst="rect">
            <a:avLst/>
          </a:prstGeom>
          <a:effectLst>
            <a:softEdge rad="0"/>
          </a:effectLst>
        </p:spPr>
        <p:txBody>
          <a:bodyPr vert="horz" lIns="81666" tIns="40833" rIns="81666" bIns="40833" rtlCol="0">
            <a:no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1600" dirty="0">
                <a:latin typeface="Helvetica" pitchFamily="2" charset="0"/>
              </a:rPr>
              <a:t>Like lists, but they are </a:t>
            </a:r>
            <a:r>
              <a:rPr lang="en-GB" sz="1600" b="1" dirty="0">
                <a:latin typeface="Helvetica" pitchFamily="2" charset="0"/>
              </a:rPr>
              <a:t>immutable</a:t>
            </a:r>
            <a:r>
              <a:rPr lang="en-GB" sz="1600" dirty="0">
                <a:latin typeface="Helvetica" pitchFamily="2" charset="0"/>
              </a:rPr>
              <a:t>!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i.e., a tuple can not be changed after it has been created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Smaller memory footprint than lists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Defined with </a:t>
            </a:r>
            <a:r>
              <a:rPr lang="en-GB" sz="1600" b="1" dirty="0">
                <a:latin typeface="Helvetica" pitchFamily="2" charset="0"/>
              </a:rPr>
              <a:t>curly brackets </a:t>
            </a:r>
            <a:r>
              <a:rPr lang="en-GB" sz="1600" dirty="0">
                <a:latin typeface="Helvetica" pitchFamily="2" charset="0"/>
              </a:rPr>
              <a:t>and commas between each item</a:t>
            </a:r>
          </a:p>
          <a:p>
            <a:pPr marL="285750" indent="-285750"/>
            <a:r>
              <a:rPr lang="en-GB" sz="1600" dirty="0" err="1">
                <a:latin typeface="Courier" pitchFamily="2" charset="0"/>
              </a:rPr>
              <a:t>my_tuple</a:t>
            </a:r>
            <a:r>
              <a:rPr lang="en-GB" sz="1600" dirty="0">
                <a:latin typeface="Courier" pitchFamily="2" charset="0"/>
              </a:rPr>
              <a:t> = (item, item, …, item)</a:t>
            </a:r>
            <a:endParaRPr lang="en-GB" sz="1600" dirty="0">
              <a:latin typeface="Helvetica" pitchFamily="2" charset="0"/>
            </a:endParaRPr>
          </a:p>
          <a:p>
            <a:pPr marL="285750" indent="-285750"/>
            <a:endParaRPr lang="en-GB" sz="1600" dirty="0">
              <a:latin typeface="Helvetica" pitchFamily="2" charset="0"/>
            </a:endParaRPr>
          </a:p>
          <a:p>
            <a:pPr marL="285750" indent="-285750"/>
            <a:endParaRPr lang="en-GB" sz="1600" dirty="0">
              <a:latin typeface="Helvetica" pitchFamily="2" charset="0"/>
            </a:endParaRPr>
          </a:p>
          <a:p>
            <a:pPr marL="285750" indent="-285750"/>
            <a:endParaRPr lang="en-GB" sz="1400" dirty="0">
              <a:latin typeface="Helvetica" pitchFamily="2" charset="0"/>
            </a:endParaRPr>
          </a:p>
          <a:p>
            <a:pPr indent="0">
              <a:buFont typeface="Wingdings" charset="2"/>
              <a:buNone/>
            </a:pPr>
            <a:endParaRPr lang="en-GB" sz="1600" i="1" dirty="0"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324AF-95D7-EC86-7CF1-09DCD7CCE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98" y="1682451"/>
            <a:ext cx="5142973" cy="25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9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Python’s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Dictionaries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E0E77-5D93-9D76-C9A6-C319BD483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337" y="1172445"/>
            <a:ext cx="3746500" cy="35941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0DB44A9-C785-6BF5-F37B-6ADD87FFEAD8}"/>
              </a:ext>
            </a:extLst>
          </p:cNvPr>
          <p:cNvSpPr txBox="1">
            <a:spLocks/>
          </p:cNvSpPr>
          <p:nvPr/>
        </p:nvSpPr>
        <p:spPr>
          <a:xfrm>
            <a:off x="293075" y="1693336"/>
            <a:ext cx="5519895" cy="3246165"/>
          </a:xfrm>
          <a:prstGeom prst="rect">
            <a:avLst/>
          </a:prstGeom>
          <a:effectLst>
            <a:softEdge rad="0"/>
          </a:effectLst>
        </p:spPr>
        <p:txBody>
          <a:bodyPr vert="horz" lIns="81666" tIns="40833" rIns="81666" bIns="40833" rtlCol="0">
            <a:no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1600" dirty="0">
                <a:latin typeface="Helvetica" pitchFamily="2" charset="0"/>
              </a:rPr>
              <a:t>Collections of objects stored in key-value pairs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Defined with </a:t>
            </a:r>
            <a:r>
              <a:rPr lang="en-GB" sz="1600" b="1" dirty="0">
                <a:latin typeface="Helvetica" pitchFamily="2" charset="0"/>
              </a:rPr>
              <a:t>curly braces</a:t>
            </a:r>
            <a:r>
              <a:rPr lang="en-GB" sz="1600" dirty="0">
                <a:latin typeface="Helvetica" pitchFamily="2" charset="0"/>
              </a:rPr>
              <a:t>, a colon between keys and values, and commas to separate key-value pairs</a:t>
            </a:r>
            <a:endParaRPr lang="en-GB" sz="1600" b="1" dirty="0">
              <a:latin typeface="Helvetica" pitchFamily="2" charset="0"/>
            </a:endParaRPr>
          </a:p>
          <a:p>
            <a:pPr marL="285750" indent="-285750"/>
            <a:r>
              <a:rPr lang="en-GB" sz="1600" dirty="0" err="1">
                <a:latin typeface="Courier" pitchFamily="2" charset="0"/>
              </a:rPr>
              <a:t>my_dict</a:t>
            </a:r>
            <a:r>
              <a:rPr lang="en-GB" sz="1600" dirty="0">
                <a:latin typeface="Courier" pitchFamily="2" charset="0"/>
              </a:rPr>
              <a:t> = {key: value, …, key: value}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Access values by key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e.g., </a:t>
            </a:r>
            <a:r>
              <a:rPr lang="en-GB" sz="1600" dirty="0">
                <a:latin typeface="Courier" pitchFamily="2" charset="0"/>
              </a:rPr>
              <a:t>car[‘brand’]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Built-in dictionary methods (e.g., </a:t>
            </a:r>
            <a:r>
              <a:rPr lang="en-GB" sz="1600" dirty="0">
                <a:latin typeface="Courier" pitchFamily="2" charset="0"/>
              </a:rPr>
              <a:t>.keys(), .values(), .items(), .get()</a:t>
            </a:r>
            <a:r>
              <a:rPr lang="en-GB" sz="1600" dirty="0">
                <a:latin typeface="Helvetica" pitchFamily="2" charset="0"/>
              </a:rPr>
              <a:t>) </a:t>
            </a:r>
            <a:endParaRPr lang="en-GB" sz="1400" dirty="0">
              <a:latin typeface="Helvetica" pitchFamily="2" charset="0"/>
            </a:endParaRPr>
          </a:p>
          <a:p>
            <a:pPr indent="0">
              <a:buFont typeface="Wingdings" charset="2"/>
              <a:buNone/>
            </a:pPr>
            <a:endParaRPr lang="en-GB" sz="16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3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Python’s built-ins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E8EF6-D683-8915-A065-6F0983C7EBA9}"/>
              </a:ext>
            </a:extLst>
          </p:cNvPr>
          <p:cNvSpPr txBox="1"/>
          <p:nvPr/>
        </p:nvSpPr>
        <p:spPr>
          <a:xfrm>
            <a:off x="3511296" y="1243114"/>
            <a:ext cx="5660136" cy="3384000"/>
          </a:xfrm>
          <a:prstGeom prst="rect">
            <a:avLst/>
          </a:prstGeom>
          <a:noFill/>
        </p:spPr>
        <p:txBody>
          <a:bodyPr wrap="square" numCol="4" spcCol="0" rtlCol="0">
            <a:spAutoFit/>
          </a:bodyPr>
          <a:lstStyle/>
          <a:p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abs() </a:t>
            </a:r>
          </a:p>
          <a:p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aiter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 </a:t>
            </a:r>
          </a:p>
          <a:p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all() </a:t>
            </a:r>
          </a:p>
          <a:p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any() </a:t>
            </a:r>
          </a:p>
          <a:p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anext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</a:t>
            </a:r>
          </a:p>
          <a:p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ascii() </a:t>
            </a:r>
          </a:p>
          <a:p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bin() </a:t>
            </a:r>
          </a:p>
          <a:p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bool() 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breakpoint() </a:t>
            </a:r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bytearray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 bytes() callable() </a:t>
            </a:r>
          </a:p>
          <a:p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chr() </a:t>
            </a:r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classmethod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 compile() complex() </a:t>
            </a:r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delattr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 </a:t>
            </a:r>
          </a:p>
          <a:p>
            <a:r>
              <a:rPr lang="en-US" sz="1200" b="1" dirty="0" err="1">
                <a:solidFill>
                  <a:srgbClr val="130EFF"/>
                </a:solidFill>
                <a:latin typeface="Courier" pitchFamily="2" charset="0"/>
              </a:rPr>
              <a:t>dict</a:t>
            </a:r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() </a:t>
            </a:r>
          </a:p>
          <a:p>
            <a:r>
              <a:rPr lang="en-US" sz="1200" b="1" dirty="0" err="1">
                <a:solidFill>
                  <a:srgbClr val="130EFF"/>
                </a:solidFill>
                <a:latin typeface="Courier" pitchFamily="2" charset="0"/>
              </a:rPr>
              <a:t>dir</a:t>
            </a:r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() </a:t>
            </a:r>
          </a:p>
          <a:p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divmod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 </a:t>
            </a:r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enumerate() 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eval() </a:t>
            </a:r>
          </a:p>
          <a:p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exec() filter() </a:t>
            </a:r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float() 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format() </a:t>
            </a:r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frozenset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 </a:t>
            </a:r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getattr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 </a:t>
            </a:r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globals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 </a:t>
            </a:r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hasattr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 hash() </a:t>
            </a:r>
            <a:endParaRPr lang="en-US" sz="1200" b="1" dirty="0">
              <a:solidFill>
                <a:srgbClr val="130EFF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help() </a:t>
            </a:r>
          </a:p>
          <a:p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hex() </a:t>
            </a:r>
          </a:p>
          <a:p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id() </a:t>
            </a:r>
          </a:p>
          <a:p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input() </a:t>
            </a:r>
          </a:p>
          <a:p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int() </a:t>
            </a:r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isinstance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 </a:t>
            </a:r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issubclass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 </a:t>
            </a:r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iter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 </a:t>
            </a:r>
          </a:p>
          <a:p>
            <a:r>
              <a:rPr lang="en-US" sz="1200" b="1" dirty="0" err="1">
                <a:solidFill>
                  <a:srgbClr val="130EFF"/>
                </a:solidFill>
                <a:latin typeface="Courier" pitchFamily="2" charset="0"/>
              </a:rPr>
              <a:t>len</a:t>
            </a:r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() </a:t>
            </a:r>
          </a:p>
          <a:p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list() </a:t>
            </a:r>
          </a:p>
          <a:p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locals() </a:t>
            </a:r>
          </a:p>
          <a:p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map() </a:t>
            </a:r>
          </a:p>
          <a:p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max() </a:t>
            </a:r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memoryview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 </a:t>
            </a:r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min() </a:t>
            </a:r>
          </a:p>
          <a:p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next() </a:t>
            </a:r>
          </a:p>
          <a:p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object()</a:t>
            </a:r>
          </a:p>
          <a:p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oct() </a:t>
            </a:r>
          </a:p>
          <a:p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open() </a:t>
            </a:r>
          </a:p>
          <a:p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ord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 </a:t>
            </a:r>
          </a:p>
          <a:p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pow() </a:t>
            </a:r>
          </a:p>
          <a:p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print() 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property() </a:t>
            </a:r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range() </a:t>
            </a:r>
          </a:p>
          <a:p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repr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 reversed() </a:t>
            </a:r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round() </a:t>
            </a:r>
          </a:p>
          <a:p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set() </a:t>
            </a:r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setattr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 slice() </a:t>
            </a:r>
          </a:p>
          <a:p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sorted() </a:t>
            </a:r>
            <a:r>
              <a:rPr lang="en-US" sz="1200" dirty="0" err="1">
                <a:solidFill>
                  <a:srgbClr val="130EFF"/>
                </a:solidFill>
                <a:latin typeface="Courier" pitchFamily="2" charset="0"/>
              </a:rPr>
              <a:t>staticmethod</a:t>
            </a:r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() </a:t>
            </a:r>
          </a:p>
          <a:p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str() </a:t>
            </a:r>
          </a:p>
          <a:p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sum() </a:t>
            </a:r>
          </a:p>
          <a:p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super() </a:t>
            </a:r>
          </a:p>
          <a:p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tuple() </a:t>
            </a:r>
          </a:p>
          <a:p>
            <a:r>
              <a:rPr lang="en-US" sz="1200" b="1" dirty="0">
                <a:solidFill>
                  <a:srgbClr val="130EFF"/>
                </a:solidFill>
                <a:latin typeface="Courier" pitchFamily="2" charset="0"/>
              </a:rPr>
              <a:t>type() </a:t>
            </a:r>
          </a:p>
          <a:p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vars() </a:t>
            </a:r>
          </a:p>
          <a:p>
            <a:r>
              <a:rPr lang="en-US" sz="1200" dirty="0">
                <a:solidFill>
                  <a:srgbClr val="130EFF"/>
                </a:solidFill>
                <a:latin typeface="Courier" pitchFamily="2" charset="0"/>
              </a:rPr>
              <a:t>zip()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B60C539-E06C-20C4-C07F-5A8121D5A7BD}"/>
              </a:ext>
            </a:extLst>
          </p:cNvPr>
          <p:cNvSpPr txBox="1">
            <a:spLocks/>
          </p:cNvSpPr>
          <p:nvPr/>
        </p:nvSpPr>
        <p:spPr>
          <a:xfrm>
            <a:off x="281410" y="1225251"/>
            <a:ext cx="3037862" cy="3246165"/>
          </a:xfrm>
          <a:prstGeom prst="rect">
            <a:avLst/>
          </a:prstGeom>
          <a:effectLst>
            <a:softEdge rad="0"/>
          </a:effectLst>
        </p:spPr>
        <p:txBody>
          <a:bodyPr vert="horz" lIns="81666" tIns="40833" rIns="81666" bIns="40833" rtlCol="0">
            <a:no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1600" dirty="0">
                <a:latin typeface="Helvetica" pitchFamily="2" charset="0"/>
              </a:rPr>
              <a:t>Python has a set of built in functions that are always available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Some are more obscure than others!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We will mainly encounter the ones in bold</a:t>
            </a:r>
            <a:endParaRPr lang="en-GB" sz="16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71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7861-DED8-9F59-44D5-F368EBE81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pitchFamily="2" charset="0"/>
              </a:rPr>
              <a:t>Week 1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075B7A-3050-2F73-9D56-90D9CCAFD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6" y="1172447"/>
            <a:ext cx="7114721" cy="57872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Syntax, data types, and built-in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FC504-1B19-3296-60CE-BA3EC811314B}"/>
              </a:ext>
            </a:extLst>
          </p:cNvPr>
          <p:cNvSpPr txBox="1"/>
          <p:nvPr/>
        </p:nvSpPr>
        <p:spPr>
          <a:xfrm>
            <a:off x="1929580" y="-1178237"/>
            <a:ext cx="3234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Interpreted language</a:t>
            </a:r>
          </a:p>
          <a:p>
            <a:r>
              <a:rPr lang="en-US" dirty="0"/>
              <a:t>Parser – tokens – lexical </a:t>
            </a:r>
            <a:r>
              <a:rPr lang="en-US" dirty="0" err="1"/>
              <a:t>analyszer</a:t>
            </a:r>
            <a:endParaRPr lang="en-US" dirty="0"/>
          </a:p>
          <a:p>
            <a:r>
              <a:rPr lang="en-US" dirty="0"/>
              <a:t>Structure of a program – logical lines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FBB9683-A842-FF0A-A224-5C0D5B5D62A4}"/>
              </a:ext>
            </a:extLst>
          </p:cNvPr>
          <p:cNvSpPr txBox="1">
            <a:spLocks/>
          </p:cNvSpPr>
          <p:nvPr/>
        </p:nvSpPr>
        <p:spPr>
          <a:xfrm>
            <a:off x="293075" y="1751167"/>
            <a:ext cx="6626912" cy="3684034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What is the </a:t>
            </a:r>
            <a:r>
              <a:rPr lang="en-GB" sz="1600" i="1" dirty="0">
                <a:latin typeface="Helvetica" pitchFamily="2" charset="0"/>
              </a:rPr>
              <a:t>syntax</a:t>
            </a:r>
            <a:r>
              <a:rPr lang="en-GB" sz="1600" dirty="0">
                <a:latin typeface="Helvetica" pitchFamily="2" charset="0"/>
              </a:rPr>
              <a:t> of a programming language?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Python’s syntax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Comments, variables, keywords, and whitespace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Built-in data types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600" dirty="0">
                <a:latin typeface="Helvetica" pitchFamily="2" charset="0"/>
              </a:rPr>
              <a:t>numbers, </a:t>
            </a:r>
            <a:r>
              <a:rPr lang="en-GB" sz="1600" dirty="0" err="1">
                <a:latin typeface="Helvetica" pitchFamily="2" charset="0"/>
              </a:rPr>
              <a:t>booleans</a:t>
            </a:r>
            <a:r>
              <a:rPr lang="en-GB" sz="1600" dirty="0">
                <a:latin typeface="Helvetica" pitchFamily="2" charset="0"/>
              </a:rPr>
              <a:t>, strings, lists, tuples, dictionaries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Built-in functions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600" dirty="0">
                <a:latin typeface="Helvetica" pitchFamily="2" charset="0"/>
              </a:rPr>
              <a:t>e.g., </a:t>
            </a:r>
            <a:r>
              <a:rPr lang="en-GB" sz="1600" dirty="0">
                <a:latin typeface="Courier" pitchFamily="2" charset="0"/>
              </a:rPr>
              <a:t>print()</a:t>
            </a:r>
            <a:r>
              <a:rPr lang="en-GB" sz="1600" dirty="0">
                <a:latin typeface="Helvetica" pitchFamily="2" charset="0"/>
              </a:rPr>
              <a:t>, </a:t>
            </a:r>
            <a:r>
              <a:rPr lang="en-GB" sz="1600" dirty="0">
                <a:latin typeface="Courier" pitchFamily="2" charset="0"/>
              </a:rPr>
              <a:t>input()</a:t>
            </a:r>
            <a:r>
              <a:rPr lang="en-GB" sz="1600" dirty="0">
                <a:latin typeface="Helvetica" pitchFamily="2" charset="0"/>
              </a:rPr>
              <a:t>, </a:t>
            </a:r>
            <a:r>
              <a:rPr lang="en-GB" sz="1600" dirty="0" err="1">
                <a:latin typeface="Courier" pitchFamily="2" charset="0"/>
              </a:rPr>
              <a:t>len</a:t>
            </a:r>
            <a:r>
              <a:rPr lang="en-GB" sz="1600" dirty="0">
                <a:latin typeface="Courier" pitchFamily="2" charset="0"/>
              </a:rPr>
              <a:t>()</a:t>
            </a:r>
            <a:r>
              <a:rPr lang="en-GB" sz="1600" dirty="0">
                <a:latin typeface="Helvetica" pitchFamily="2" charset="0"/>
              </a:rPr>
              <a:t>, </a:t>
            </a:r>
            <a:r>
              <a:rPr lang="en-GB" sz="1600" dirty="0">
                <a:latin typeface="Courier" pitchFamily="2" charset="0"/>
              </a:rPr>
              <a:t>range()</a:t>
            </a:r>
            <a:r>
              <a:rPr lang="en-GB" sz="1600" dirty="0">
                <a:latin typeface="Helvetica" pitchFamily="2" charset="0"/>
              </a:rPr>
              <a:t>, </a:t>
            </a:r>
            <a:r>
              <a:rPr lang="en-GB" sz="1600" dirty="0">
                <a:latin typeface="Courier" pitchFamily="2" charset="0"/>
              </a:rPr>
              <a:t>round()</a:t>
            </a:r>
            <a:r>
              <a:rPr lang="en-GB" sz="1600" dirty="0">
                <a:latin typeface="Helvetica" pitchFamily="2" charset="0"/>
              </a:rPr>
              <a:t>,</a:t>
            </a:r>
            <a:r>
              <a:rPr lang="en-GB" sz="1600" dirty="0">
                <a:latin typeface="Courier" pitchFamily="2" charset="0"/>
              </a:rPr>
              <a:t> del()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6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2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What is 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D083-DD0A-EA72-5715-163DECF7A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217" y="1678501"/>
            <a:ext cx="3547264" cy="1735905"/>
          </a:xfrm>
          <a:effectLst>
            <a:softEdge rad="0"/>
          </a:effectLst>
        </p:spPr>
        <p:txBody>
          <a:bodyPr/>
          <a:lstStyle/>
          <a:p>
            <a:pPr indent="0">
              <a:buNone/>
            </a:pPr>
            <a:r>
              <a:rPr lang="en-GB" sz="1600" b="1" dirty="0">
                <a:latin typeface="Helvetica" pitchFamily="2" charset="0"/>
              </a:rPr>
              <a:t>Syntax</a:t>
            </a:r>
          </a:p>
          <a:p>
            <a:pPr indent="0">
              <a:buNone/>
            </a:pPr>
            <a:r>
              <a:rPr lang="en-GB" sz="1600" i="1" dirty="0">
                <a:latin typeface="Helvetica" pitchFamily="2" charset="0"/>
              </a:rPr>
              <a:t>noun</a:t>
            </a:r>
          </a:p>
          <a:p>
            <a:pPr indent="0">
              <a:buNone/>
            </a:pPr>
            <a:r>
              <a:rPr lang="en-GB" sz="1400" dirty="0">
                <a:effectLst/>
                <a:latin typeface="Helvetica" pitchFamily="2" charset="0"/>
              </a:rPr>
              <a:t>1. The arrangement of words and phrases to create well-formed sentences in a language.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843BF-93A2-1B2B-5039-DFEFB3E6BC79}"/>
              </a:ext>
            </a:extLst>
          </p:cNvPr>
          <p:cNvSpPr txBox="1"/>
          <p:nvPr/>
        </p:nvSpPr>
        <p:spPr>
          <a:xfrm>
            <a:off x="4489704" y="3304427"/>
            <a:ext cx="3860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The cat sat on the mat.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E85F1-539C-212B-75AF-7B2F3638A186}"/>
              </a:ext>
            </a:extLst>
          </p:cNvPr>
          <p:cNvSpPr txBox="1"/>
          <p:nvPr/>
        </p:nvSpPr>
        <p:spPr>
          <a:xfrm>
            <a:off x="4593969" y="1206779"/>
            <a:ext cx="156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Subject/Verb phrase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68F7E-178C-5E62-718A-F02F7647DECB}"/>
              </a:ext>
            </a:extLst>
          </p:cNvPr>
          <p:cNvSpPr txBox="1"/>
          <p:nvPr/>
        </p:nvSpPr>
        <p:spPr>
          <a:xfrm>
            <a:off x="5800191" y="1811965"/>
            <a:ext cx="1598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Prepositional Phrase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07FC4-0FEF-EDB4-D50B-B22518D684F1}"/>
              </a:ext>
            </a:extLst>
          </p:cNvPr>
          <p:cNvSpPr txBox="1"/>
          <p:nvPr/>
        </p:nvSpPr>
        <p:spPr>
          <a:xfrm>
            <a:off x="6745044" y="2191129"/>
            <a:ext cx="1079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Noun Phrase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4E623-B919-A0B1-635A-3E460561C964}"/>
              </a:ext>
            </a:extLst>
          </p:cNvPr>
          <p:cNvSpPr txBox="1"/>
          <p:nvPr/>
        </p:nvSpPr>
        <p:spPr>
          <a:xfrm>
            <a:off x="6826588" y="2680916"/>
            <a:ext cx="611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Article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EBD2-B679-C604-46D0-6EF54E495EBF}"/>
              </a:ext>
            </a:extLst>
          </p:cNvPr>
          <p:cNvSpPr txBox="1"/>
          <p:nvPr/>
        </p:nvSpPr>
        <p:spPr>
          <a:xfrm>
            <a:off x="7504626" y="2680916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Noun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2E466-EBBD-19AC-224C-DEAEB66D1A96}"/>
              </a:ext>
            </a:extLst>
          </p:cNvPr>
          <p:cNvSpPr txBox="1"/>
          <p:nvPr/>
        </p:nvSpPr>
        <p:spPr>
          <a:xfrm>
            <a:off x="6207863" y="2680916"/>
            <a:ext cx="55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Prep.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92411C-039C-EAC2-A606-E04FD59D4B9D}"/>
              </a:ext>
            </a:extLst>
          </p:cNvPr>
          <p:cNvSpPr txBox="1"/>
          <p:nvPr/>
        </p:nvSpPr>
        <p:spPr>
          <a:xfrm>
            <a:off x="5640819" y="2680916"/>
            <a:ext cx="500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Verb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2EA74-D287-37CC-A59D-1A55A1A86894}"/>
              </a:ext>
            </a:extLst>
          </p:cNvPr>
          <p:cNvSpPr txBox="1"/>
          <p:nvPr/>
        </p:nvSpPr>
        <p:spPr>
          <a:xfrm>
            <a:off x="5023697" y="2680916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Noun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A151C-0AF8-B87E-8C42-F17E715B6D38}"/>
              </a:ext>
            </a:extLst>
          </p:cNvPr>
          <p:cNvSpPr txBox="1"/>
          <p:nvPr/>
        </p:nvSpPr>
        <p:spPr>
          <a:xfrm>
            <a:off x="4345661" y="2680916"/>
            <a:ext cx="611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Article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DF559-23B1-237D-E6AC-AE38A54020B0}"/>
              </a:ext>
            </a:extLst>
          </p:cNvPr>
          <p:cNvSpPr txBox="1"/>
          <p:nvPr/>
        </p:nvSpPr>
        <p:spPr>
          <a:xfrm>
            <a:off x="4383728" y="2191129"/>
            <a:ext cx="1079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Noun Phrase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208FB6-A2A9-1439-67E8-520AB4BEAD3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04504" y="1454396"/>
            <a:ext cx="1194945" cy="357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1D3455-1382-A8AD-A866-E0863E461745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4923299" y="1454396"/>
            <a:ext cx="481205" cy="7367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92E31C-897B-D413-C1BC-D2A7A663A795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4923299" y="2468128"/>
            <a:ext cx="385134" cy="1834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8B43C3-B402-FDE1-F1BF-D1692E99A85A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flipH="1">
            <a:off x="4661924" y="2468128"/>
            <a:ext cx="261375" cy="1834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368AE4-2BA1-CDBA-5A5A-66D0ABBCB751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404504" y="1454396"/>
            <a:ext cx="486352" cy="1226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8D01F4-1B51-60C6-EFDA-AB4F39D0A8E1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6483740" y="2059582"/>
            <a:ext cx="143779" cy="621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ABBB3E-3957-AF3E-880F-C2E781B5FF1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627519" y="2059582"/>
            <a:ext cx="657096" cy="1315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CA8CC6-127F-0B3E-143F-1450A179A874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7303565" y="2438746"/>
            <a:ext cx="476137" cy="242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F7C0A4-C430-3340-B5C6-47ABC97DC95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132121" y="2438746"/>
            <a:ext cx="171444" cy="242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A4E4564D-F3A1-7394-B99C-E9CD202EC66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661924" y="2928533"/>
            <a:ext cx="57397" cy="4324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C79834D7-AF9E-E9ED-E3FA-296B3A42486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308433" y="2928533"/>
            <a:ext cx="101044" cy="458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5939C203-46F8-B81B-7629-FB629C4BA06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99637" y="2928533"/>
            <a:ext cx="101629" cy="458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652621BA-D889-53D0-9390-39CFE3EE8C1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93429" y="2928533"/>
            <a:ext cx="59591" cy="432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4C215CC8-D7E9-2189-6EB9-7DEFD36EEA9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789362" y="2928533"/>
            <a:ext cx="52055" cy="469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68508E0F-8DE8-F737-F59C-CF011768D2A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7142851" y="2928533"/>
            <a:ext cx="3438" cy="4675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15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What is 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D083-DD0A-EA72-5715-163DECF7A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217" y="1678501"/>
            <a:ext cx="3547264" cy="1735905"/>
          </a:xfrm>
          <a:effectLst>
            <a:softEdge rad="0"/>
          </a:effectLst>
        </p:spPr>
        <p:txBody>
          <a:bodyPr/>
          <a:lstStyle/>
          <a:p>
            <a:pPr indent="0">
              <a:buNone/>
            </a:pPr>
            <a:r>
              <a:rPr lang="en-GB" sz="1600" b="1" dirty="0">
                <a:latin typeface="Helvetica" pitchFamily="2" charset="0"/>
              </a:rPr>
              <a:t>Syntax</a:t>
            </a:r>
          </a:p>
          <a:p>
            <a:pPr indent="0">
              <a:buNone/>
            </a:pPr>
            <a:r>
              <a:rPr lang="en-GB" sz="1600" i="1" dirty="0">
                <a:latin typeface="Helvetica" pitchFamily="2" charset="0"/>
              </a:rPr>
              <a:t>noun</a:t>
            </a:r>
          </a:p>
          <a:p>
            <a:pPr indent="0">
              <a:buNone/>
            </a:pPr>
            <a:r>
              <a:rPr lang="en-GB" sz="1400" dirty="0">
                <a:effectLst/>
                <a:latin typeface="Helvetica" pitchFamily="2" charset="0"/>
              </a:rPr>
              <a:t>1. The arrangement of words and phrases to create well-formed sentences in a language.</a:t>
            </a:r>
          </a:p>
          <a:p>
            <a:pPr indent="0">
              <a:buNone/>
            </a:pPr>
            <a:r>
              <a:rPr lang="en-GB" sz="1400" b="1" dirty="0">
                <a:effectLst/>
                <a:latin typeface="Helvetica" pitchFamily="2" charset="0"/>
              </a:rPr>
              <a:t>2. The structure of statements in a computer language.</a:t>
            </a:r>
          </a:p>
          <a:p>
            <a:pPr indent="0">
              <a:buNone/>
            </a:pPr>
            <a:endParaRPr lang="en-GB" sz="1600" i="1" dirty="0">
              <a:latin typeface="Helvetica" pitchFamily="2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C170A04-3F3B-C3F0-A2B3-0DFAB69D7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731" y="1808101"/>
            <a:ext cx="4980110" cy="2973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0AC6987-E8ED-002E-DE8F-99B5FD92417B}"/>
              </a:ext>
            </a:extLst>
          </p:cNvPr>
          <p:cNvSpPr txBox="1"/>
          <p:nvPr/>
        </p:nvSpPr>
        <p:spPr>
          <a:xfrm>
            <a:off x="3449772" y="2895613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Variable name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BBBEE5-2EC7-EDC1-8DA5-C3DF1EA34F76}"/>
              </a:ext>
            </a:extLst>
          </p:cNvPr>
          <p:cNvSpPr txBox="1"/>
          <p:nvPr/>
        </p:nvSpPr>
        <p:spPr>
          <a:xfrm>
            <a:off x="3729925" y="3447050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For loop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2E1B35-728B-CEAB-BF42-70F733C70905}"/>
              </a:ext>
            </a:extLst>
          </p:cNvPr>
          <p:cNvSpPr txBox="1"/>
          <p:nvPr/>
        </p:nvSpPr>
        <p:spPr>
          <a:xfrm>
            <a:off x="8699895" y="314403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82F9C2-A00A-5A28-F330-DE2769F6D96F}"/>
              </a:ext>
            </a:extLst>
          </p:cNvPr>
          <p:cNvSpPr txBox="1"/>
          <p:nvPr/>
        </p:nvSpPr>
        <p:spPr>
          <a:xfrm>
            <a:off x="6205421" y="186880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String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EDC390-DD0F-03F0-BD8E-19130E89F4CB}"/>
              </a:ext>
            </a:extLst>
          </p:cNvPr>
          <p:cNvSpPr txBox="1"/>
          <p:nvPr/>
        </p:nvSpPr>
        <p:spPr>
          <a:xfrm>
            <a:off x="4002208" y="4617635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Indentation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B7C705-E844-F281-B099-D23177041FED}"/>
              </a:ext>
            </a:extLst>
          </p:cNvPr>
          <p:cNvSpPr txBox="1"/>
          <p:nvPr/>
        </p:nvSpPr>
        <p:spPr>
          <a:xfrm>
            <a:off x="2846988" y="3898664"/>
            <a:ext cx="1548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Conditional statement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56550E-3EA2-C12F-6F56-456E388E21AE}"/>
              </a:ext>
            </a:extLst>
          </p:cNvPr>
          <p:cNvCxnSpPr>
            <a:cxnSpLocks/>
          </p:cNvCxnSpPr>
          <p:nvPr/>
        </p:nvCxnSpPr>
        <p:spPr>
          <a:xfrm>
            <a:off x="4378744" y="3144036"/>
            <a:ext cx="308139" cy="25708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CD1407-E903-E287-5D67-F455A1E1B4D8}"/>
              </a:ext>
            </a:extLst>
          </p:cNvPr>
          <p:cNvCxnSpPr>
            <a:cxnSpLocks/>
          </p:cNvCxnSpPr>
          <p:nvPr/>
        </p:nvCxnSpPr>
        <p:spPr>
          <a:xfrm>
            <a:off x="4378744" y="3588429"/>
            <a:ext cx="346164" cy="894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0541E1-D6C4-7CED-6DFE-5416D239E312}"/>
              </a:ext>
            </a:extLst>
          </p:cNvPr>
          <p:cNvCxnSpPr>
            <a:cxnSpLocks/>
          </p:cNvCxnSpPr>
          <p:nvPr/>
        </p:nvCxnSpPr>
        <p:spPr>
          <a:xfrm flipV="1">
            <a:off x="4378744" y="3955046"/>
            <a:ext cx="627466" cy="646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BDE640-50C3-467D-9D66-FA1D7A49B7C3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4443195" y="4160397"/>
            <a:ext cx="778029" cy="4572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A959B2-B1A6-68BA-C415-A6E22816EA0A}"/>
              </a:ext>
            </a:extLst>
          </p:cNvPr>
          <p:cNvCxnSpPr>
            <a:cxnSpLocks/>
          </p:cNvCxnSpPr>
          <p:nvPr/>
        </p:nvCxnSpPr>
        <p:spPr>
          <a:xfrm flipH="1">
            <a:off x="7501637" y="3294701"/>
            <a:ext cx="1221739" cy="128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1E4C61-AC7A-0242-6154-096317FBDF22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482100" y="2130419"/>
            <a:ext cx="516596" cy="121816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6DFD4F-E434-922B-0DDA-210E2DCFC281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5811838" y="2130419"/>
            <a:ext cx="670262" cy="121816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09BD6E-A663-6F83-89E0-970E489BB661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6374442" y="2130419"/>
            <a:ext cx="107658" cy="121816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D81600-1C47-06B6-DAD4-F37A7C040187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4443195" y="3782314"/>
            <a:ext cx="393601" cy="83532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66C1714-F980-AD16-7A61-D32DCD6D0840}"/>
              </a:ext>
            </a:extLst>
          </p:cNvPr>
          <p:cNvSpPr txBox="1"/>
          <p:nvPr/>
        </p:nvSpPr>
        <p:spPr>
          <a:xfrm>
            <a:off x="5171960" y="1979401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Comment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6A562D-DEF0-C4D1-AAB8-F60036E838EB}"/>
              </a:ext>
            </a:extLst>
          </p:cNvPr>
          <p:cNvCxnSpPr>
            <a:cxnSpLocks/>
          </p:cNvCxnSpPr>
          <p:nvPr/>
        </p:nvCxnSpPr>
        <p:spPr>
          <a:xfrm flipH="1">
            <a:off x="5532357" y="2241011"/>
            <a:ext cx="82947" cy="57164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3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0EE5D777-FEC5-3E56-CAD6-8D5CD326B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731" y="1808101"/>
            <a:ext cx="4980110" cy="297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Python’s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D083-DD0A-EA72-5715-163DECF7A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410" y="1344123"/>
            <a:ext cx="3855080" cy="1735905"/>
          </a:xfrm>
          <a:effectLst>
            <a:softEdge rad="0"/>
          </a:effectLst>
        </p:spPr>
        <p:txBody>
          <a:bodyPr/>
          <a:lstStyle/>
          <a:p>
            <a:pPr marL="285750" indent="-285750"/>
            <a:r>
              <a:rPr lang="en-GB" sz="1600" dirty="0">
                <a:latin typeface="Helvetica" pitchFamily="2" charset="0"/>
              </a:rPr>
              <a:t>Python has a clear, concise and readable syntax</a:t>
            </a:r>
          </a:p>
          <a:p>
            <a:pPr marL="285750" indent="-285750"/>
            <a:r>
              <a:rPr lang="en-GB" sz="1600" b="1" dirty="0">
                <a:effectLst/>
                <a:latin typeface="Helvetica" pitchFamily="2" charset="0"/>
              </a:rPr>
              <a:t>Syntax highlighting </a:t>
            </a:r>
            <a:r>
              <a:rPr lang="en-GB" sz="1600" dirty="0">
                <a:effectLst/>
                <a:latin typeface="Helvetica" pitchFamily="2" charset="0"/>
              </a:rPr>
              <a:t>is a useful feature of integrated development environments like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Jupyter</a:t>
            </a:r>
            <a:r>
              <a:rPr lang="en-GB" sz="1600" dirty="0">
                <a:latin typeface="Helvetica" pitchFamily="2" charset="0"/>
              </a:rPr>
              <a:t> and Spyder</a:t>
            </a:r>
            <a:endParaRPr lang="en-GB" sz="1400" dirty="0">
              <a:effectLst/>
              <a:latin typeface="Helvetica" pitchFamily="2" charset="0"/>
            </a:endParaRPr>
          </a:p>
          <a:p>
            <a:pPr indent="0">
              <a:buNone/>
            </a:pPr>
            <a:endParaRPr lang="en-GB" sz="1600" i="1" dirty="0">
              <a:latin typeface="Helvetica" pitchFamily="2" charset="0"/>
            </a:endParaRP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832D1403-DF5B-8282-E955-2A73F96B59B3}"/>
              </a:ext>
            </a:extLst>
          </p:cNvPr>
          <p:cNvSpPr txBox="1"/>
          <p:nvPr/>
        </p:nvSpPr>
        <p:spPr>
          <a:xfrm>
            <a:off x="3449772" y="2895613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Variable name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30000049-4648-B061-6B22-4062B15F6F20}"/>
              </a:ext>
            </a:extLst>
          </p:cNvPr>
          <p:cNvSpPr txBox="1"/>
          <p:nvPr/>
        </p:nvSpPr>
        <p:spPr>
          <a:xfrm>
            <a:off x="3729925" y="3447050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For loop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0E0EE2CD-2969-72BC-C784-17CDCE765D56}"/>
              </a:ext>
            </a:extLst>
          </p:cNvPr>
          <p:cNvSpPr txBox="1"/>
          <p:nvPr/>
        </p:nvSpPr>
        <p:spPr>
          <a:xfrm>
            <a:off x="8699895" y="314403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list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F8881EA8-8CE8-37A8-4597-EE42DF8CC316}"/>
              </a:ext>
            </a:extLst>
          </p:cNvPr>
          <p:cNvSpPr txBox="1"/>
          <p:nvPr/>
        </p:nvSpPr>
        <p:spPr>
          <a:xfrm>
            <a:off x="6205421" y="186880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String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FBB3B512-EFB6-4699-B09E-0F846EC28011}"/>
              </a:ext>
            </a:extLst>
          </p:cNvPr>
          <p:cNvSpPr txBox="1"/>
          <p:nvPr/>
        </p:nvSpPr>
        <p:spPr>
          <a:xfrm>
            <a:off x="4002208" y="4617635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Indentation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CA8B3E3F-FB15-8FBE-5C68-2A26187031E2}"/>
              </a:ext>
            </a:extLst>
          </p:cNvPr>
          <p:cNvSpPr txBox="1"/>
          <p:nvPr/>
        </p:nvSpPr>
        <p:spPr>
          <a:xfrm>
            <a:off x="2846988" y="3898664"/>
            <a:ext cx="1548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Conditional statement</a:t>
            </a:r>
          </a:p>
        </p:txBody>
      </p: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FEF13400-38AC-849F-7AB8-D10425B3F5B1}"/>
              </a:ext>
            </a:extLst>
          </p:cNvPr>
          <p:cNvCxnSpPr>
            <a:cxnSpLocks/>
          </p:cNvCxnSpPr>
          <p:nvPr/>
        </p:nvCxnSpPr>
        <p:spPr>
          <a:xfrm>
            <a:off x="4378744" y="3144036"/>
            <a:ext cx="308139" cy="25708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30E23CB9-951B-9FA4-2CB2-D314EE53A419}"/>
              </a:ext>
            </a:extLst>
          </p:cNvPr>
          <p:cNvCxnSpPr>
            <a:cxnSpLocks/>
          </p:cNvCxnSpPr>
          <p:nvPr/>
        </p:nvCxnSpPr>
        <p:spPr>
          <a:xfrm>
            <a:off x="4378744" y="3588429"/>
            <a:ext cx="346164" cy="894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55BD34E3-3EB2-A985-B32F-879A37ED1247}"/>
              </a:ext>
            </a:extLst>
          </p:cNvPr>
          <p:cNvCxnSpPr>
            <a:cxnSpLocks/>
          </p:cNvCxnSpPr>
          <p:nvPr/>
        </p:nvCxnSpPr>
        <p:spPr>
          <a:xfrm flipV="1">
            <a:off x="4378744" y="3955046"/>
            <a:ext cx="627466" cy="646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1" name="Straight Arrow Connector 1080">
            <a:extLst>
              <a:ext uri="{FF2B5EF4-FFF2-40B4-BE49-F238E27FC236}">
                <a16:creationId xmlns:a16="http://schemas.microsoft.com/office/drawing/2014/main" id="{390872AB-863D-3CC0-D2A0-2AB097F48CAD}"/>
              </a:ext>
            </a:extLst>
          </p:cNvPr>
          <p:cNvCxnSpPr>
            <a:cxnSpLocks/>
            <a:stCxn id="1072" idx="0"/>
          </p:cNvCxnSpPr>
          <p:nvPr/>
        </p:nvCxnSpPr>
        <p:spPr>
          <a:xfrm flipV="1">
            <a:off x="4443195" y="4160397"/>
            <a:ext cx="778029" cy="4572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6261523E-B7E2-40F7-EAFF-218D3B91CC0A}"/>
              </a:ext>
            </a:extLst>
          </p:cNvPr>
          <p:cNvCxnSpPr>
            <a:cxnSpLocks/>
          </p:cNvCxnSpPr>
          <p:nvPr/>
        </p:nvCxnSpPr>
        <p:spPr>
          <a:xfrm flipH="1">
            <a:off x="7501637" y="3294701"/>
            <a:ext cx="1221739" cy="128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311077D5-BF36-BE2E-2B2B-9BD8533CDCFE}"/>
              </a:ext>
            </a:extLst>
          </p:cNvPr>
          <p:cNvCxnSpPr>
            <a:cxnSpLocks/>
            <a:stCxn id="1071" idx="2"/>
          </p:cNvCxnSpPr>
          <p:nvPr/>
        </p:nvCxnSpPr>
        <p:spPr>
          <a:xfrm>
            <a:off x="6482100" y="2130419"/>
            <a:ext cx="516596" cy="121816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86FEDFDD-6FD3-CBE9-DF4F-3A4550B6FA28}"/>
              </a:ext>
            </a:extLst>
          </p:cNvPr>
          <p:cNvCxnSpPr>
            <a:cxnSpLocks/>
            <a:stCxn id="1071" idx="2"/>
          </p:cNvCxnSpPr>
          <p:nvPr/>
        </p:nvCxnSpPr>
        <p:spPr>
          <a:xfrm flipH="1">
            <a:off x="5811838" y="2130419"/>
            <a:ext cx="670262" cy="121816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BD89BB51-11EB-7D16-9F93-6A27A41178E1}"/>
              </a:ext>
            </a:extLst>
          </p:cNvPr>
          <p:cNvCxnSpPr>
            <a:cxnSpLocks/>
            <a:stCxn id="1071" idx="2"/>
          </p:cNvCxnSpPr>
          <p:nvPr/>
        </p:nvCxnSpPr>
        <p:spPr>
          <a:xfrm flipH="1">
            <a:off x="6374442" y="2130419"/>
            <a:ext cx="107658" cy="121816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3" name="Straight Arrow Connector 1102">
            <a:extLst>
              <a:ext uri="{FF2B5EF4-FFF2-40B4-BE49-F238E27FC236}">
                <a16:creationId xmlns:a16="http://schemas.microsoft.com/office/drawing/2014/main" id="{8F42700B-3D25-7257-4345-C6C29CFBC2CA}"/>
              </a:ext>
            </a:extLst>
          </p:cNvPr>
          <p:cNvCxnSpPr>
            <a:cxnSpLocks/>
            <a:stCxn id="1072" idx="0"/>
          </p:cNvCxnSpPr>
          <p:nvPr/>
        </p:nvCxnSpPr>
        <p:spPr>
          <a:xfrm flipV="1">
            <a:off x="4443195" y="3782314"/>
            <a:ext cx="393601" cy="83532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FEE236-38C8-890B-4DB1-E9C0C29E04DE}"/>
              </a:ext>
            </a:extLst>
          </p:cNvPr>
          <p:cNvSpPr txBox="1"/>
          <p:nvPr/>
        </p:nvSpPr>
        <p:spPr>
          <a:xfrm>
            <a:off x="5171960" y="1979401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Comment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6DB96A-7EB0-BA3E-8600-9C161AB3CF4F}"/>
              </a:ext>
            </a:extLst>
          </p:cNvPr>
          <p:cNvCxnSpPr>
            <a:cxnSpLocks/>
          </p:cNvCxnSpPr>
          <p:nvPr/>
        </p:nvCxnSpPr>
        <p:spPr>
          <a:xfrm flipH="1">
            <a:off x="5532357" y="2241011"/>
            <a:ext cx="82947" cy="57164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6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Python’s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Comments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162E843-7105-CF27-F215-44B6E5A5C366}"/>
              </a:ext>
            </a:extLst>
          </p:cNvPr>
          <p:cNvSpPr txBox="1">
            <a:spLocks/>
          </p:cNvSpPr>
          <p:nvPr/>
        </p:nvSpPr>
        <p:spPr>
          <a:xfrm>
            <a:off x="293077" y="1706178"/>
            <a:ext cx="3855080" cy="2848360"/>
          </a:xfrm>
          <a:prstGeom prst="rect">
            <a:avLst/>
          </a:prstGeom>
          <a:effectLst>
            <a:softEdge rad="0"/>
          </a:effectLst>
        </p:spPr>
        <p:txBody>
          <a:bodyPr vert="horz" lIns="81666" tIns="40833" rIns="81666" bIns="40833" rtlCol="0">
            <a:no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1600" dirty="0">
                <a:latin typeface="Helvetica" pitchFamily="2" charset="0"/>
              </a:rPr>
              <a:t>Bits of text that don’t get executed when the code is run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May explain what the code does or why it was written that way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Purely for the benefit of the human reading the code (i.e., future you, or a colleague)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Anything following a </a:t>
            </a:r>
            <a:r>
              <a:rPr lang="en-GB" sz="1600" dirty="0">
                <a:latin typeface="Courier" pitchFamily="2" charset="0"/>
              </a:rPr>
              <a:t>#</a:t>
            </a:r>
            <a:r>
              <a:rPr lang="en-GB" sz="1600" dirty="0">
                <a:latin typeface="Helvetica" pitchFamily="2" charset="0"/>
              </a:rPr>
              <a:t> (hash) is a comment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Can be single line, inline, multiline</a:t>
            </a:r>
          </a:p>
          <a:p>
            <a:pPr marL="285750" indent="-285750"/>
            <a:endParaRPr lang="en-GB" sz="1600" dirty="0">
              <a:latin typeface="Helvetica" pitchFamily="2" charset="0"/>
            </a:endParaRPr>
          </a:p>
          <a:p>
            <a:pPr marL="285750" indent="-285750"/>
            <a:endParaRPr lang="en-GB" sz="1600" dirty="0">
              <a:latin typeface="Helvetica" pitchFamily="2" charset="0"/>
            </a:endParaRPr>
          </a:p>
          <a:p>
            <a:pPr marL="285750" indent="-285750"/>
            <a:endParaRPr lang="en-GB" sz="1400" dirty="0">
              <a:latin typeface="Helvetica" pitchFamily="2" charset="0"/>
            </a:endParaRPr>
          </a:p>
          <a:p>
            <a:pPr indent="0">
              <a:buFont typeface="Wingdings" charset="2"/>
              <a:buNone/>
            </a:pPr>
            <a:endParaRPr lang="en-GB" sz="1600" i="1" dirty="0"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9433B-A173-95E6-01FF-DF3FE5769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360" y="979714"/>
            <a:ext cx="5478383" cy="343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6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Python’s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Variables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4B194C-049F-F395-DDAB-69AE6AFDDA3B}"/>
              </a:ext>
            </a:extLst>
          </p:cNvPr>
          <p:cNvSpPr txBox="1">
            <a:spLocks/>
          </p:cNvSpPr>
          <p:nvPr/>
        </p:nvSpPr>
        <p:spPr>
          <a:xfrm>
            <a:off x="281410" y="1682451"/>
            <a:ext cx="4127304" cy="3246165"/>
          </a:xfrm>
          <a:prstGeom prst="rect">
            <a:avLst/>
          </a:prstGeom>
          <a:effectLst>
            <a:softEdge rad="0"/>
          </a:effectLst>
        </p:spPr>
        <p:txBody>
          <a:bodyPr vert="horz" lIns="81666" tIns="40833" rIns="81666" bIns="40833" rtlCol="0">
            <a:no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1600" dirty="0">
                <a:latin typeface="Helvetica" pitchFamily="2" charset="0"/>
              </a:rPr>
              <a:t>Values are assigned to variables with the assignment operator (=)</a:t>
            </a:r>
            <a:endParaRPr lang="en-GB" sz="1600" dirty="0">
              <a:latin typeface="Courier" pitchFamily="2" charset="0"/>
            </a:endParaRPr>
          </a:p>
          <a:p>
            <a:pPr marL="285750" indent="-285750"/>
            <a:r>
              <a:rPr lang="en-GB" sz="1600" dirty="0">
                <a:latin typeface="Courier" pitchFamily="2" charset="0"/>
              </a:rPr>
              <a:t>&lt;variable_name&gt; = &lt;value&gt;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Variable names can use lower </a:t>
            </a:r>
            <a:r>
              <a:rPr lang="en-GB" sz="1600" dirty="0">
                <a:latin typeface="Courier" pitchFamily="2" charset="0"/>
              </a:rPr>
              <a:t>[a-z] </a:t>
            </a:r>
            <a:r>
              <a:rPr lang="en-GB" sz="1600" dirty="0">
                <a:latin typeface="Helvetica" pitchFamily="2" charset="0"/>
              </a:rPr>
              <a:t>and uppercase </a:t>
            </a:r>
            <a:r>
              <a:rPr lang="en-GB" sz="1600" dirty="0">
                <a:latin typeface="Courier" pitchFamily="2" charset="0"/>
              </a:rPr>
              <a:t>[A-Z] </a:t>
            </a:r>
            <a:r>
              <a:rPr lang="en-GB" sz="1600" dirty="0">
                <a:latin typeface="Helvetica" pitchFamily="2" charset="0"/>
              </a:rPr>
              <a:t>letters, the underscore character </a:t>
            </a:r>
            <a:r>
              <a:rPr lang="en-GB" sz="1600" dirty="0">
                <a:latin typeface="Courier" pitchFamily="2" charset="0"/>
              </a:rPr>
              <a:t>[_] </a:t>
            </a:r>
            <a:r>
              <a:rPr lang="en-GB" sz="1600" dirty="0">
                <a:latin typeface="Helvetica" pitchFamily="2" charset="0"/>
              </a:rPr>
              <a:t>and digits </a:t>
            </a:r>
            <a:r>
              <a:rPr lang="en-GB" sz="1600" dirty="0">
                <a:latin typeface="Courier" pitchFamily="2" charset="0"/>
              </a:rPr>
              <a:t>[0-9]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But </a:t>
            </a:r>
            <a:r>
              <a:rPr lang="en-GB" sz="1600" b="1" dirty="0">
                <a:latin typeface="Helvetica" pitchFamily="2" charset="0"/>
              </a:rPr>
              <a:t>they can not start with digits!</a:t>
            </a:r>
          </a:p>
          <a:p>
            <a:pPr indent="0">
              <a:buFont typeface="Wingdings" charset="2"/>
              <a:buNone/>
            </a:pPr>
            <a:endParaRPr lang="en-GB" sz="1600" i="1" dirty="0">
              <a:latin typeface="Helvetica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09EEEE6-259A-CF1E-605C-07C161F4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229" y="820104"/>
            <a:ext cx="4974771" cy="397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6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Python’s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3F3-01E7-2630-8E48-2DEDA920CB01}"/>
              </a:ext>
            </a:extLst>
          </p:cNvPr>
          <p:cNvSpPr txBox="1"/>
          <p:nvPr/>
        </p:nvSpPr>
        <p:spPr>
          <a:xfrm>
            <a:off x="4480092" y="1172445"/>
            <a:ext cx="4499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False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break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for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not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None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class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from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or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True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continue global pass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def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if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raise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and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del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import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return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as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elif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in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try assert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else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is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</a:t>
            </a:r>
            <a:r>
              <a:rPr lang="en-GB" sz="2400" b="1" dirty="0">
                <a:solidFill>
                  <a:srgbClr val="130EFF"/>
                </a:solidFill>
                <a:latin typeface="Courier" pitchFamily="2" charset="0"/>
              </a:rPr>
              <a:t>while</a:t>
            </a:r>
            <a:r>
              <a:rPr lang="en-GB" sz="2400" dirty="0">
                <a:solidFill>
                  <a:srgbClr val="130EFF"/>
                </a:solidFill>
                <a:latin typeface="Courier" pitchFamily="2" charset="0"/>
              </a:rPr>
              <a:t> async except lambda with await finally nonlocal yield</a:t>
            </a:r>
            <a:endParaRPr lang="en-US" sz="2400" dirty="0">
              <a:solidFill>
                <a:srgbClr val="130EFF"/>
              </a:solidFill>
              <a:latin typeface="Courier" pitchFamily="2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3F25A47-3DC0-61DB-943A-D96274F4BB16}"/>
              </a:ext>
            </a:extLst>
          </p:cNvPr>
          <p:cNvSpPr txBox="1">
            <a:spLocks/>
          </p:cNvSpPr>
          <p:nvPr/>
        </p:nvSpPr>
        <p:spPr>
          <a:xfrm>
            <a:off x="281410" y="1682451"/>
            <a:ext cx="3997982" cy="3246165"/>
          </a:xfrm>
          <a:prstGeom prst="rect">
            <a:avLst/>
          </a:prstGeom>
          <a:effectLst>
            <a:softEdge rad="0"/>
          </a:effectLst>
        </p:spPr>
        <p:txBody>
          <a:bodyPr vert="horz" lIns="81666" tIns="40833" rIns="81666" bIns="40833" rtlCol="0">
            <a:no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1600" dirty="0">
                <a:latin typeface="Helvetica" pitchFamily="2" charset="0"/>
              </a:rPr>
              <a:t>Python has a set of keywords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In the latest version of Python (3.10) there are 35 keywords (shown right)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These are </a:t>
            </a:r>
            <a:r>
              <a:rPr lang="en-GB" sz="1600" b="1" dirty="0">
                <a:latin typeface="Helvetica" pitchFamily="2" charset="0"/>
              </a:rPr>
              <a:t>reserved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b="1" dirty="0">
                <a:latin typeface="Helvetica" pitchFamily="2" charset="0"/>
              </a:rPr>
              <a:t>words</a:t>
            </a:r>
            <a:r>
              <a:rPr lang="en-GB" sz="1600" dirty="0">
                <a:latin typeface="Helvetica" pitchFamily="2" charset="0"/>
              </a:rPr>
              <a:t>, which means they cannot be used as names for variables, classes or functions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Each has its own special meaning and together they help define the Python syntax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Don’t worry about learning all of them! We will focus mainly on the ones in bold</a:t>
            </a:r>
            <a:endParaRPr lang="en-GB" sz="1400" dirty="0">
              <a:latin typeface="Helvetica" pitchFamily="2" charset="0"/>
            </a:endParaRPr>
          </a:p>
          <a:p>
            <a:pPr indent="0">
              <a:buFont typeface="Wingdings" charset="2"/>
              <a:buNone/>
            </a:pPr>
            <a:endParaRPr lang="en-GB" sz="16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6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Python’s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Whitespace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7096ED5-FEF3-F90C-CD48-402ED320D6FA}"/>
              </a:ext>
            </a:extLst>
          </p:cNvPr>
          <p:cNvSpPr txBox="1">
            <a:spLocks/>
          </p:cNvSpPr>
          <p:nvPr/>
        </p:nvSpPr>
        <p:spPr>
          <a:xfrm>
            <a:off x="281410" y="1682451"/>
            <a:ext cx="3997982" cy="3246165"/>
          </a:xfrm>
          <a:prstGeom prst="rect">
            <a:avLst/>
          </a:prstGeom>
          <a:effectLst>
            <a:softEdge rad="0"/>
          </a:effectLst>
        </p:spPr>
        <p:txBody>
          <a:bodyPr vert="horz" lIns="81666" tIns="40833" rIns="81666" bIns="40833" rtlCol="0">
            <a:no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1600" dirty="0">
                <a:latin typeface="Helvetica" pitchFamily="2" charset="0"/>
              </a:rPr>
              <a:t>An important feature of the Python syntax!</a:t>
            </a:r>
          </a:p>
          <a:p>
            <a:pPr marL="285750" indent="-285750"/>
            <a:r>
              <a:rPr lang="en-GB" sz="1600" b="1" dirty="0">
                <a:latin typeface="Helvetica" pitchFamily="2" charset="0"/>
              </a:rPr>
              <a:t>Whitespace indentation is used to denote blocks of code following control statements </a:t>
            </a:r>
            <a:r>
              <a:rPr lang="en-GB" sz="1600" dirty="0">
                <a:latin typeface="Helvetica" pitchFamily="2" charset="0"/>
              </a:rPr>
              <a:t>(e.g., </a:t>
            </a:r>
            <a:r>
              <a:rPr lang="en-GB" sz="1600" dirty="0">
                <a:latin typeface="Courier" pitchFamily="2" charset="0"/>
              </a:rPr>
              <a:t>if</a:t>
            </a:r>
            <a:r>
              <a:rPr lang="en-GB" sz="1600" dirty="0">
                <a:latin typeface="Helvetica" pitchFamily="2" charset="0"/>
              </a:rPr>
              <a:t>, </a:t>
            </a:r>
            <a:r>
              <a:rPr lang="en-GB" sz="1600" dirty="0">
                <a:latin typeface="Courier" pitchFamily="2" charset="0"/>
              </a:rPr>
              <a:t>for</a:t>
            </a:r>
            <a:r>
              <a:rPr lang="en-GB" sz="1600" dirty="0">
                <a:latin typeface="Helvetica" pitchFamily="2" charset="0"/>
              </a:rPr>
              <a:t>,</a:t>
            </a:r>
            <a:r>
              <a:rPr lang="en-GB" sz="1600" dirty="0">
                <a:latin typeface="Courier" pitchFamily="2" charset="0"/>
              </a:rPr>
              <a:t> while</a:t>
            </a:r>
            <a:r>
              <a:rPr lang="en-GB" sz="1600" dirty="0">
                <a:latin typeface="Helvetica" pitchFamily="2" charset="0"/>
              </a:rPr>
              <a:t>)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Use 4 spaces (preferred) or a </a:t>
            </a:r>
            <a:r>
              <a:rPr lang="en-GB" sz="1600" dirty="0">
                <a:latin typeface="Courier" pitchFamily="2" charset="0"/>
              </a:rPr>
              <a:t>Tab </a:t>
            </a:r>
            <a:r>
              <a:rPr lang="en-GB" sz="1600" dirty="0">
                <a:latin typeface="Helvetica" pitchFamily="2" charset="0"/>
              </a:rPr>
              <a:t>for indentation</a:t>
            </a:r>
          </a:p>
          <a:p>
            <a:pPr marL="285750" indent="-285750"/>
            <a:endParaRPr lang="en-GB" sz="1600" dirty="0">
              <a:latin typeface="Helvetica" pitchFamily="2" charset="0"/>
            </a:endParaRPr>
          </a:p>
          <a:p>
            <a:pPr marL="285750" indent="-285750"/>
            <a:endParaRPr lang="en-GB" sz="1600" dirty="0">
              <a:latin typeface="Helvetica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F322A2-2037-23BC-C617-A19927A83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392" y="931826"/>
            <a:ext cx="4505280" cy="36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3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York Colour Palette">
      <a:dk1>
        <a:srgbClr val="25303B"/>
      </a:dk1>
      <a:lt1>
        <a:srgbClr val="FFFFFF"/>
      </a:lt1>
      <a:dk2>
        <a:srgbClr val="E3E6E5"/>
      </a:dk2>
      <a:lt2>
        <a:srgbClr val="00627D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uoy-powerpoint-widescreen</Template>
  <TotalTime>8503</TotalTime>
  <Words>1002</Words>
  <Application>Microsoft Macintosh PowerPoint</Application>
  <PresentationFormat>Custom</PresentationFormat>
  <Paragraphs>185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</vt:lpstr>
      <vt:lpstr>Candara</vt:lpstr>
      <vt:lpstr>Courier</vt:lpstr>
      <vt:lpstr>Helvetica</vt:lpstr>
      <vt:lpstr>System Font Regular</vt:lpstr>
      <vt:lpstr>Wingdings</vt:lpstr>
      <vt:lpstr>Office Theme</vt:lpstr>
      <vt:lpstr>Python programming and data visualization for beginners  Dr Joel Martin</vt:lpstr>
      <vt:lpstr>Week 1</vt:lpstr>
      <vt:lpstr>Syntax</vt:lpstr>
      <vt:lpstr>Syntax</vt:lpstr>
      <vt:lpstr>Python’s syntax</vt:lpstr>
      <vt:lpstr>Python’s syntax</vt:lpstr>
      <vt:lpstr>Python’s syntax</vt:lpstr>
      <vt:lpstr>Python’s syntax</vt:lpstr>
      <vt:lpstr>Python’s syntax</vt:lpstr>
      <vt:lpstr>Python’s data types</vt:lpstr>
      <vt:lpstr>Python’s data types</vt:lpstr>
      <vt:lpstr>Python’s data types</vt:lpstr>
      <vt:lpstr>Python’s data types</vt:lpstr>
      <vt:lpstr>Python’s data types</vt:lpstr>
      <vt:lpstr>Python’s data types</vt:lpstr>
      <vt:lpstr>Python’s built-ins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Joel Martin</cp:lastModifiedBy>
  <cp:revision>68</cp:revision>
  <dcterms:created xsi:type="dcterms:W3CDTF">2018-04-16T10:49:56Z</dcterms:created>
  <dcterms:modified xsi:type="dcterms:W3CDTF">2022-10-12T17:19:14Z</dcterms:modified>
</cp:coreProperties>
</file>