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60" r:id="rId2"/>
    <p:sldId id="268" r:id="rId3"/>
    <p:sldId id="286" r:id="rId4"/>
    <p:sldId id="315" r:id="rId5"/>
    <p:sldId id="310" r:id="rId6"/>
    <p:sldId id="312" r:id="rId7"/>
    <p:sldId id="313" r:id="rId8"/>
    <p:sldId id="314" r:id="rId9"/>
    <p:sldId id="316" r:id="rId10"/>
    <p:sldId id="298" r:id="rId11"/>
    <p:sldId id="317" r:id="rId12"/>
    <p:sldId id="318" r:id="rId13"/>
    <p:sldId id="319" r:id="rId14"/>
  </p:sldIdLst>
  <p:sldSz cx="9144000" cy="5148263"/>
  <p:notesSz cx="9144000" cy="6858000"/>
  <p:defaultTextStyle>
    <a:defPPr>
      <a:defRPr lang="en-US"/>
    </a:defPPr>
    <a:lvl1pPr marL="0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331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661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993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3323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1654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9984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8316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6646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C2F01D7-572E-D948-A34B-147F8D9850DF}">
          <p14:sldIdLst>
            <p14:sldId id="260"/>
            <p14:sldId id="268"/>
            <p14:sldId id="286"/>
            <p14:sldId id="315"/>
            <p14:sldId id="310"/>
            <p14:sldId id="312"/>
            <p14:sldId id="313"/>
            <p14:sldId id="314"/>
            <p14:sldId id="316"/>
            <p14:sldId id="298"/>
            <p14:sldId id="317"/>
            <p14:sldId id="318"/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979700"/>
    <a:srgbClr val="130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/>
    <p:restoredTop sz="89552"/>
  </p:normalViewPr>
  <p:slideViewPr>
    <p:cSldViewPr snapToGrid="0" snapToObjects="1">
      <p:cViewPr varScale="1">
        <p:scale>
          <a:sx n="102" d="100"/>
          <a:sy n="102" d="100"/>
        </p:scale>
        <p:origin x="1064" y="184"/>
      </p:cViewPr>
      <p:guideLst>
        <p:guide orient="horz" pos="162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64039-9679-7846-8D8C-9A6D2646E37A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6188" y="857250"/>
            <a:ext cx="41116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F2328-B266-9149-9D97-5C822E95C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8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Arithmetic operators.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Assignment operators.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Comparison operators.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Logical operators.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Identity operators.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Membership operators.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Bitwise operators.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F2328-B266-9149-9D97-5C822E95C3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23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F2328-B266-9149-9D97-5C822E95C3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01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F2328-B266-9149-9D97-5C822E95C3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75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F2328-B266-9149-9D97-5C822E95C3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34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F2328-B266-9149-9D97-5C822E95C3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35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F2328-B266-9149-9D97-5C822E95C3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09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F2328-B266-9149-9D97-5C822E95C3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13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F2328-B266-9149-9D97-5C822E95C3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84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F2328-B266-9149-9D97-5C822E95C3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06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F2328-B266-9149-9D97-5C822E95C3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51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F2328-B266-9149-9D97-5C822E95C3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35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F2328-B266-9149-9D97-5C822E95C3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54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termark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230849"/>
            <a:ext cx="8229600" cy="858044"/>
          </a:xfrm>
        </p:spPr>
        <p:txBody>
          <a:bodyPr>
            <a:normAutofit/>
          </a:bodyPr>
          <a:lstStyle>
            <a:lvl1pPr>
              <a:defRPr sz="5500" baseline="0"/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684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Tex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92937" y="596534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937" y="1175255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1594342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077" y="1958411"/>
            <a:ext cx="4887120" cy="2601864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 </a:t>
            </a:r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365395"/>
            <a:ext cx="3057841" cy="3194880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33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37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Text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05690" y="591396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830" y="1170117"/>
            <a:ext cx="7775027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05971" y="1589204"/>
            <a:ext cx="7774886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05831" y="1953273"/>
            <a:ext cx="3812488" cy="2601265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82510" y="1953273"/>
            <a:ext cx="3878317" cy="2601265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Image 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260123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0122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Image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22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/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866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Fu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603713"/>
            <a:ext cx="8223738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82434"/>
            <a:ext cx="8223738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601521"/>
            <a:ext cx="8223598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65590"/>
            <a:ext cx="8223598" cy="2588948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Tex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603713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82434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601521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65590"/>
            <a:ext cx="4887120" cy="2588948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603387"/>
            <a:ext cx="3057841" cy="3951151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896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Text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3078" y="591396"/>
            <a:ext cx="7775026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0117"/>
            <a:ext cx="7775027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8" y="1589204"/>
            <a:ext cx="7774886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9" y="1953273"/>
            <a:ext cx="3812488" cy="2601265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189788" y="1953273"/>
            <a:ext cx="3878317" cy="2601265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Image 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978877"/>
            <a:ext cx="2649415" cy="2958143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978877"/>
            <a:ext cx="2649415" cy="2958143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260123" y="978877"/>
            <a:ext cx="2649415" cy="2958143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0122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Image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/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69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Full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5148263"/>
          </a:xfrm>
        </p:spPr>
        <p:txBody>
          <a:bodyPr anchor="ctr"/>
          <a:lstStyle>
            <a:lvl1pPr marL="0" marR="0" indent="0" algn="ctr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r>
              <a:rPr lang="en-US" dirty="0"/>
              <a:t>Drag image 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5CB9DFC-8EBD-BD49-BF9F-2E2BC794739B}"/>
              </a:ext>
            </a:extLst>
          </p:cNvPr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A2C8161-F08C-7642-9D32-547FB82D693D}"/>
              </a:ext>
            </a:extLst>
          </p:cNvPr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1963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4136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Fu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1997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0718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89805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3874"/>
            <a:ext cx="8223598" cy="2600664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Tex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1997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0718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89805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3874"/>
            <a:ext cx="4887120" cy="2600664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771839"/>
            <a:ext cx="3057841" cy="2776757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8888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Text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19237" y="597260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9096" y="1175981"/>
            <a:ext cx="7775027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chemeClr val="bg1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9237" y="1595069"/>
            <a:ext cx="7774886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chemeClr val="bg1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9378" y="1959137"/>
            <a:ext cx="3812488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82510" y="1959137"/>
            <a:ext cx="3878317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Image 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260123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0122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Image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7827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Fu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2937" y="593725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937" y="1172446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1591533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077" y="1955602"/>
            <a:ext cx="8223598" cy="2598936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Tex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3725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2446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1533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5602"/>
            <a:ext cx="4887120" cy="2598936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388844"/>
            <a:ext cx="3057841" cy="3165694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60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Fu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3725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2446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1533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93217" y="1955601"/>
            <a:ext cx="8223598" cy="2598937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Text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92936" y="597260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795" y="1175981"/>
            <a:ext cx="7795847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chemeClr val="bg1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2936" y="1595068"/>
            <a:ext cx="7795706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chemeClr val="bg1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077" y="1959137"/>
            <a:ext cx="3812488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82510" y="1959137"/>
            <a:ext cx="3878317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Image 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260123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0122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Image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9520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Fu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4051"/>
            <a:ext cx="8223738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2772"/>
            <a:ext cx="8223738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1859"/>
            <a:ext cx="8223598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5928"/>
            <a:ext cx="8223598" cy="2598610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Tex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4051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2772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1859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5928"/>
            <a:ext cx="4887120" cy="2598610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593725"/>
            <a:ext cx="3057841" cy="331629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7133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Text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98917" y="597260"/>
            <a:ext cx="7795847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8918" y="1175981"/>
            <a:ext cx="7795846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chemeClr val="bg1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9058" y="1595068"/>
            <a:ext cx="7795706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chemeClr val="bg1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9059" y="1959137"/>
            <a:ext cx="3812488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82510" y="1959137"/>
            <a:ext cx="3878317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Image 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984738"/>
            <a:ext cx="2649415" cy="2952282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984738"/>
            <a:ext cx="2649415" cy="2952282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260123" y="984738"/>
            <a:ext cx="2649415" cy="2952282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0122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Image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Tex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3725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2446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1533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93217" y="1955601"/>
            <a:ext cx="4887120" cy="2598937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142660"/>
            <a:ext cx="3057841" cy="341187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67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Text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98917" y="597255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936" y="1175976"/>
            <a:ext cx="7775027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1595063"/>
            <a:ext cx="7774886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9058" y="1959132"/>
            <a:ext cx="3812488" cy="2595406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82510" y="1959132"/>
            <a:ext cx="3878317" cy="2595406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73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Image 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178060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178059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Image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/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55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Fu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6534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5255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4342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8411"/>
            <a:ext cx="8223598" cy="2601864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 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7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1709081"/>
            <a:ext cx="8229600" cy="858044"/>
          </a:xfrm>
          <a:prstGeom prst="rect">
            <a:avLst/>
          </a:prstGeom>
        </p:spPr>
        <p:txBody>
          <a:bodyPr vert="horz" lIns="81666" tIns="40833" rIns="81666" bIns="40833" rtlCol="0" anchor="ctr">
            <a:normAutofit/>
          </a:bodyPr>
          <a:lstStyle/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2668450"/>
            <a:ext cx="8229600" cy="507820"/>
          </a:xfrm>
          <a:prstGeom prst="rect">
            <a:avLst/>
          </a:prstGeom>
        </p:spPr>
        <p:txBody>
          <a:bodyPr vert="horz" lIns="81666" tIns="40833" rIns="81666" bIns="40833" rtlCol="0">
            <a:normAutofit/>
          </a:bodyPr>
          <a:lstStyle/>
          <a:p>
            <a:pPr lvl="0"/>
            <a:r>
              <a:rPr lang="en-GB" dirty="0"/>
              <a:t>Sub-header style</a:t>
            </a:r>
          </a:p>
        </p:txBody>
      </p:sp>
    </p:spTree>
    <p:extLst>
      <p:ext uri="{BB962C8B-B14F-4D97-AF65-F5344CB8AC3E}">
        <p14:creationId xmlns:p14="http://schemas.microsoft.com/office/powerpoint/2010/main" val="261989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87" r:id="rId3"/>
    <p:sldLayoutId id="2147483649" r:id="rId4"/>
    <p:sldLayoutId id="2147483661" r:id="rId5"/>
    <p:sldLayoutId id="2147483679" r:id="rId6"/>
    <p:sldLayoutId id="2147483693" r:id="rId7"/>
    <p:sldLayoutId id="2147483664" r:id="rId8"/>
    <p:sldLayoutId id="2147483688" r:id="rId9"/>
    <p:sldLayoutId id="2147483663" r:id="rId10"/>
    <p:sldLayoutId id="2147483675" r:id="rId11"/>
    <p:sldLayoutId id="2147483680" r:id="rId12"/>
    <p:sldLayoutId id="2147483694" r:id="rId13"/>
    <p:sldLayoutId id="2147483666" r:id="rId14"/>
    <p:sldLayoutId id="2147483689" r:id="rId15"/>
    <p:sldLayoutId id="2147483665" r:id="rId16"/>
    <p:sldLayoutId id="2147483678" r:id="rId17"/>
    <p:sldLayoutId id="2147483681" r:id="rId18"/>
    <p:sldLayoutId id="2147483695" r:id="rId19"/>
    <p:sldLayoutId id="2147483658" r:id="rId20"/>
    <p:sldLayoutId id="2147483667" r:id="rId21"/>
    <p:sldLayoutId id="2147483690" r:id="rId22"/>
    <p:sldLayoutId id="2147483668" r:id="rId23"/>
    <p:sldLayoutId id="2147483677" r:id="rId24"/>
    <p:sldLayoutId id="2147483685" r:id="rId25"/>
    <p:sldLayoutId id="2147483696" r:id="rId26"/>
    <p:sldLayoutId id="2147483673" r:id="rId27"/>
    <p:sldLayoutId id="2147483691" r:id="rId28"/>
    <p:sldLayoutId id="2147483671" r:id="rId29"/>
    <p:sldLayoutId id="2147483682" r:id="rId30"/>
    <p:sldLayoutId id="2147483686" r:id="rId31"/>
    <p:sldLayoutId id="2147483697" r:id="rId32"/>
    <p:sldLayoutId id="2147483674" r:id="rId33"/>
    <p:sldLayoutId id="2147483692" r:id="rId34"/>
    <p:sldLayoutId id="2147483669" r:id="rId35"/>
    <p:sldLayoutId id="2147483683" r:id="rId36"/>
    <p:sldLayoutId id="2147483698" r:id="rId37"/>
    <p:sldLayoutId id="2147483684" r:id="rId38"/>
  </p:sldLayoutIdLst>
  <p:hf hdr="0" ftr="0" dt="0"/>
  <p:txStyles>
    <p:titleStyle>
      <a:lvl1pPr algn="l" defTabSz="408331" rtl="0" eaLnBrk="1" latinLnBrk="0" hangingPunct="1">
        <a:spcBef>
          <a:spcPct val="0"/>
        </a:spcBef>
        <a:buNone/>
        <a:defRPr sz="4900" b="1" kern="1200">
          <a:solidFill>
            <a:schemeClr val="tx1"/>
          </a:solidFill>
          <a:latin typeface="Cambria"/>
          <a:ea typeface="+mj-ea"/>
          <a:cs typeface="Cambria"/>
        </a:defRPr>
      </a:lvl1pPr>
    </p:titleStyle>
    <p:bodyStyle>
      <a:lvl1pPr marL="0" indent="0" algn="l" defTabSz="408331" rtl="0" eaLnBrk="1" latinLnBrk="0" hangingPunct="1">
        <a:spcBef>
          <a:spcPct val="20000"/>
        </a:spcBef>
        <a:buFont typeface="Arial"/>
        <a:buNone/>
        <a:defRPr sz="3000" kern="1200" cap="none" baseline="0">
          <a:solidFill>
            <a:srgbClr val="25303B"/>
          </a:solidFill>
          <a:latin typeface="+mn-lt"/>
          <a:ea typeface="+mn-ea"/>
          <a:cs typeface="+mn-cs"/>
        </a:defRPr>
      </a:lvl1pPr>
      <a:lvl2pPr marL="663538" indent="-255207" algn="l" defTabSz="408331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827" indent="-204166" algn="l" defTabSz="408331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9158" indent="-204166" algn="l" defTabSz="408331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7489" indent="-204166" algn="l" defTabSz="408331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5819" indent="-204166" algn="l" defTabSz="40833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4150" indent="-204166" algn="l" defTabSz="40833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2481" indent="-204166" algn="l" defTabSz="40833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70812" indent="-204166" algn="l" defTabSz="40833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331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661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993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3323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1654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984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8316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6646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69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orient="horz" pos="3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hyperlink" Target="https://pixabay.com/en/logic-gate-functions-digital-circuit-2333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50929"/>
            <a:ext cx="8229600" cy="327051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Helvetica" pitchFamily="2" charset="0"/>
              </a:rPr>
              <a:t>Python programming and data visualization for beginners</a:t>
            </a:r>
            <a:br>
              <a:rPr lang="en-US" sz="3600" dirty="0">
                <a:latin typeface="Helvetica" pitchFamily="2" charset="0"/>
              </a:rPr>
            </a:br>
            <a:br>
              <a:rPr lang="en-US" dirty="0">
                <a:latin typeface="Helvetica" pitchFamily="2" charset="0"/>
              </a:rPr>
            </a:br>
            <a:r>
              <a:rPr lang="en-US" sz="2200" dirty="0">
                <a:latin typeface="Helvetica" pitchFamily="2" charset="0"/>
              </a:rPr>
              <a:t>Dr Joel Martin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DE51C72-F035-F16C-C9F7-BC96AA298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2668" y="2574131"/>
            <a:ext cx="2574131" cy="257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661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3B3E-4046-E575-252D-CC2C3DCFB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6" y="593725"/>
            <a:ext cx="5739733" cy="57872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pitchFamily="2" charset="0"/>
              </a:rPr>
              <a:t>Control flow statements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251B9-F133-72D4-2026-52A22FDED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077" y="1172446"/>
            <a:ext cx="4887260" cy="40978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ourier" pitchFamily="2" charset="0"/>
              </a:rPr>
              <a:t>if / </a:t>
            </a:r>
            <a:r>
              <a:rPr lang="en-US" dirty="0" err="1">
                <a:latin typeface="Courier" pitchFamily="2" charset="0"/>
              </a:rPr>
              <a:t>elif</a:t>
            </a:r>
            <a:r>
              <a:rPr lang="en-US" dirty="0">
                <a:latin typeface="Courier" pitchFamily="2" charset="0"/>
              </a:rPr>
              <a:t> / else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61C61A-FFB4-9E9C-B46A-1728F018A440}"/>
              </a:ext>
            </a:extLst>
          </p:cNvPr>
          <p:cNvSpPr txBox="1">
            <a:spLocks/>
          </p:cNvSpPr>
          <p:nvPr/>
        </p:nvSpPr>
        <p:spPr>
          <a:xfrm>
            <a:off x="293217" y="1678501"/>
            <a:ext cx="4185018" cy="2680557"/>
          </a:xfrm>
          <a:prstGeom prst="rect">
            <a:avLst/>
          </a:prstGeom>
          <a:effectLst>
            <a:softEdge rad="0"/>
          </a:effectLst>
        </p:spPr>
        <p:txBody>
          <a:bodyPr vert="horz" lIns="81666" tIns="40833" rIns="81666" bIns="40833" rtlCol="0">
            <a:noAutofit/>
          </a:bodyPr>
          <a:lstStyle>
            <a:lvl1pPr marL="0" indent="-266859" algn="l" defTabSz="408331" rtl="0" eaLnBrk="1" latinLnBrk="0" hangingPunct="1">
              <a:spcBef>
                <a:spcPct val="20000"/>
              </a:spcBef>
              <a:buSzPct val="80000"/>
              <a:buFont typeface="Wingdings" charset="2"/>
              <a:buChar char="§"/>
              <a:defRPr sz="2000" kern="1200" cap="none" baseline="0">
                <a:solidFill>
                  <a:srgbClr val="25303B"/>
                </a:solidFill>
                <a:latin typeface="+mn-lt"/>
                <a:ea typeface="+mn-ea"/>
                <a:cs typeface="+mn-cs"/>
              </a:defRPr>
            </a:lvl1pPr>
            <a:lvl2pPr marL="663538" indent="-255207" algn="l" defTabSz="40833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0827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9158" indent="-204166" algn="l" defTabSz="40833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7489" indent="-204166" algn="l" defTabSz="40833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5819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4150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2481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70812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GB" sz="1600" dirty="0">
                <a:latin typeface="Helvetica" pitchFamily="2" charset="0"/>
              </a:rPr>
              <a:t>Used for conditional execution</a:t>
            </a:r>
          </a:p>
          <a:p>
            <a:pPr marL="285750" indent="-285750"/>
            <a:r>
              <a:rPr lang="en-US" sz="1600" dirty="0">
                <a:latin typeface="Courier" pitchFamily="2" charset="0"/>
              </a:rPr>
              <a:t>if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1600" dirty="0">
                <a:latin typeface="Helvetica" pitchFamily="2" charset="0"/>
              </a:rPr>
              <a:t>statements c</a:t>
            </a:r>
            <a:r>
              <a:rPr lang="en-GB" sz="1600" dirty="0">
                <a:latin typeface="Helvetica" pitchFamily="2" charset="0"/>
              </a:rPr>
              <a:t>an be extended with any number of  </a:t>
            </a:r>
            <a:r>
              <a:rPr lang="en-GB" sz="1600" dirty="0" err="1">
                <a:latin typeface="Courier" pitchFamily="2" charset="0"/>
              </a:rPr>
              <a:t>elif</a:t>
            </a:r>
            <a:r>
              <a:rPr lang="en-GB" sz="1600" dirty="0">
                <a:latin typeface="Helvetica" pitchFamily="2" charset="0"/>
              </a:rPr>
              <a:t> (‘else if’) clauses and optionally ended with an </a:t>
            </a:r>
            <a:r>
              <a:rPr lang="en-GB" sz="1600" dirty="0">
                <a:latin typeface="Courier" pitchFamily="2" charset="0"/>
              </a:rPr>
              <a:t>else</a:t>
            </a:r>
            <a:r>
              <a:rPr lang="en-GB" sz="1600" dirty="0">
                <a:latin typeface="Helvetica" pitchFamily="2" charset="0"/>
              </a:rPr>
              <a:t> clause</a:t>
            </a:r>
          </a:p>
          <a:p>
            <a:pPr marL="285750" indent="-285750"/>
            <a:r>
              <a:rPr lang="en-GB" sz="1600" b="1" dirty="0">
                <a:latin typeface="Helvetica" pitchFamily="2" charset="0"/>
              </a:rPr>
              <a:t>Short circuit evaluation </a:t>
            </a:r>
            <a:r>
              <a:rPr lang="en-GB" sz="1600" dirty="0">
                <a:latin typeface="Helvetica" pitchFamily="2" charset="0"/>
              </a:rPr>
              <a:t>– as soon as a true statement is found, the relevant code is executed, and the program continues</a:t>
            </a:r>
          </a:p>
        </p:txBody>
      </p:sp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AD7C751-1295-5F99-D478-6E5263F8B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323" y="779035"/>
            <a:ext cx="5173250" cy="436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966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3B3E-4046-E575-252D-CC2C3DCFB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6" y="593725"/>
            <a:ext cx="5739733" cy="57872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pitchFamily="2" charset="0"/>
              </a:rPr>
              <a:t>Control flow statements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251B9-F133-72D4-2026-52A22FDED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077" y="1172446"/>
            <a:ext cx="4887260" cy="40978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ourier" pitchFamily="2" charset="0"/>
              </a:rPr>
              <a:t>while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00C8562-D695-EC64-07B9-C06FDC46545A}"/>
              </a:ext>
            </a:extLst>
          </p:cNvPr>
          <p:cNvSpPr txBox="1">
            <a:spLocks/>
          </p:cNvSpPr>
          <p:nvPr/>
        </p:nvSpPr>
        <p:spPr>
          <a:xfrm>
            <a:off x="293217" y="1678501"/>
            <a:ext cx="4185018" cy="3010701"/>
          </a:xfrm>
          <a:prstGeom prst="rect">
            <a:avLst/>
          </a:prstGeom>
          <a:effectLst>
            <a:softEdge rad="0"/>
          </a:effectLst>
        </p:spPr>
        <p:txBody>
          <a:bodyPr vert="horz" lIns="81666" tIns="40833" rIns="81666" bIns="40833" rtlCol="0">
            <a:noAutofit/>
          </a:bodyPr>
          <a:lstStyle>
            <a:lvl1pPr marL="0" indent="-266859" algn="l" defTabSz="408331" rtl="0" eaLnBrk="1" latinLnBrk="0" hangingPunct="1">
              <a:spcBef>
                <a:spcPct val="20000"/>
              </a:spcBef>
              <a:buSzPct val="80000"/>
              <a:buFont typeface="Wingdings" charset="2"/>
              <a:buChar char="§"/>
              <a:defRPr sz="2000" kern="1200" cap="none" baseline="0">
                <a:solidFill>
                  <a:srgbClr val="25303B"/>
                </a:solidFill>
                <a:latin typeface="+mn-lt"/>
                <a:ea typeface="+mn-ea"/>
                <a:cs typeface="+mn-cs"/>
              </a:defRPr>
            </a:lvl1pPr>
            <a:lvl2pPr marL="663538" indent="-255207" algn="l" defTabSz="40833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0827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9158" indent="-204166" algn="l" defTabSz="40833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7489" indent="-204166" algn="l" defTabSz="40833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5819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4150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2481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70812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GB" sz="1600" dirty="0">
                <a:latin typeface="Helvetica" pitchFamily="2" charset="0"/>
              </a:rPr>
              <a:t>Used for repeated execution for as long as a condition remains true</a:t>
            </a:r>
          </a:p>
          <a:p>
            <a:pPr marL="285750" indent="-285750"/>
            <a:r>
              <a:rPr lang="en-GB" sz="1600" dirty="0">
                <a:latin typeface="Helvetica" pitchFamily="2" charset="0"/>
              </a:rPr>
              <a:t>May include the </a:t>
            </a:r>
            <a:r>
              <a:rPr lang="en-GB" sz="1600" dirty="0">
                <a:latin typeface="Courier" pitchFamily="2" charset="0"/>
              </a:rPr>
              <a:t>break</a:t>
            </a:r>
            <a:r>
              <a:rPr lang="en-GB" sz="1600" dirty="0">
                <a:latin typeface="Helvetica" pitchFamily="2" charset="0"/>
              </a:rPr>
              <a:t> and </a:t>
            </a:r>
            <a:r>
              <a:rPr lang="en-GB" sz="1600" dirty="0">
                <a:latin typeface="Courier" pitchFamily="2" charset="0"/>
              </a:rPr>
              <a:t>continue</a:t>
            </a:r>
            <a:r>
              <a:rPr lang="en-GB" sz="1600" dirty="0">
                <a:latin typeface="Helvetica" pitchFamily="2" charset="0"/>
              </a:rPr>
              <a:t> statements (not shown here)</a:t>
            </a:r>
          </a:p>
          <a:p>
            <a:pPr marL="285750" indent="-285750"/>
            <a:r>
              <a:rPr lang="en-GB" sz="1600" dirty="0">
                <a:latin typeface="Courier" pitchFamily="2" charset="0"/>
              </a:rPr>
              <a:t>break </a:t>
            </a:r>
            <a:r>
              <a:rPr lang="en-GB" sz="1600" dirty="0">
                <a:latin typeface="Helvetica" pitchFamily="2" charset="0"/>
              </a:rPr>
              <a:t>terminates the loop without executing the </a:t>
            </a:r>
            <a:r>
              <a:rPr lang="en-GB" sz="1600" dirty="0">
                <a:latin typeface="Courier" pitchFamily="2" charset="0"/>
              </a:rPr>
              <a:t>else</a:t>
            </a:r>
            <a:r>
              <a:rPr lang="en-GB" sz="1600" dirty="0">
                <a:latin typeface="Helvetica" pitchFamily="2" charset="0"/>
              </a:rPr>
              <a:t> clause (if present)</a:t>
            </a:r>
          </a:p>
          <a:p>
            <a:pPr marL="285750" indent="-285750"/>
            <a:r>
              <a:rPr lang="en-GB" sz="1600" dirty="0">
                <a:latin typeface="Courier" pitchFamily="2" charset="0"/>
              </a:rPr>
              <a:t>continue</a:t>
            </a:r>
            <a:r>
              <a:rPr lang="en-GB" sz="1600" dirty="0">
                <a:latin typeface="Helvetica" pitchFamily="2" charset="0"/>
              </a:rPr>
              <a:t> skips the rest of the code for the current iteration and goes back to testing the initial expression</a:t>
            </a:r>
          </a:p>
        </p:txBody>
      </p:sp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434FE24-4364-850F-03D0-2543AEA04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337" y="1039659"/>
            <a:ext cx="3994043" cy="364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816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3B3E-4046-E575-252D-CC2C3DCFB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6" y="593725"/>
            <a:ext cx="5739733" cy="57872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pitchFamily="2" charset="0"/>
              </a:rPr>
              <a:t>Control flow statements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251B9-F133-72D4-2026-52A22FDED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077" y="1172446"/>
            <a:ext cx="4887260" cy="40978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ourier" pitchFamily="2" charset="0"/>
              </a:rPr>
              <a:t>for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0BACEA-39E8-E2D2-E3F9-CCA2BCAE6312}"/>
              </a:ext>
            </a:extLst>
          </p:cNvPr>
          <p:cNvSpPr txBox="1">
            <a:spLocks/>
          </p:cNvSpPr>
          <p:nvPr/>
        </p:nvSpPr>
        <p:spPr>
          <a:xfrm>
            <a:off x="293217" y="1678501"/>
            <a:ext cx="4185018" cy="2968655"/>
          </a:xfrm>
          <a:prstGeom prst="rect">
            <a:avLst/>
          </a:prstGeom>
          <a:effectLst>
            <a:softEdge rad="0"/>
          </a:effectLst>
        </p:spPr>
        <p:txBody>
          <a:bodyPr vert="horz" lIns="81666" tIns="40833" rIns="81666" bIns="40833" rtlCol="0">
            <a:noAutofit/>
          </a:bodyPr>
          <a:lstStyle>
            <a:lvl1pPr marL="0" indent="-266859" algn="l" defTabSz="408331" rtl="0" eaLnBrk="1" latinLnBrk="0" hangingPunct="1">
              <a:spcBef>
                <a:spcPct val="20000"/>
              </a:spcBef>
              <a:buSzPct val="80000"/>
              <a:buFont typeface="Wingdings" charset="2"/>
              <a:buChar char="§"/>
              <a:defRPr sz="2000" kern="1200" cap="none" baseline="0">
                <a:solidFill>
                  <a:srgbClr val="25303B"/>
                </a:solidFill>
                <a:latin typeface="+mn-lt"/>
                <a:ea typeface="+mn-ea"/>
                <a:cs typeface="+mn-cs"/>
              </a:defRPr>
            </a:lvl1pPr>
            <a:lvl2pPr marL="663538" indent="-255207" algn="l" defTabSz="40833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0827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9158" indent="-204166" algn="l" defTabSz="40833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7489" indent="-204166" algn="l" defTabSz="40833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5819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4150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2481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70812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GB" sz="1600" dirty="0">
                <a:latin typeface="Helvetica" pitchFamily="2" charset="0"/>
              </a:rPr>
              <a:t>Used to iterate over the elements of a sequence (or some other </a:t>
            </a:r>
            <a:r>
              <a:rPr lang="en-GB" sz="1600" i="1" dirty="0" err="1">
                <a:latin typeface="Helvetica" pitchFamily="2" charset="0"/>
              </a:rPr>
              <a:t>iterable</a:t>
            </a:r>
            <a:r>
              <a:rPr lang="en-GB" sz="1600" dirty="0">
                <a:latin typeface="Helvetica" pitchFamily="2" charset="0"/>
              </a:rPr>
              <a:t> object) in the order that they appear</a:t>
            </a:r>
          </a:p>
          <a:p>
            <a:pPr marL="285750" indent="-285750"/>
            <a:r>
              <a:rPr lang="en-GB" sz="1600" dirty="0">
                <a:latin typeface="Helvetica" pitchFamily="2" charset="0"/>
              </a:rPr>
              <a:t>At each iteration the current value from the sequence is assigned to a target variable</a:t>
            </a:r>
          </a:p>
          <a:p>
            <a:pPr marL="285750" indent="-285750"/>
            <a:r>
              <a:rPr lang="en-GB" sz="1600" dirty="0">
                <a:latin typeface="Helvetica" pitchFamily="2" charset="0"/>
              </a:rPr>
              <a:t>Optional </a:t>
            </a:r>
            <a:r>
              <a:rPr lang="en-GB" sz="1600" dirty="0">
                <a:latin typeface="Courier" pitchFamily="2" charset="0"/>
              </a:rPr>
              <a:t>else </a:t>
            </a:r>
            <a:r>
              <a:rPr lang="en-GB" sz="1600" dirty="0">
                <a:latin typeface="Helvetica" pitchFamily="2" charset="0"/>
              </a:rPr>
              <a:t>to be executed when the sequence is exhausted</a:t>
            </a:r>
          </a:p>
          <a:p>
            <a:pPr marL="285750" indent="-285750"/>
            <a:r>
              <a:rPr lang="en-GB" sz="1600" dirty="0">
                <a:latin typeface="Helvetica" pitchFamily="2" charset="0"/>
              </a:rPr>
              <a:t>May also include the </a:t>
            </a:r>
            <a:r>
              <a:rPr lang="en-GB" sz="1600" dirty="0">
                <a:latin typeface="Courier" pitchFamily="2" charset="0"/>
              </a:rPr>
              <a:t>break</a:t>
            </a:r>
            <a:r>
              <a:rPr lang="en-GB" sz="1600" dirty="0">
                <a:latin typeface="Helvetica" pitchFamily="2" charset="0"/>
              </a:rPr>
              <a:t> and </a:t>
            </a:r>
            <a:r>
              <a:rPr lang="en-GB" sz="1600" dirty="0">
                <a:latin typeface="Courier" pitchFamily="2" charset="0"/>
              </a:rPr>
              <a:t>continue</a:t>
            </a:r>
            <a:r>
              <a:rPr lang="en-GB" sz="1600" dirty="0">
                <a:latin typeface="Helvetica" pitchFamily="2" charset="0"/>
              </a:rPr>
              <a:t> statements (not shown here)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5AA94DA-6C72-CE7F-D2AE-B72F7435D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015" y="972028"/>
            <a:ext cx="5445601" cy="397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16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102">
            <a:extLst>
              <a:ext uri="{FF2B5EF4-FFF2-40B4-BE49-F238E27FC236}">
                <a16:creationId xmlns:a16="http://schemas.microsoft.com/office/drawing/2014/main" id="{B42EE10B-6754-69E0-BDE9-7C08F3C229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57" t="17030" r="13882" b="16909"/>
          <a:stretch/>
        </p:blipFill>
        <p:spPr>
          <a:xfrm>
            <a:off x="5196034" y="1702263"/>
            <a:ext cx="3665116" cy="25001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C33B3E-4046-E575-252D-CC2C3DCFB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6" y="593725"/>
            <a:ext cx="5739733" cy="57872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pitchFamily="2" charset="0"/>
              </a:rPr>
              <a:t>Defining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251B9-F133-72D4-2026-52A22FDED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077" y="1172446"/>
            <a:ext cx="4887260" cy="40978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ourier" pitchFamily="2" charset="0"/>
              </a:rPr>
              <a:t>def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0BACEA-39E8-E2D2-E3F9-CCA2BCAE6312}"/>
              </a:ext>
            </a:extLst>
          </p:cNvPr>
          <p:cNvSpPr txBox="1">
            <a:spLocks/>
          </p:cNvSpPr>
          <p:nvPr/>
        </p:nvSpPr>
        <p:spPr>
          <a:xfrm>
            <a:off x="293217" y="1678500"/>
            <a:ext cx="3832356" cy="3576405"/>
          </a:xfrm>
          <a:prstGeom prst="rect">
            <a:avLst/>
          </a:prstGeom>
          <a:effectLst>
            <a:softEdge rad="0"/>
          </a:effectLst>
        </p:spPr>
        <p:txBody>
          <a:bodyPr vert="horz" lIns="81666" tIns="40833" rIns="81666" bIns="40833" rtlCol="0">
            <a:noAutofit/>
          </a:bodyPr>
          <a:lstStyle>
            <a:lvl1pPr marL="0" indent="-266859" algn="l" defTabSz="408331" rtl="0" eaLnBrk="1" latinLnBrk="0" hangingPunct="1">
              <a:spcBef>
                <a:spcPct val="20000"/>
              </a:spcBef>
              <a:buSzPct val="80000"/>
              <a:buFont typeface="Wingdings" charset="2"/>
              <a:buChar char="§"/>
              <a:defRPr sz="2000" kern="1200" cap="none" baseline="0">
                <a:solidFill>
                  <a:srgbClr val="25303B"/>
                </a:solidFill>
                <a:latin typeface="+mn-lt"/>
                <a:ea typeface="+mn-ea"/>
                <a:cs typeface="+mn-cs"/>
              </a:defRPr>
            </a:lvl1pPr>
            <a:lvl2pPr marL="663538" indent="-255207" algn="l" defTabSz="40833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0827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9158" indent="-204166" algn="l" defTabSz="40833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7489" indent="-204166" algn="l" defTabSz="40833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5819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4150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2481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70812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GB" sz="1600" dirty="0">
                <a:latin typeface="Helvetica" pitchFamily="2" charset="0"/>
              </a:rPr>
              <a:t>Functions are self-contained blocks of code that encapsulate a specific task or related group of tasks</a:t>
            </a:r>
          </a:p>
          <a:p>
            <a:pPr marL="285750" indent="-285750"/>
            <a:r>
              <a:rPr lang="en-GB" sz="1600" dirty="0">
                <a:latin typeface="Helvetica" pitchFamily="2" charset="0"/>
              </a:rPr>
              <a:t>They typically take a list of arguments, perform some sort of operation, and then return a result</a:t>
            </a:r>
          </a:p>
          <a:p>
            <a:pPr marL="285750" indent="-285750"/>
            <a:r>
              <a:rPr lang="en-GB" sz="1600" dirty="0">
                <a:latin typeface="Helvetica" pitchFamily="2" charset="0"/>
              </a:rPr>
              <a:t>Use the keyword </a:t>
            </a:r>
            <a:r>
              <a:rPr lang="en-GB" sz="1600" dirty="0">
                <a:latin typeface="Courier" pitchFamily="2" charset="0"/>
              </a:rPr>
              <a:t>def </a:t>
            </a:r>
            <a:r>
              <a:rPr lang="en-GB" sz="1600" dirty="0">
                <a:latin typeface="Helvetica" pitchFamily="2" charset="0"/>
              </a:rPr>
              <a:t>to define a function</a:t>
            </a:r>
          </a:p>
          <a:p>
            <a:pPr marL="285750" indent="-285750"/>
            <a:r>
              <a:rPr lang="en-GB" sz="1600" dirty="0">
                <a:latin typeface="Helvetica" pitchFamily="2" charset="0"/>
              </a:rPr>
              <a:t>If you find that you are repeating the same bits of code over and over again, define a function!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21B00B-49E5-7DD5-E099-B3A06F448316}"/>
              </a:ext>
            </a:extLst>
          </p:cNvPr>
          <p:cNvSpPr txBox="1"/>
          <p:nvPr/>
        </p:nvSpPr>
        <p:spPr>
          <a:xfrm>
            <a:off x="6480888" y="1151339"/>
            <a:ext cx="2287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Helvetica" pitchFamily="2" charset="0"/>
              </a:rPr>
              <a:t>Parentheses to delimit (possibly empty) parameter list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EF4DF6C9-334D-C4CA-E376-8C7F5CFB3BEC}"/>
              </a:ext>
            </a:extLst>
          </p:cNvPr>
          <p:cNvCxnSpPr>
            <a:cxnSpLocks/>
            <a:stCxn id="9" idx="2"/>
          </p:cNvCxnSpPr>
          <p:nvPr/>
        </p:nvCxnSpPr>
        <p:spPr>
          <a:xfrm rot="16200000" flipH="1">
            <a:off x="7597200" y="1609763"/>
            <a:ext cx="818570" cy="7634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B81B4688-2165-F1C0-83C6-F427F40AF882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7013963" y="1801577"/>
            <a:ext cx="830126" cy="3914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8B7641A-968E-934B-7E9C-34E9B28F27E1}"/>
              </a:ext>
            </a:extLst>
          </p:cNvPr>
          <p:cNvSpPr txBox="1"/>
          <p:nvPr/>
        </p:nvSpPr>
        <p:spPr>
          <a:xfrm>
            <a:off x="5180337" y="1209303"/>
            <a:ext cx="11228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Helvetica" pitchFamily="2" charset="0"/>
              </a:rPr>
              <a:t>Function name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D2D9DCA-6FC2-EA0A-FA7F-BFFD740B0A3A}"/>
              </a:ext>
            </a:extLst>
          </p:cNvPr>
          <p:cNvSpPr txBox="1"/>
          <p:nvPr/>
        </p:nvSpPr>
        <p:spPr>
          <a:xfrm>
            <a:off x="4239614" y="1843237"/>
            <a:ext cx="10814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Helvetica" pitchFamily="2" charset="0"/>
              </a:rPr>
              <a:t>Function definition keyword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C070516-3320-8F0B-FA14-5D31B03C3A20}"/>
              </a:ext>
            </a:extLst>
          </p:cNvPr>
          <p:cNvSpPr txBox="1"/>
          <p:nvPr/>
        </p:nvSpPr>
        <p:spPr>
          <a:xfrm>
            <a:off x="3939809" y="2808598"/>
            <a:ext cx="10814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Helvetica" pitchFamily="2" charset="0"/>
              </a:rPr>
              <a:t>Docstring (brief function explanation)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5C9E5D1-2067-5E24-5EFC-AC4EB26186A6}"/>
              </a:ext>
            </a:extLst>
          </p:cNvPr>
          <p:cNvSpPr txBox="1"/>
          <p:nvPr/>
        </p:nvSpPr>
        <p:spPr>
          <a:xfrm>
            <a:off x="5033390" y="4288808"/>
            <a:ext cx="1416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Helvetica" pitchFamily="2" charset="0"/>
              </a:rPr>
              <a:t>Return statement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4FB566-2C3B-0A18-F985-92DCE8BB8E72}"/>
              </a:ext>
            </a:extLst>
          </p:cNvPr>
          <p:cNvSpPr txBox="1"/>
          <p:nvPr/>
        </p:nvSpPr>
        <p:spPr>
          <a:xfrm>
            <a:off x="7274309" y="4277391"/>
            <a:ext cx="15753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Helvetica" pitchFamily="2" charset="0"/>
              </a:rPr>
              <a:t>Function body (code that does something)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CE07DA4-B7BE-FEA8-9F1F-7FF8CB9F8280}"/>
              </a:ext>
            </a:extLst>
          </p:cNvPr>
          <p:cNvSpPr txBox="1"/>
          <p:nvPr/>
        </p:nvSpPr>
        <p:spPr>
          <a:xfrm>
            <a:off x="7386490" y="3318672"/>
            <a:ext cx="14642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chemeClr val="bg1"/>
                </a:solidFill>
                <a:latin typeface="Helvetica" pitchFamily="2" charset="0"/>
              </a:rPr>
              <a:t>Parameter list (comma-separated)</a:t>
            </a:r>
          </a:p>
        </p:txBody>
      </p: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BDB3E8C8-EB6C-7A97-101B-31D61A389FD9}"/>
              </a:ext>
            </a:extLst>
          </p:cNvPr>
          <p:cNvCxnSpPr>
            <a:cxnSpLocks/>
            <a:stCxn id="60" idx="3"/>
          </p:cNvCxnSpPr>
          <p:nvPr/>
        </p:nvCxnSpPr>
        <p:spPr>
          <a:xfrm flipH="1" flipV="1">
            <a:off x="8356066" y="2643702"/>
            <a:ext cx="494717" cy="890414"/>
          </a:xfrm>
          <a:prstGeom prst="curvedConnector4">
            <a:avLst>
              <a:gd name="adj1" fmla="val -46208"/>
              <a:gd name="adj2" fmla="val 6209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4012757F-F2CB-1D73-CBE7-2B4AA5B37547}"/>
              </a:ext>
            </a:extLst>
          </p:cNvPr>
          <p:cNvCxnSpPr>
            <a:cxnSpLocks/>
            <a:stCxn id="56" idx="2"/>
          </p:cNvCxnSpPr>
          <p:nvPr/>
        </p:nvCxnSpPr>
        <p:spPr>
          <a:xfrm rot="16200000" flipH="1">
            <a:off x="5042139" y="2181591"/>
            <a:ext cx="74754" cy="59837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B5EC5F45-0763-4CC1-00DC-0438E31B02A5}"/>
              </a:ext>
            </a:extLst>
          </p:cNvPr>
          <p:cNvCxnSpPr>
            <a:cxnSpLocks/>
            <a:stCxn id="55" idx="2"/>
          </p:cNvCxnSpPr>
          <p:nvPr/>
        </p:nvCxnSpPr>
        <p:spPr>
          <a:xfrm rot="16200000" flipH="1">
            <a:off x="5638135" y="1574521"/>
            <a:ext cx="941436" cy="7342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F7DAF752-B033-B4C8-69EF-D81714D10509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5021238" y="2749505"/>
            <a:ext cx="787652" cy="3591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596356CF-9DA1-7CF6-2575-BDF3C85545FF}"/>
              </a:ext>
            </a:extLst>
          </p:cNvPr>
          <p:cNvCxnSpPr>
            <a:cxnSpLocks/>
            <a:stCxn id="58" idx="0"/>
          </p:cNvCxnSpPr>
          <p:nvPr/>
        </p:nvCxnSpPr>
        <p:spPr>
          <a:xfrm rot="5400000" flipH="1" flipV="1">
            <a:off x="5652696" y="3908693"/>
            <a:ext cx="469162" cy="2910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3D596C0D-9CA3-F27E-DA2F-C7DD448A7CBC}"/>
              </a:ext>
            </a:extLst>
          </p:cNvPr>
          <p:cNvCxnSpPr>
            <a:cxnSpLocks/>
            <a:stCxn id="59" idx="0"/>
          </p:cNvCxnSpPr>
          <p:nvPr/>
        </p:nvCxnSpPr>
        <p:spPr>
          <a:xfrm rot="16200000" flipV="1">
            <a:off x="7186174" y="3401604"/>
            <a:ext cx="907479" cy="8440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10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D7861-DED8-9F59-44D5-F368EBE81D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elvetica" pitchFamily="2" charset="0"/>
              </a:rPr>
              <a:t>Week 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075B7A-3050-2F73-9D56-90D9CCAFD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076" y="1172446"/>
            <a:ext cx="8557849" cy="743439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pitchFamily="2" charset="0"/>
              </a:rPr>
              <a:t>Operators, control flow statements, defining functions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DFC504-1B19-3296-60CE-BA3EC811314B}"/>
              </a:ext>
            </a:extLst>
          </p:cNvPr>
          <p:cNvSpPr txBox="1"/>
          <p:nvPr/>
        </p:nvSpPr>
        <p:spPr>
          <a:xfrm>
            <a:off x="1929580" y="-1178237"/>
            <a:ext cx="32344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Interpreted language</a:t>
            </a:r>
          </a:p>
          <a:p>
            <a:r>
              <a:rPr lang="en-US" dirty="0"/>
              <a:t>Parser – tokens – lexical </a:t>
            </a:r>
            <a:r>
              <a:rPr lang="en-US" dirty="0" err="1"/>
              <a:t>analyszer</a:t>
            </a:r>
            <a:endParaRPr lang="en-US" dirty="0"/>
          </a:p>
          <a:p>
            <a:r>
              <a:rPr lang="en-US" dirty="0"/>
              <a:t>Structure of a program – logical lines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0FBB9683-A842-FF0A-A224-5C0D5B5D62A4}"/>
              </a:ext>
            </a:extLst>
          </p:cNvPr>
          <p:cNvSpPr txBox="1">
            <a:spLocks/>
          </p:cNvSpPr>
          <p:nvPr/>
        </p:nvSpPr>
        <p:spPr>
          <a:xfrm>
            <a:off x="293074" y="1751167"/>
            <a:ext cx="8074549" cy="2224650"/>
          </a:xfrm>
          <a:prstGeom prst="rect">
            <a:avLst/>
          </a:prstGeom>
        </p:spPr>
        <p:txBody>
          <a:bodyPr vert="horz" lIns="81666" tIns="40833" rIns="81666" bIns="40833" rtlCol="0"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kern="1200" cap="none" baseline="0">
                <a:solidFill>
                  <a:srgbClr val="25303B"/>
                </a:solidFill>
                <a:latin typeface="+mn-lt"/>
                <a:ea typeface="+mn-ea"/>
                <a:cs typeface="+mn-cs"/>
              </a:defRPr>
            </a:lvl1pPr>
            <a:lvl2pPr marL="408331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2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6661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24993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33323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41654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449984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58316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266646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Helvetica" pitchFamily="2" charset="0"/>
              </a:rPr>
              <a:t>Operators</a:t>
            </a:r>
          </a:p>
          <a:p>
            <a:pPr marL="694081" lvl="1" indent="-285750" algn="l">
              <a:buFont typeface="System Font Regular"/>
              <a:buChar char="—"/>
            </a:pPr>
            <a:r>
              <a:rPr lang="en-GB" sz="1600" dirty="0">
                <a:latin typeface="Helvetica" pitchFamily="2" charset="0"/>
              </a:rPr>
              <a:t>Logical, arithmetic, assignment, comparison, membership, identity, bitwise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Helvetica" pitchFamily="2" charset="0"/>
              </a:rPr>
              <a:t>Control flow statements</a:t>
            </a:r>
          </a:p>
          <a:p>
            <a:pPr marL="694081" lvl="1" indent="-285750" algn="l">
              <a:buFont typeface="System Font Regular"/>
              <a:buChar char="—"/>
            </a:pPr>
            <a:r>
              <a:rPr lang="en-GB" sz="1600" dirty="0">
                <a:latin typeface="Helvetica" pitchFamily="2" charset="0"/>
              </a:rPr>
              <a:t>if, while, for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Helvetica" pitchFamily="2" charset="0"/>
              </a:rPr>
              <a:t>Defining functions</a:t>
            </a:r>
          </a:p>
          <a:p>
            <a:pPr marL="694081" lvl="1" indent="-285750" algn="l">
              <a:buFont typeface="System Font Regular"/>
              <a:buChar char="—"/>
            </a:pPr>
            <a:r>
              <a:rPr lang="en-GB" sz="1600" dirty="0">
                <a:latin typeface="Helvetica" pitchFamily="2" charset="0"/>
              </a:rPr>
              <a:t>def</a:t>
            </a:r>
          </a:p>
          <a:p>
            <a:pPr marL="285750" indent="-285750">
              <a:buFont typeface="Wingdings" pitchFamily="2" charset="2"/>
              <a:buChar char="§"/>
            </a:pPr>
            <a:endParaRPr lang="en-GB" sz="1600" dirty="0">
              <a:latin typeface="Helvetica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sz="16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123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3B3E-4046-E575-252D-CC2C3DCFB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elvetica" pitchFamily="2" charset="0"/>
              </a:rPr>
              <a:t>Operators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1D4BD-3AA9-1B4E-C7E0-75C7EF2A02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pitchFamily="2" charset="0"/>
              </a:rPr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D083-DD0A-EA72-5715-163DECF7AC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3217" y="1799688"/>
            <a:ext cx="5148044" cy="3078556"/>
          </a:xfrm>
          <a:effectLst>
            <a:softEdge rad="0"/>
          </a:effectLst>
        </p:spPr>
        <p:txBody>
          <a:bodyPr/>
          <a:lstStyle/>
          <a:p>
            <a:pPr marL="285750" indent="-285750"/>
            <a:r>
              <a:rPr lang="en-GB" sz="1600" dirty="0">
                <a:latin typeface="Helvetica" pitchFamily="2" charset="0"/>
              </a:rPr>
              <a:t>Special symbols designating some sort of computation to be performed</a:t>
            </a:r>
          </a:p>
          <a:p>
            <a:pPr marL="285750" indent="-285750"/>
            <a:r>
              <a:rPr lang="en-GB" sz="1600" dirty="0">
                <a:latin typeface="Helvetica" pitchFamily="2" charset="0"/>
              </a:rPr>
              <a:t>Python has the following kinds of operator:</a:t>
            </a:r>
          </a:p>
          <a:p>
            <a:pPr marL="949288" lvl="1" indent="-285750"/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Logical (e.g., 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and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, 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or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, 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not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)</a:t>
            </a:r>
          </a:p>
          <a:p>
            <a:pPr marL="949288" lvl="1" indent="-285750"/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Arithmetic (e.g., 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+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, 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-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, 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, 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*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)</a:t>
            </a:r>
          </a:p>
          <a:p>
            <a:pPr marL="949288" lvl="1" indent="-285750"/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Assignment (e.g., 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=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)</a:t>
            </a:r>
          </a:p>
          <a:p>
            <a:pPr marL="949288" lvl="1" indent="-285750"/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Comparison (e.g., 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==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, 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&gt;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, 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&lt;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)</a:t>
            </a:r>
          </a:p>
          <a:p>
            <a:pPr marL="949288" lvl="1" indent="-285750"/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Membership (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in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, 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not in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)</a:t>
            </a:r>
          </a:p>
          <a:p>
            <a:pPr marL="949288" lvl="1" indent="-285750"/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Identity (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is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, 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is not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)</a:t>
            </a:r>
          </a:p>
          <a:p>
            <a:pPr marL="949288" lvl="1" indent="-285750"/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Bitwise (e.g., 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&amp;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, 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|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, 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~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)</a:t>
            </a:r>
          </a:p>
          <a:p>
            <a:pPr marL="285750" indent="-285750"/>
            <a:endParaRPr lang="en-GB" sz="1600" dirty="0">
              <a:effectLst/>
              <a:latin typeface="Courier" pitchFamily="2" charset="0"/>
            </a:endParaRPr>
          </a:p>
          <a:p>
            <a:pPr indent="0">
              <a:buNone/>
            </a:pPr>
            <a:endParaRPr lang="en-GB" sz="1600" i="1" dirty="0">
              <a:latin typeface="Helvetic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6CFFE7-7CBB-1DC3-155F-9D62432583C1}"/>
              </a:ext>
            </a:extLst>
          </p:cNvPr>
          <p:cNvSpPr txBox="1"/>
          <p:nvPr/>
        </p:nvSpPr>
        <p:spPr>
          <a:xfrm>
            <a:off x="5180337" y="2340220"/>
            <a:ext cx="2890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latin typeface="Courier" pitchFamily="2" charset="0"/>
              </a:rPr>
              <a:t>10 + 20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D25DE-1D06-1349-F632-CF322B560726}"/>
              </a:ext>
            </a:extLst>
          </p:cNvPr>
          <p:cNvSpPr txBox="1"/>
          <p:nvPr/>
        </p:nvSpPr>
        <p:spPr>
          <a:xfrm>
            <a:off x="5976156" y="3432826"/>
            <a:ext cx="995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Operator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455557-4913-9FBB-57DB-E077D223E2AF}"/>
              </a:ext>
            </a:extLst>
          </p:cNvPr>
          <p:cNvSpPr txBox="1"/>
          <p:nvPr/>
        </p:nvSpPr>
        <p:spPr>
          <a:xfrm>
            <a:off x="5953577" y="1678501"/>
            <a:ext cx="1085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Operands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28AC53-AFCC-B188-D3A5-A22484EE0ED9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466836" y="2994429"/>
            <a:ext cx="7213" cy="438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C4575A-6339-468C-7634-85EA4AF7AD85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496354" y="2017055"/>
            <a:ext cx="818781" cy="4011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130920-679D-60F1-1C43-2FE48E08F467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621468" y="2017055"/>
            <a:ext cx="874886" cy="4124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Subtitle 4">
            <a:extLst>
              <a:ext uri="{FF2B5EF4-FFF2-40B4-BE49-F238E27FC236}">
                <a16:creationId xmlns:a16="http://schemas.microsoft.com/office/drawing/2014/main" id="{CF497D92-2906-775D-31D7-0282DBF0BA41}"/>
              </a:ext>
            </a:extLst>
          </p:cNvPr>
          <p:cNvSpPr txBox="1">
            <a:spLocks/>
          </p:cNvSpPr>
          <p:nvPr/>
        </p:nvSpPr>
        <p:spPr>
          <a:xfrm>
            <a:off x="293076" y="1172446"/>
            <a:ext cx="3100119" cy="506055"/>
          </a:xfrm>
          <a:prstGeom prst="rect">
            <a:avLst/>
          </a:prstGeom>
        </p:spPr>
        <p:txBody>
          <a:bodyPr vert="horz" lIns="81666" tIns="40833" rIns="81666" bIns="40833" rtlCol="0"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kern="1200" cap="none" baseline="0">
                <a:solidFill>
                  <a:srgbClr val="25303B"/>
                </a:solidFill>
                <a:latin typeface="+mn-lt"/>
                <a:ea typeface="+mn-ea"/>
                <a:cs typeface="+mn-cs"/>
              </a:defRPr>
            </a:lvl1pPr>
            <a:lvl2pPr marL="408331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2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6661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24993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33323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41654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449984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58316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266646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>
                <a:latin typeface="Helvetica" pitchFamily="2" charset="0"/>
              </a:rPr>
              <a:t>What are they?</a:t>
            </a:r>
          </a:p>
        </p:txBody>
      </p:sp>
    </p:spTree>
    <p:extLst>
      <p:ext uri="{BB962C8B-B14F-4D97-AF65-F5344CB8AC3E}">
        <p14:creationId xmlns:p14="http://schemas.microsoft.com/office/powerpoint/2010/main" val="95515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3B3E-4046-E575-252D-CC2C3DCFB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elvetica" pitchFamily="2" charset="0"/>
              </a:rPr>
              <a:t>Operators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1D4BD-3AA9-1B4E-C7E0-75C7EF2A02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pitchFamily="2" charset="0"/>
              </a:rPr>
              <a:t>Logical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D083-DD0A-EA72-5715-163DECF7AC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3217" y="1678501"/>
            <a:ext cx="4591299" cy="3278510"/>
          </a:xfrm>
          <a:effectLst>
            <a:softEdge rad="0"/>
          </a:effectLst>
        </p:spPr>
        <p:txBody>
          <a:bodyPr/>
          <a:lstStyle/>
          <a:p>
            <a:pPr marL="285750" indent="-285750"/>
            <a:r>
              <a:rPr lang="en-GB" sz="1600" dirty="0">
                <a:latin typeface="Helvetica" pitchFamily="2" charset="0"/>
              </a:rPr>
              <a:t>Used to join expressions in a Boolean context</a:t>
            </a:r>
            <a:endParaRPr lang="en-GB" sz="1600" dirty="0">
              <a:latin typeface="Courier" pitchFamily="2" charset="0"/>
            </a:endParaRPr>
          </a:p>
          <a:p>
            <a:pPr marL="285750" indent="-285750"/>
            <a:r>
              <a:rPr lang="en-GB" sz="1600" dirty="0">
                <a:latin typeface="Courier" pitchFamily="2" charset="0"/>
              </a:rPr>
              <a:t>not</a:t>
            </a:r>
          </a:p>
          <a:p>
            <a:pPr marL="949288" lvl="1" indent="-285750">
              <a:buFont typeface="System Font Regular"/>
              <a:buChar char="—"/>
            </a:pPr>
            <a:r>
              <a:rPr lang="en-GB" sz="1600" dirty="0">
                <a:latin typeface="Helvetica" pitchFamily="2" charset="0"/>
              </a:rPr>
              <a:t>Return False if the result is </a:t>
            </a:r>
            <a:r>
              <a:rPr lang="en-GB" sz="1600" dirty="0">
                <a:latin typeface="Courier" pitchFamily="2" charset="0"/>
              </a:rPr>
              <a:t>True </a:t>
            </a:r>
            <a:r>
              <a:rPr lang="en-GB" sz="1600" dirty="0">
                <a:latin typeface="Helvetica" pitchFamily="2" charset="0"/>
              </a:rPr>
              <a:t>(i.e., reverse the result)</a:t>
            </a:r>
            <a:endParaRPr lang="en-GB" sz="1600" dirty="0">
              <a:latin typeface="Courier" pitchFamily="2" charset="0"/>
            </a:endParaRPr>
          </a:p>
          <a:p>
            <a:pPr marL="285750" indent="-285750"/>
            <a:r>
              <a:rPr lang="en-GB" sz="1600" dirty="0">
                <a:latin typeface="Courier" pitchFamily="2" charset="0"/>
              </a:rPr>
              <a:t>a</a:t>
            </a:r>
            <a:r>
              <a:rPr lang="en-GB" sz="1600" dirty="0">
                <a:effectLst/>
                <a:latin typeface="Courier" pitchFamily="2" charset="0"/>
              </a:rPr>
              <a:t>nd</a:t>
            </a:r>
          </a:p>
          <a:p>
            <a:pPr marL="949288" lvl="1" indent="-285750"/>
            <a:r>
              <a:rPr lang="en-GB" sz="1600" dirty="0">
                <a:latin typeface="Helvetica" pitchFamily="2" charset="0"/>
              </a:rPr>
              <a:t>Return </a:t>
            </a:r>
            <a:r>
              <a:rPr lang="en-GB" sz="1600" dirty="0">
                <a:latin typeface="Courier" pitchFamily="2" charset="0"/>
              </a:rPr>
              <a:t>True</a:t>
            </a:r>
            <a:r>
              <a:rPr lang="en-GB" sz="1600" dirty="0">
                <a:latin typeface="Helvetica" pitchFamily="2" charset="0"/>
              </a:rPr>
              <a:t> if both statements are </a:t>
            </a:r>
            <a:r>
              <a:rPr lang="en-GB" sz="1600" dirty="0">
                <a:latin typeface="Courier" pitchFamily="2" charset="0"/>
              </a:rPr>
              <a:t>True</a:t>
            </a:r>
          </a:p>
          <a:p>
            <a:pPr marL="285750" indent="-285750"/>
            <a:r>
              <a:rPr lang="en-GB" sz="1600" dirty="0">
                <a:latin typeface="Courier" pitchFamily="2" charset="0"/>
              </a:rPr>
              <a:t>or</a:t>
            </a:r>
          </a:p>
          <a:p>
            <a:pPr marL="949288" lvl="1" indent="-285750"/>
            <a:r>
              <a:rPr lang="en-GB" sz="1600" dirty="0">
                <a:latin typeface="Helvetica" pitchFamily="2" charset="0"/>
              </a:rPr>
              <a:t>Return </a:t>
            </a:r>
            <a:r>
              <a:rPr lang="en-GB" sz="1600" dirty="0">
                <a:latin typeface="Courier" pitchFamily="2" charset="0"/>
              </a:rPr>
              <a:t>True</a:t>
            </a:r>
            <a:r>
              <a:rPr lang="en-GB" sz="1600" dirty="0">
                <a:latin typeface="Helvetica" pitchFamily="2" charset="0"/>
              </a:rPr>
              <a:t> if at least one statement is </a:t>
            </a:r>
            <a:r>
              <a:rPr lang="en-GB" sz="1600" dirty="0">
                <a:latin typeface="Courier" pitchFamily="2" charset="0"/>
              </a:rPr>
              <a:t>True</a:t>
            </a:r>
          </a:p>
          <a:p>
            <a:pPr marL="285750" indent="-285750"/>
            <a:endParaRPr lang="en-GB" sz="1600" dirty="0">
              <a:effectLst/>
              <a:latin typeface="Courier" pitchFamily="2" charset="0"/>
            </a:endParaRPr>
          </a:p>
          <a:p>
            <a:pPr indent="0">
              <a:buNone/>
            </a:pPr>
            <a:endParaRPr lang="en-GB" sz="1600" i="1" dirty="0">
              <a:latin typeface="Helvetica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9EE27A-7922-E529-7ADA-99B4B6C36F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54197" t="13213" b="65359"/>
          <a:stretch/>
        </p:blipFill>
        <p:spPr>
          <a:xfrm>
            <a:off x="945489" y="1833746"/>
            <a:ext cx="1323182" cy="6349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A464FE-6584-4FF5-2469-4EC36660B0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-3601" r="56442" b="84709"/>
          <a:stretch/>
        </p:blipFill>
        <p:spPr>
          <a:xfrm>
            <a:off x="1139723" y="2714112"/>
            <a:ext cx="1258310" cy="5597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9B3254-13DB-6748-F5B8-9D19A3B732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33894" r="54675" b="47727"/>
          <a:stretch/>
        </p:blipFill>
        <p:spPr>
          <a:xfrm>
            <a:off x="1109986" y="3550604"/>
            <a:ext cx="1309367" cy="5445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B95303-A8CD-A086-8195-5D9CA7D7FD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1944" y="567072"/>
            <a:ext cx="4887260" cy="420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936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3B3E-4046-E575-252D-CC2C3DCFB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elvetica" pitchFamily="2" charset="0"/>
              </a:rPr>
              <a:t>Operators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1D4BD-3AA9-1B4E-C7E0-75C7EF2A02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pitchFamily="2" charset="0"/>
              </a:rPr>
              <a:t>Arithmetic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D083-DD0A-EA72-5715-163DECF7AC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3216" y="1678501"/>
            <a:ext cx="3760991" cy="3007158"/>
          </a:xfrm>
          <a:effectLst>
            <a:softEdge rad="0"/>
          </a:effectLst>
        </p:spPr>
        <p:txBody>
          <a:bodyPr/>
          <a:lstStyle/>
          <a:p>
            <a:pPr marL="285750" indent="-285750"/>
            <a:r>
              <a:rPr lang="en-GB" sz="1600" dirty="0">
                <a:effectLst/>
                <a:latin typeface="Helvetica" pitchFamily="2" charset="0"/>
              </a:rPr>
              <a:t>For performing mathematical computations</a:t>
            </a:r>
          </a:p>
          <a:p>
            <a:pPr marL="285750" indent="-285750"/>
            <a:r>
              <a:rPr lang="en-GB" sz="1600" dirty="0">
                <a:latin typeface="Helvetica" pitchFamily="2" charset="0"/>
              </a:rPr>
              <a:t>Modulo returns the remainder of a division</a:t>
            </a:r>
          </a:p>
          <a:p>
            <a:pPr marL="949288" lvl="1" indent="-285750"/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10 % 6 = 4</a:t>
            </a:r>
          </a:p>
          <a:p>
            <a:pPr marL="949288" lvl="1" indent="-285750"/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42 % 8 = 2</a:t>
            </a:r>
          </a:p>
          <a:p>
            <a:pPr marL="285750" indent="-285750"/>
            <a:r>
              <a:rPr lang="en-GB" sz="1600" dirty="0">
                <a:latin typeface="Helvetica" pitchFamily="2" charset="0"/>
              </a:rPr>
              <a:t>Floor division returns the largest integer less than or equal to the result of a division</a:t>
            </a:r>
          </a:p>
          <a:p>
            <a:pPr marL="949288" lvl="1" indent="-285750"/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10 // 6 = 1</a:t>
            </a:r>
          </a:p>
          <a:p>
            <a:pPr marL="949288" lvl="1" indent="-285750"/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42 // 8 = 5</a:t>
            </a:r>
            <a:endParaRPr lang="en-GB" sz="1400" dirty="0">
              <a:effectLst/>
              <a:latin typeface="Helvetica" pitchFamily="2" charset="0"/>
            </a:endParaRPr>
          </a:p>
          <a:p>
            <a:pPr indent="0">
              <a:buNone/>
            </a:pPr>
            <a:endParaRPr lang="en-GB" sz="1600" i="1" dirty="0">
              <a:latin typeface="Helvetica" pitchFamily="2" charset="0"/>
            </a:endParaRPr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C5DC1C98-7BAF-7BBA-C306-E32BF1F3C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342251"/>
              </p:ext>
            </p:extLst>
          </p:nvPr>
        </p:nvGraphicFramePr>
        <p:xfrm>
          <a:off x="4162925" y="2247259"/>
          <a:ext cx="4656221" cy="2438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70811">
                  <a:extLst>
                    <a:ext uri="{9D8B030D-6E8A-4147-A177-3AD203B41FA5}">
                      <a16:colId xmlns:a16="http://schemas.microsoft.com/office/drawing/2014/main" val="3806569146"/>
                    </a:ext>
                  </a:extLst>
                </a:gridCol>
                <a:gridCol w="1973086">
                  <a:extLst>
                    <a:ext uri="{9D8B030D-6E8A-4147-A177-3AD203B41FA5}">
                      <a16:colId xmlns:a16="http://schemas.microsoft.com/office/drawing/2014/main" val="4119090206"/>
                    </a:ext>
                  </a:extLst>
                </a:gridCol>
                <a:gridCol w="1612324">
                  <a:extLst>
                    <a:ext uri="{9D8B030D-6E8A-4147-A177-3AD203B41FA5}">
                      <a16:colId xmlns:a16="http://schemas.microsoft.com/office/drawing/2014/main" val="4005659650"/>
                    </a:ext>
                  </a:extLst>
                </a:gridCol>
              </a:tblGrid>
              <a:tr h="18070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itchFamily="2" charset="0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itchFamily="2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itchFamily="2" charset="0"/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896375"/>
                  </a:ext>
                </a:extLst>
              </a:tr>
              <a:tr h="19133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itchFamily="2" charset="0"/>
                        </a:rPr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a +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275227"/>
                  </a:ext>
                </a:extLst>
              </a:tr>
              <a:tr h="19133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itchFamily="2" charset="0"/>
                        </a:rPr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08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303B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a -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862128"/>
                  </a:ext>
                </a:extLst>
              </a:tr>
              <a:tr h="19133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08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303B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08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303B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a *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365470"/>
                  </a:ext>
                </a:extLst>
              </a:tr>
              <a:tr h="19133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08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303B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08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303B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a /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031"/>
                  </a:ext>
                </a:extLst>
              </a:tr>
              <a:tr h="19133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08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303B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Modulo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08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303B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a %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723666"/>
                  </a:ext>
                </a:extLst>
              </a:tr>
              <a:tr h="19133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08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303B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Exponentiation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08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303B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a **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332896"/>
                  </a:ext>
                </a:extLst>
              </a:tr>
              <a:tr h="19133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08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303B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Floor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08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303B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a //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6572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00E5D51-124A-9385-C634-4D7CB24EC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920" y="-498459"/>
            <a:ext cx="58674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4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34F2F0-1AA9-33FF-81C1-4EB968B7B843}"/>
              </a:ext>
            </a:extLst>
          </p:cNvPr>
          <p:cNvSpPr/>
          <p:nvPr/>
        </p:nvSpPr>
        <p:spPr>
          <a:xfrm>
            <a:off x="6858000" y="163739"/>
            <a:ext cx="2209800" cy="8599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33B3E-4046-E575-252D-CC2C3DCFB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elvetica" pitchFamily="2" charset="0"/>
              </a:rPr>
              <a:t>Operators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1D4BD-3AA9-1B4E-C7E0-75C7EF2A02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pitchFamily="2" charset="0"/>
              </a:rPr>
              <a:t>Assignment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D083-DD0A-EA72-5715-163DECF7AC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3217" y="1678501"/>
            <a:ext cx="4157078" cy="2517718"/>
          </a:xfrm>
          <a:effectLst>
            <a:softEdge rad="0"/>
          </a:effectLst>
        </p:spPr>
        <p:txBody>
          <a:bodyPr/>
          <a:lstStyle/>
          <a:p>
            <a:pPr marL="285750" indent="-285750"/>
            <a:r>
              <a:rPr lang="en-GB" sz="1600" dirty="0">
                <a:effectLst/>
                <a:latin typeface="Helvetica" pitchFamily="2" charset="0"/>
              </a:rPr>
              <a:t>Used to assign values to variab</a:t>
            </a:r>
            <a:r>
              <a:rPr lang="en-GB" sz="1600" dirty="0">
                <a:latin typeface="Helvetica" pitchFamily="2" charset="0"/>
              </a:rPr>
              <a:t>les</a:t>
            </a:r>
          </a:p>
          <a:p>
            <a:pPr marL="285750" indent="-285750"/>
            <a:r>
              <a:rPr lang="en-GB" sz="1600" dirty="0">
                <a:effectLst/>
                <a:latin typeface="Courier" pitchFamily="2" charset="0"/>
              </a:rPr>
              <a:t>=</a:t>
            </a:r>
            <a:r>
              <a:rPr lang="en-GB" sz="1600" dirty="0">
                <a:effectLst/>
                <a:latin typeface="Helvetica" pitchFamily="2" charset="0"/>
              </a:rPr>
              <a:t> is the main assignment operator</a:t>
            </a:r>
          </a:p>
          <a:p>
            <a:pPr marL="285750" indent="-285750"/>
            <a:r>
              <a:rPr lang="en-GB" sz="1600" dirty="0">
                <a:effectLst/>
                <a:latin typeface="Helvetica" pitchFamily="2" charset="0"/>
              </a:rPr>
              <a:t>The rest are </a:t>
            </a:r>
            <a:r>
              <a:rPr lang="en-GB" sz="1600" b="1" dirty="0">
                <a:effectLst/>
                <a:latin typeface="Helvetica" pitchFamily="2" charset="0"/>
              </a:rPr>
              <a:t>augmented assignment operators</a:t>
            </a:r>
            <a:r>
              <a:rPr lang="en-GB" sz="1600" dirty="0">
                <a:effectLst/>
                <a:latin typeface="Helvetica" pitchFamily="2" charset="0"/>
              </a:rPr>
              <a:t>, which are simply a shorthand for </a:t>
            </a:r>
            <a:r>
              <a:rPr lang="en-GB" sz="1600" dirty="0">
                <a:latin typeface="Helvetica" pitchFamily="2" charset="0"/>
              </a:rPr>
              <a:t>updating a variable value in-place</a:t>
            </a:r>
          </a:p>
          <a:p>
            <a:pPr marL="285750" indent="-285750"/>
            <a:r>
              <a:rPr lang="en-GB" sz="1600" dirty="0">
                <a:effectLst/>
                <a:latin typeface="Helvetica" pitchFamily="2" charset="0"/>
              </a:rPr>
              <a:t>For now, stick with whichever approach makes the most sense to you</a:t>
            </a:r>
            <a:endParaRPr lang="en-GB" sz="1400" dirty="0">
              <a:effectLst/>
              <a:latin typeface="Helvetica" pitchFamily="2" charset="0"/>
            </a:endParaRPr>
          </a:p>
          <a:p>
            <a:pPr indent="0">
              <a:buNone/>
            </a:pPr>
            <a:endParaRPr lang="en-GB" sz="1600" i="1" dirty="0">
              <a:latin typeface="Helvetica" pitchFamily="2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58BD5E0D-142B-AC39-BD01-EE159659F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271739"/>
              </p:ext>
            </p:extLst>
          </p:nvPr>
        </p:nvGraphicFramePr>
        <p:xfrm>
          <a:off x="4650721" y="517932"/>
          <a:ext cx="4157077" cy="4267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78109">
                  <a:extLst>
                    <a:ext uri="{9D8B030D-6E8A-4147-A177-3AD203B41FA5}">
                      <a16:colId xmlns:a16="http://schemas.microsoft.com/office/drawing/2014/main" val="3806569146"/>
                    </a:ext>
                  </a:extLst>
                </a:gridCol>
                <a:gridCol w="1439484">
                  <a:extLst>
                    <a:ext uri="{9D8B030D-6E8A-4147-A177-3AD203B41FA5}">
                      <a16:colId xmlns:a16="http://schemas.microsoft.com/office/drawing/2014/main" val="4119090206"/>
                    </a:ext>
                  </a:extLst>
                </a:gridCol>
                <a:gridCol w="1439484">
                  <a:extLst>
                    <a:ext uri="{9D8B030D-6E8A-4147-A177-3AD203B41FA5}">
                      <a16:colId xmlns:a16="http://schemas.microsoft.com/office/drawing/2014/main" val="4005659650"/>
                    </a:ext>
                  </a:extLst>
                </a:gridCol>
              </a:tblGrid>
              <a:tr h="18070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itchFamily="2" charset="0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itchFamily="2" charset="0"/>
                        </a:rPr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itchFamily="2" charset="0"/>
                        </a:rPr>
                        <a:t>Equivalent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896375"/>
                  </a:ext>
                </a:extLst>
              </a:tr>
              <a:tr h="19133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a 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a =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275227"/>
                  </a:ext>
                </a:extLst>
              </a:tr>
              <a:tr h="19133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a +=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a = a + 6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862128"/>
                  </a:ext>
                </a:extLst>
              </a:tr>
              <a:tr h="19133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08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303B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a -=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08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303B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a = a - 6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365470"/>
                  </a:ext>
                </a:extLst>
              </a:tr>
              <a:tr h="19133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08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303B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a *=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08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303B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a = a *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031"/>
                  </a:ext>
                </a:extLst>
              </a:tr>
              <a:tr h="19133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08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303B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a /=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08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303B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a = a /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723666"/>
                  </a:ext>
                </a:extLst>
              </a:tr>
              <a:tr h="19133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08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303B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a %=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08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303B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a = a %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332896"/>
                  </a:ext>
                </a:extLst>
              </a:tr>
              <a:tr h="19133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//=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08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303B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a //=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08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303B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a = a //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65726"/>
                  </a:ext>
                </a:extLst>
              </a:tr>
              <a:tr h="19133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**=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08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303B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a **=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08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303B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a = a **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09799"/>
                  </a:ext>
                </a:extLst>
              </a:tr>
              <a:tr h="19133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&amp;=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08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303B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a &amp;=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08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303B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a = a &amp;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127514"/>
                  </a:ext>
                </a:extLst>
              </a:tr>
              <a:tr h="19133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|=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08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303B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a |=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08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303B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a = a |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508675"/>
                  </a:ext>
                </a:extLst>
              </a:tr>
              <a:tr h="19133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^=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08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303B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a ^=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08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303B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a = a ^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136532"/>
                  </a:ext>
                </a:extLst>
              </a:tr>
              <a:tr h="19133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&gt;&gt;=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08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303B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a &gt;&gt;=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08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303B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a = a &gt;&gt;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716919"/>
                  </a:ext>
                </a:extLst>
              </a:tr>
              <a:tr h="19133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&lt;&lt;=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08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303B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a &lt;&lt;=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08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303B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a = a &lt;&lt;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19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806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3B3E-4046-E575-252D-CC2C3DCFB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elvetica" pitchFamily="2" charset="0"/>
              </a:rPr>
              <a:t>Operators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1D4BD-3AA9-1B4E-C7E0-75C7EF2A02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pitchFamily="2" charset="0"/>
              </a:rPr>
              <a:t>Comparison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D083-DD0A-EA72-5715-163DECF7AC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3216" y="1678501"/>
            <a:ext cx="3577326" cy="2993707"/>
          </a:xfrm>
          <a:effectLst>
            <a:softEdge rad="0"/>
          </a:effectLst>
        </p:spPr>
        <p:txBody>
          <a:bodyPr/>
          <a:lstStyle/>
          <a:p>
            <a:pPr marL="285750" indent="-285750"/>
            <a:r>
              <a:rPr lang="en-GB" sz="1600" dirty="0">
                <a:effectLst/>
                <a:latin typeface="Helvetica" pitchFamily="2" charset="0"/>
              </a:rPr>
              <a:t>Used to compare object equality</a:t>
            </a:r>
          </a:p>
          <a:p>
            <a:pPr marL="285750" indent="-285750"/>
            <a:r>
              <a:rPr lang="en-GB" sz="1600" dirty="0">
                <a:latin typeface="Helvetica" pitchFamily="2" charset="0"/>
              </a:rPr>
              <a:t>Typically used in a Boolean context to control the flow of of a program</a:t>
            </a:r>
          </a:p>
          <a:p>
            <a:pPr marL="285750" indent="-285750"/>
            <a:r>
              <a:rPr lang="en-GB" sz="1600" dirty="0">
                <a:effectLst/>
                <a:latin typeface="Helvetica" pitchFamily="2" charset="0"/>
              </a:rPr>
              <a:t>Outcome of a comparison depends on the nature of the data being compared</a:t>
            </a:r>
          </a:p>
          <a:p>
            <a:pPr marL="285750" indent="-285750"/>
            <a:r>
              <a:rPr lang="en-GB" sz="1600" dirty="0">
                <a:latin typeface="Helvetica" pitchFamily="2" charset="0"/>
              </a:rPr>
              <a:t>Some types can not be compared (e.g., </a:t>
            </a:r>
            <a:r>
              <a:rPr lang="en-GB" sz="1600" dirty="0">
                <a:latin typeface="Courier" pitchFamily="2" charset="0"/>
              </a:rPr>
              <a:t>int</a:t>
            </a:r>
            <a:r>
              <a:rPr lang="en-GB" sz="1600" dirty="0">
                <a:latin typeface="Helvetica" pitchFamily="2" charset="0"/>
              </a:rPr>
              <a:t> and </a:t>
            </a:r>
            <a:r>
              <a:rPr lang="en-GB" sz="1600" dirty="0">
                <a:latin typeface="Courier" pitchFamily="2" charset="0"/>
              </a:rPr>
              <a:t>str</a:t>
            </a:r>
            <a:r>
              <a:rPr lang="en-GB" sz="1600" dirty="0">
                <a:latin typeface="Helvetica" pitchFamily="2" charset="0"/>
              </a:rPr>
              <a:t>)</a:t>
            </a:r>
            <a:endParaRPr lang="en-GB" sz="1600" dirty="0">
              <a:effectLst/>
              <a:latin typeface="Helvetica" pitchFamily="2" charset="0"/>
            </a:endParaRPr>
          </a:p>
          <a:p>
            <a:pPr indent="0">
              <a:buNone/>
            </a:pPr>
            <a:endParaRPr lang="en-GB" sz="1600" dirty="0">
              <a:effectLst/>
              <a:latin typeface="Helvetica" pitchFamily="2" charset="0"/>
            </a:endParaRPr>
          </a:p>
          <a:p>
            <a:pPr indent="0">
              <a:buNone/>
            </a:pPr>
            <a:endParaRPr lang="en-GB" sz="1600" i="1" dirty="0">
              <a:latin typeface="Helvetica" pitchFamily="2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328E485-44CB-08F3-60B4-7E422B567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431830"/>
              </p:ext>
            </p:extLst>
          </p:nvPr>
        </p:nvGraphicFramePr>
        <p:xfrm>
          <a:off x="4438188" y="1678501"/>
          <a:ext cx="4372550" cy="25958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42209">
                  <a:extLst>
                    <a:ext uri="{9D8B030D-6E8A-4147-A177-3AD203B41FA5}">
                      <a16:colId xmlns:a16="http://schemas.microsoft.com/office/drawing/2014/main" val="3806569146"/>
                    </a:ext>
                  </a:extLst>
                </a:gridCol>
                <a:gridCol w="2271562">
                  <a:extLst>
                    <a:ext uri="{9D8B030D-6E8A-4147-A177-3AD203B41FA5}">
                      <a16:colId xmlns:a16="http://schemas.microsoft.com/office/drawing/2014/main" val="4119090206"/>
                    </a:ext>
                  </a:extLst>
                </a:gridCol>
                <a:gridCol w="1058779">
                  <a:extLst>
                    <a:ext uri="{9D8B030D-6E8A-4147-A177-3AD203B41FA5}">
                      <a16:colId xmlns:a16="http://schemas.microsoft.com/office/drawing/2014/main" val="4005659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itchFamily="2" charset="0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itchFamily="2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itchFamily="2" charset="0"/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896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itchFamily="2" charset="0"/>
                        </a:rPr>
                        <a:t>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a ==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275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itchFamily="2" charset="0"/>
                        </a:rPr>
                        <a:t>Not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a !=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862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itchFamily="2" charset="0"/>
                        </a:rPr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a &gt;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365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itchFamily="2" charset="0"/>
                        </a:rPr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a &lt;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itchFamily="2" charset="0"/>
                        </a:rPr>
                        <a:t>Greater than or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a &gt;=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723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itchFamily="2" charset="0"/>
                        </a:rPr>
                        <a:t>Less than or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a &lt;=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332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340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3B3E-4046-E575-252D-CC2C3DCFB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elvetica" pitchFamily="2" charset="0"/>
              </a:rPr>
              <a:t>Operators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1D4BD-3AA9-1B4E-C7E0-75C7EF2A02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pitchFamily="2" charset="0"/>
              </a:rPr>
              <a:t>Membership and identity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D083-DD0A-EA72-5715-163DECF7AC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3216" y="1678501"/>
            <a:ext cx="3776979" cy="2670475"/>
          </a:xfrm>
          <a:effectLst>
            <a:softEdge rad="0"/>
          </a:effectLst>
        </p:spPr>
        <p:txBody>
          <a:bodyPr/>
          <a:lstStyle/>
          <a:p>
            <a:pPr marL="285750" indent="-285750"/>
            <a:r>
              <a:rPr lang="en-GB" sz="1600" dirty="0">
                <a:latin typeface="Helvetica" pitchFamily="2" charset="0"/>
              </a:rPr>
              <a:t>Use</a:t>
            </a:r>
            <a:r>
              <a:rPr lang="en-GB" sz="1600" dirty="0">
                <a:latin typeface="Courier" pitchFamily="2" charset="0"/>
              </a:rPr>
              <a:t> i</a:t>
            </a:r>
            <a:r>
              <a:rPr lang="en-GB" sz="1600" dirty="0">
                <a:effectLst/>
                <a:latin typeface="Courier" pitchFamily="2" charset="0"/>
              </a:rPr>
              <a:t>n </a:t>
            </a:r>
            <a:r>
              <a:rPr lang="en-GB" sz="1600" dirty="0">
                <a:effectLst/>
                <a:latin typeface="Helvetica" pitchFamily="2" charset="0"/>
              </a:rPr>
              <a:t>and</a:t>
            </a:r>
            <a:r>
              <a:rPr lang="en-GB" sz="1600" dirty="0">
                <a:effectLst/>
                <a:latin typeface="Courier" pitchFamily="2" charset="0"/>
              </a:rPr>
              <a:t> not in </a:t>
            </a:r>
            <a:r>
              <a:rPr lang="en-GB" sz="1600" dirty="0">
                <a:effectLst/>
                <a:latin typeface="Helvetica" pitchFamily="2" charset="0"/>
              </a:rPr>
              <a:t>to check whether a specified value is a constituent member or element of a sequence</a:t>
            </a:r>
          </a:p>
          <a:p>
            <a:pPr marL="285750" indent="-285750"/>
            <a:r>
              <a:rPr lang="en-GB" sz="1600" dirty="0">
                <a:latin typeface="Helvetica" pitchFamily="2" charset="0"/>
              </a:rPr>
              <a:t>Use</a:t>
            </a:r>
            <a:r>
              <a:rPr lang="en-GB" sz="1600" dirty="0">
                <a:latin typeface="Courier" pitchFamily="2" charset="0"/>
              </a:rPr>
              <a:t> i</a:t>
            </a:r>
            <a:r>
              <a:rPr lang="en-GB" sz="1600" dirty="0">
                <a:effectLst/>
                <a:latin typeface="Courier" pitchFamily="2" charset="0"/>
              </a:rPr>
              <a:t>s </a:t>
            </a:r>
            <a:r>
              <a:rPr lang="en-GB" sz="1600" dirty="0">
                <a:effectLst/>
                <a:latin typeface="Helvetica" pitchFamily="2" charset="0"/>
              </a:rPr>
              <a:t>and</a:t>
            </a:r>
            <a:r>
              <a:rPr lang="en-GB" sz="1600" dirty="0">
                <a:effectLst/>
                <a:latin typeface="Courier" pitchFamily="2" charset="0"/>
              </a:rPr>
              <a:t> </a:t>
            </a:r>
            <a:r>
              <a:rPr lang="en-GB" sz="1600" dirty="0">
                <a:latin typeface="Courier" pitchFamily="2" charset="0"/>
              </a:rPr>
              <a:t>is not </a:t>
            </a:r>
            <a:r>
              <a:rPr lang="en-GB" sz="1600" dirty="0">
                <a:latin typeface="Helvetica" pitchFamily="2" charset="0"/>
              </a:rPr>
              <a:t>to check whether two variables have the same identity (i.e., they refer to the same object in memory) </a:t>
            </a:r>
          </a:p>
          <a:p>
            <a:pPr marL="285750" indent="-285750"/>
            <a:r>
              <a:rPr lang="en-GB" sz="1600" dirty="0">
                <a:latin typeface="Helvetica" pitchFamily="2" charset="0"/>
              </a:rPr>
              <a:t>Note that identity and equality are not the same thing</a:t>
            </a:r>
            <a:endParaRPr lang="en-GB" sz="1400" dirty="0">
              <a:effectLst/>
              <a:latin typeface="Helvetica" pitchFamily="2" charset="0"/>
            </a:endParaRPr>
          </a:p>
          <a:p>
            <a:pPr indent="0">
              <a:buNone/>
            </a:pPr>
            <a:endParaRPr lang="en-GB" sz="1600" i="1" dirty="0">
              <a:latin typeface="Helvetica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CF6B16-5215-081C-F0EB-2F4F4BCFF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615" y="515527"/>
            <a:ext cx="5040044" cy="471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11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3B3E-4046-E575-252D-CC2C3DCFB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elvetica" pitchFamily="2" charset="0"/>
              </a:rPr>
              <a:t>Operators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1D4BD-3AA9-1B4E-C7E0-75C7EF2A02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pitchFamily="2" charset="0"/>
              </a:rPr>
              <a:t>Bitwise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D083-DD0A-EA72-5715-163DECF7AC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3217" y="1678501"/>
            <a:ext cx="4185018" cy="3106441"/>
          </a:xfrm>
          <a:effectLst>
            <a:softEdge rad="0"/>
          </a:effectLst>
        </p:spPr>
        <p:txBody>
          <a:bodyPr/>
          <a:lstStyle/>
          <a:p>
            <a:pPr marL="285750" indent="-285750"/>
            <a:r>
              <a:rPr lang="en-GB" sz="1600" dirty="0">
                <a:latin typeface="Helvetica" pitchFamily="2" charset="0"/>
              </a:rPr>
              <a:t>Used to perform Boolean logic on individual bits</a:t>
            </a:r>
          </a:p>
          <a:p>
            <a:pPr marL="285750" indent="-285750"/>
            <a:r>
              <a:rPr lang="en-GB" sz="1600" dirty="0">
                <a:latin typeface="Helvetica" pitchFamily="2" charset="0"/>
              </a:rPr>
              <a:t>Good to know about, safe to forget (for now)</a:t>
            </a:r>
          </a:p>
          <a:p>
            <a:pPr marL="285750" indent="-285750"/>
            <a:r>
              <a:rPr lang="en-GB" sz="1600" dirty="0">
                <a:effectLst/>
                <a:latin typeface="Helvetica" pitchFamily="2" charset="0"/>
              </a:rPr>
              <a:t>Possible to use them </a:t>
            </a:r>
            <a:r>
              <a:rPr lang="en-GB" sz="1600" dirty="0">
                <a:latin typeface="Helvetica" pitchFamily="2" charset="0"/>
              </a:rPr>
              <a:t>in place of logical operators (</a:t>
            </a:r>
            <a:r>
              <a:rPr lang="en-GB" sz="1600" dirty="0">
                <a:latin typeface="Courier" pitchFamily="2" charset="0"/>
              </a:rPr>
              <a:t>and</a:t>
            </a:r>
            <a:r>
              <a:rPr lang="en-GB" sz="1600" dirty="0">
                <a:latin typeface="Helvetica" pitchFamily="2" charset="0"/>
              </a:rPr>
              <a:t>, </a:t>
            </a:r>
            <a:r>
              <a:rPr lang="en-GB" sz="1600" dirty="0">
                <a:latin typeface="Courier" pitchFamily="2" charset="0"/>
              </a:rPr>
              <a:t>not</a:t>
            </a:r>
            <a:r>
              <a:rPr lang="en-GB" sz="1600" dirty="0">
                <a:latin typeface="Helvetica" pitchFamily="2" charset="0"/>
              </a:rPr>
              <a:t>, </a:t>
            </a:r>
            <a:r>
              <a:rPr lang="en-GB" sz="1600" dirty="0">
                <a:latin typeface="Courier" pitchFamily="2" charset="0"/>
              </a:rPr>
              <a:t>or</a:t>
            </a:r>
            <a:r>
              <a:rPr lang="en-GB" sz="1600" dirty="0">
                <a:latin typeface="Helvetica" pitchFamily="2" charset="0"/>
              </a:rPr>
              <a:t>)</a:t>
            </a:r>
          </a:p>
          <a:p>
            <a:pPr marL="285750" indent="-285750"/>
            <a:r>
              <a:rPr lang="en-GB" sz="1600" dirty="0">
                <a:effectLst/>
                <a:latin typeface="Helvetica" pitchFamily="2" charset="0"/>
              </a:rPr>
              <a:t>But this is less readable and may not work as expected in all cases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1CD824F-ACF8-AF00-5D7A-8DF8F52C9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693405"/>
              </p:ext>
            </p:extLst>
          </p:nvPr>
        </p:nvGraphicFramePr>
        <p:xfrm>
          <a:off x="4478234" y="1172445"/>
          <a:ext cx="4372550" cy="2743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42209">
                  <a:extLst>
                    <a:ext uri="{9D8B030D-6E8A-4147-A177-3AD203B41FA5}">
                      <a16:colId xmlns:a16="http://schemas.microsoft.com/office/drawing/2014/main" val="3806569146"/>
                    </a:ext>
                  </a:extLst>
                </a:gridCol>
                <a:gridCol w="2271562">
                  <a:extLst>
                    <a:ext uri="{9D8B030D-6E8A-4147-A177-3AD203B41FA5}">
                      <a16:colId xmlns:a16="http://schemas.microsoft.com/office/drawing/2014/main" val="4119090206"/>
                    </a:ext>
                  </a:extLst>
                </a:gridCol>
                <a:gridCol w="1058779">
                  <a:extLst>
                    <a:ext uri="{9D8B030D-6E8A-4147-A177-3AD203B41FA5}">
                      <a16:colId xmlns:a16="http://schemas.microsoft.com/office/drawing/2014/main" val="4005659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itchFamily="2" charset="0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itchFamily="2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itchFamily="2" charset="0"/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896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itchFamily="2" charset="0"/>
                        </a:rPr>
                        <a:t>Bitwise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a &amp;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275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itchFamily="2" charset="0"/>
                        </a:rPr>
                        <a:t>Bitwise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a |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862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itchFamily="2" charset="0"/>
                        </a:rPr>
                        <a:t>Bitwise XOR (exclusive 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a ^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365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itchFamily="2" charset="0"/>
                        </a:rPr>
                        <a:t>Bitwise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a ~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&lt;&lt;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itchFamily="2" charset="0"/>
                        </a:rPr>
                        <a:t>Bitwise left 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a &lt;&lt;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723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&gt;&gt;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itchFamily="2" charset="0"/>
                        </a:rPr>
                        <a:t>Bitwise right 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a &gt;&gt;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332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097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ity of York Colour Palette">
      <a:dk1>
        <a:srgbClr val="25303B"/>
      </a:dk1>
      <a:lt1>
        <a:srgbClr val="FFFFFF"/>
      </a:lt1>
      <a:dk2>
        <a:srgbClr val="E3E6E5"/>
      </a:dk2>
      <a:lt2>
        <a:srgbClr val="00627D"/>
      </a:lt2>
      <a:accent1>
        <a:srgbClr val="5AB031"/>
      </a:accent1>
      <a:accent2>
        <a:srgbClr val="9067A9"/>
      </a:accent2>
      <a:accent3>
        <a:srgbClr val="E2388C"/>
      </a:accent3>
      <a:accent4>
        <a:srgbClr val="E62A32"/>
      </a:accent4>
      <a:accent5>
        <a:srgbClr val="F18626"/>
      </a:accent5>
      <a:accent6>
        <a:srgbClr val="00ABAA"/>
      </a:accent6>
      <a:hlink>
        <a:srgbClr val="0096D6"/>
      </a:hlink>
      <a:folHlink>
        <a:srgbClr val="E2388C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uoy-powerpoint-widescreen</Template>
  <TotalTime>8903</TotalTime>
  <Words>1017</Words>
  <Application>Microsoft Macintosh PowerPoint</Application>
  <PresentationFormat>Custom</PresentationFormat>
  <Paragraphs>225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Cambria</vt:lpstr>
      <vt:lpstr>Candara</vt:lpstr>
      <vt:lpstr>Courier</vt:lpstr>
      <vt:lpstr>Helvetica</vt:lpstr>
      <vt:lpstr>System Font Regular</vt:lpstr>
      <vt:lpstr>Wingdings</vt:lpstr>
      <vt:lpstr>Office Theme</vt:lpstr>
      <vt:lpstr>Python programming and data visualization for beginners  Dr Joel Martin</vt:lpstr>
      <vt:lpstr>Week 2</vt:lpstr>
      <vt:lpstr>Operators</vt:lpstr>
      <vt:lpstr>Operators</vt:lpstr>
      <vt:lpstr>Operators</vt:lpstr>
      <vt:lpstr>Operators</vt:lpstr>
      <vt:lpstr>Operators</vt:lpstr>
      <vt:lpstr>Operators</vt:lpstr>
      <vt:lpstr>Operators</vt:lpstr>
      <vt:lpstr>Control flow statements</vt:lpstr>
      <vt:lpstr>Control flow statements</vt:lpstr>
      <vt:lpstr>Control flow statements</vt:lpstr>
      <vt:lpstr>Defining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Joel Martin</cp:lastModifiedBy>
  <cp:revision>65</cp:revision>
  <dcterms:created xsi:type="dcterms:W3CDTF">2018-04-16T10:49:56Z</dcterms:created>
  <dcterms:modified xsi:type="dcterms:W3CDTF">2022-10-19T17:56:31Z</dcterms:modified>
</cp:coreProperties>
</file>