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68" r:id="rId3"/>
    <p:sldId id="286" r:id="rId4"/>
    <p:sldId id="287" r:id="rId5"/>
    <p:sldId id="288" r:id="rId6"/>
    <p:sldId id="289" r:id="rId7"/>
  </p:sldIdLst>
  <p:sldSz cx="9144000" cy="5148263"/>
  <p:notesSz cx="9144000" cy="6858000"/>
  <p:defaultTextStyle>
    <a:defPPr>
      <a:defRPr lang="en-US"/>
    </a:defPPr>
    <a:lvl1pPr marL="0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33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66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99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332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165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98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831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664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C2F01D7-572E-D948-A34B-147F8D9850DF}">
          <p14:sldIdLst>
            <p14:sldId id="260"/>
            <p14:sldId id="268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79700"/>
    <a:srgbClr val="130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45"/>
    <p:restoredTop sz="89508"/>
  </p:normalViewPr>
  <p:slideViewPr>
    <p:cSldViewPr snapToGrid="0" snapToObjects="1">
      <p:cViewPr varScale="1">
        <p:scale>
          <a:sx n="113" d="100"/>
          <a:sy n="113" d="100"/>
        </p:scale>
        <p:origin x="192" y="264"/>
      </p:cViewPr>
      <p:guideLst>
        <p:guide orient="horz" pos="162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64039-9679-7846-8D8C-9A6D2646E37A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6188" y="857250"/>
            <a:ext cx="41116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F2328-B266-9149-9D97-5C822E95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Arithmetic operators.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Assignment operators.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Comparison operators.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Logical operators.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Identity operators.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Membership operators.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Bitwise operators.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23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35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6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73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88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termark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230849"/>
            <a:ext cx="8229600" cy="858044"/>
          </a:xfrm>
        </p:spPr>
        <p:txBody>
          <a:bodyPr>
            <a:normAutofit/>
          </a:bodyPr>
          <a:lstStyle>
            <a:lvl1pPr>
              <a:defRPr sz="5500" baseline="0"/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84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92937" y="596534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7" y="1175255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4342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8411"/>
            <a:ext cx="4887120" cy="26018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 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65395"/>
            <a:ext cx="3057841" cy="3194880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3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7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Tex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05690" y="591396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830" y="1170117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5971" y="1589204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05831" y="1953273"/>
            <a:ext cx="3812488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3273"/>
            <a:ext cx="3878317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Image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Imag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66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603713"/>
            <a:ext cx="8223738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82434"/>
            <a:ext cx="8223738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601521"/>
            <a:ext cx="8223598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65590"/>
            <a:ext cx="8223598" cy="2588948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603713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82434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601521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65590"/>
            <a:ext cx="4887120" cy="2588948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603387"/>
            <a:ext cx="3057841" cy="3951151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96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Tex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3078" y="591396"/>
            <a:ext cx="7775026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117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8" y="1589204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9" y="1953273"/>
            <a:ext cx="3812488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189788" y="1953273"/>
            <a:ext cx="3878317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Image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Imag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6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Full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5148263"/>
          </a:xfrm>
        </p:spPr>
        <p:txBody>
          <a:bodyPr anchor="ctr"/>
          <a:lstStyle>
            <a:lvl1pPr marL="0" marR="0" indent="0" algn="ctr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Drag image 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CB9DFC-8EBD-BD49-BF9F-2E2BC794739B}"/>
              </a:ext>
            </a:extLst>
          </p:cNvPr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2C8161-F08C-7642-9D32-547FB82D693D}"/>
              </a:ext>
            </a:extLst>
          </p:cNvPr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96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413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1997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718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89805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3874"/>
            <a:ext cx="8223598" cy="26006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1997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718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89805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3874"/>
            <a:ext cx="4887120" cy="26006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771839"/>
            <a:ext cx="3057841" cy="2776757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888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Tex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19237" y="597260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9096" y="1175981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9237" y="1595069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9378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Image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Imag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7827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293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5602"/>
            <a:ext cx="8223598" cy="259893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602"/>
            <a:ext cx="4887120" cy="259893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4"/>
            <a:ext cx="3057841" cy="3165694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60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3217" y="1955601"/>
            <a:ext cx="8223598" cy="2598937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Tex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92936" y="597260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795" y="1175981"/>
            <a:ext cx="779584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2936" y="1595068"/>
            <a:ext cx="779570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Image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Imag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520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4051"/>
            <a:ext cx="8223738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772"/>
            <a:ext cx="8223738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859"/>
            <a:ext cx="8223598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928"/>
            <a:ext cx="8223598" cy="2598610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4051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772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859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928"/>
            <a:ext cx="4887120" cy="2598610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593725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7133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Tex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98917" y="597260"/>
            <a:ext cx="7795847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8918" y="1175981"/>
            <a:ext cx="7795846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9058" y="1595068"/>
            <a:ext cx="779570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9059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Image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Imag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3217" y="1955601"/>
            <a:ext cx="4887120" cy="2598937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142660"/>
            <a:ext cx="3057841" cy="341187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7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ex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8917" y="59725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6" y="1175976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5063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9058" y="1959132"/>
            <a:ext cx="3812488" cy="259540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2"/>
            <a:ext cx="3878317" cy="259540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3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Image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178060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178059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Imag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55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6534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5255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4342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8411"/>
            <a:ext cx="8223598" cy="26018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 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1709081"/>
            <a:ext cx="8229600" cy="858044"/>
          </a:xfrm>
          <a:prstGeom prst="rect">
            <a:avLst/>
          </a:prstGeom>
        </p:spPr>
        <p:txBody>
          <a:bodyPr vert="horz" lIns="81666" tIns="40833" rIns="81666" bIns="40833" rtlCol="0" anchor="ctr">
            <a:normAutofit/>
          </a:bodyPr>
          <a:lstStyle/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2668450"/>
            <a:ext cx="8229600" cy="507820"/>
          </a:xfrm>
          <a:prstGeom prst="rect">
            <a:avLst/>
          </a:prstGeom>
        </p:spPr>
        <p:txBody>
          <a:bodyPr vert="horz" lIns="81666" tIns="40833" rIns="81666" bIns="40833" rtlCol="0">
            <a:normAutofit/>
          </a:bodyPr>
          <a:lstStyle/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261989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87" r:id="rId3"/>
    <p:sldLayoutId id="2147483649" r:id="rId4"/>
    <p:sldLayoutId id="2147483661" r:id="rId5"/>
    <p:sldLayoutId id="2147483679" r:id="rId6"/>
    <p:sldLayoutId id="2147483693" r:id="rId7"/>
    <p:sldLayoutId id="2147483664" r:id="rId8"/>
    <p:sldLayoutId id="2147483688" r:id="rId9"/>
    <p:sldLayoutId id="2147483663" r:id="rId10"/>
    <p:sldLayoutId id="2147483675" r:id="rId11"/>
    <p:sldLayoutId id="2147483680" r:id="rId12"/>
    <p:sldLayoutId id="2147483694" r:id="rId13"/>
    <p:sldLayoutId id="2147483666" r:id="rId14"/>
    <p:sldLayoutId id="2147483689" r:id="rId15"/>
    <p:sldLayoutId id="2147483665" r:id="rId16"/>
    <p:sldLayoutId id="2147483678" r:id="rId17"/>
    <p:sldLayoutId id="2147483681" r:id="rId18"/>
    <p:sldLayoutId id="2147483695" r:id="rId19"/>
    <p:sldLayoutId id="2147483658" r:id="rId20"/>
    <p:sldLayoutId id="2147483667" r:id="rId21"/>
    <p:sldLayoutId id="2147483690" r:id="rId22"/>
    <p:sldLayoutId id="2147483668" r:id="rId23"/>
    <p:sldLayoutId id="2147483677" r:id="rId24"/>
    <p:sldLayoutId id="2147483685" r:id="rId25"/>
    <p:sldLayoutId id="2147483696" r:id="rId26"/>
    <p:sldLayoutId id="2147483673" r:id="rId27"/>
    <p:sldLayoutId id="2147483691" r:id="rId28"/>
    <p:sldLayoutId id="2147483671" r:id="rId29"/>
    <p:sldLayoutId id="2147483682" r:id="rId30"/>
    <p:sldLayoutId id="2147483686" r:id="rId31"/>
    <p:sldLayoutId id="2147483697" r:id="rId32"/>
    <p:sldLayoutId id="2147483674" r:id="rId33"/>
    <p:sldLayoutId id="2147483692" r:id="rId34"/>
    <p:sldLayoutId id="2147483669" r:id="rId35"/>
    <p:sldLayoutId id="2147483683" r:id="rId36"/>
    <p:sldLayoutId id="2147483698" r:id="rId37"/>
    <p:sldLayoutId id="2147483684" r:id="rId38"/>
  </p:sldLayoutIdLst>
  <p:hf hdr="0" ftr="0" dt="0"/>
  <p:txStyles>
    <p:titleStyle>
      <a:lvl1pPr algn="l" defTabSz="408331" rtl="0" eaLnBrk="1" latinLnBrk="0" hangingPunct="1">
        <a:spcBef>
          <a:spcPct val="0"/>
        </a:spcBef>
        <a:buNone/>
        <a:defRPr sz="4900" b="1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0" indent="0" algn="l" defTabSz="408331" rtl="0" eaLnBrk="1" latinLnBrk="0" hangingPunct="1">
        <a:spcBef>
          <a:spcPct val="20000"/>
        </a:spcBef>
        <a:buFont typeface="Arial"/>
        <a:buNone/>
        <a:defRPr sz="3000" kern="1200" cap="none" baseline="0">
          <a:solidFill>
            <a:srgbClr val="25303B"/>
          </a:solidFill>
          <a:latin typeface="+mn-lt"/>
          <a:ea typeface="+mn-ea"/>
          <a:cs typeface="+mn-cs"/>
        </a:defRPr>
      </a:lvl1pPr>
      <a:lvl2pPr marL="663538" indent="-255207" algn="l" defTabSz="40833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827" indent="-204166" algn="l" defTabSz="40833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9158" indent="-204166" algn="l" defTabSz="40833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7489" indent="-204166" algn="l" defTabSz="40833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819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4150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2481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812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31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61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993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323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1654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984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8316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6646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69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50929"/>
            <a:ext cx="8229600" cy="327051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elvetica" pitchFamily="2" charset="0"/>
              </a:rPr>
              <a:t>Python programming and data visualization for beginners</a:t>
            </a:r>
            <a:br>
              <a:rPr lang="en-US" sz="3600" dirty="0">
                <a:latin typeface="Helvetica" pitchFamily="2" charset="0"/>
              </a:rPr>
            </a:br>
            <a:br>
              <a:rPr lang="en-US" dirty="0">
                <a:latin typeface="Helvetica" pitchFamily="2" charset="0"/>
              </a:rPr>
            </a:br>
            <a:r>
              <a:rPr lang="en-US" sz="2200" dirty="0">
                <a:latin typeface="Helvetica" pitchFamily="2" charset="0"/>
              </a:rPr>
              <a:t>Dr Joel Martin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DE51C72-F035-F16C-C9F7-BC96AA298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2668" y="2574131"/>
            <a:ext cx="2574131" cy="257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6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7861-DED8-9F59-44D5-F368EBE81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Week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075B7A-3050-2F73-9D56-90D9CCAFD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076" y="1172446"/>
            <a:ext cx="8557849" cy="743439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Imports, the standard library, and third-party libraries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DFC504-1B19-3296-60CE-BA3EC811314B}"/>
              </a:ext>
            </a:extLst>
          </p:cNvPr>
          <p:cNvSpPr txBox="1"/>
          <p:nvPr/>
        </p:nvSpPr>
        <p:spPr>
          <a:xfrm>
            <a:off x="1929580" y="-1178237"/>
            <a:ext cx="3234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Interpreted language</a:t>
            </a:r>
          </a:p>
          <a:p>
            <a:r>
              <a:rPr lang="en-US" dirty="0"/>
              <a:t>Parser – tokens – lexical </a:t>
            </a:r>
            <a:r>
              <a:rPr lang="en-US" dirty="0" err="1"/>
              <a:t>analyszer</a:t>
            </a:r>
            <a:endParaRPr lang="en-US" dirty="0"/>
          </a:p>
          <a:p>
            <a:r>
              <a:rPr lang="en-US" dirty="0"/>
              <a:t>Structure of a program – logical lines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FBB9683-A842-FF0A-A224-5C0D5B5D62A4}"/>
              </a:ext>
            </a:extLst>
          </p:cNvPr>
          <p:cNvSpPr txBox="1">
            <a:spLocks/>
          </p:cNvSpPr>
          <p:nvPr/>
        </p:nvSpPr>
        <p:spPr>
          <a:xfrm>
            <a:off x="293075" y="1751167"/>
            <a:ext cx="6626912" cy="3261100"/>
          </a:xfrm>
          <a:prstGeom prst="rect">
            <a:avLst/>
          </a:prstGeom>
        </p:spPr>
        <p:txBody>
          <a:bodyPr vert="horz" lIns="81666" tIns="40833" rIns="81666" bIns="40833" rtlCol="0"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40833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666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499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3332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4165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4998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5831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6664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" pitchFamily="2" charset="0"/>
              </a:rPr>
              <a:t>Python’s </a:t>
            </a:r>
            <a:r>
              <a:rPr lang="en-GB" sz="1600" dirty="0">
                <a:latin typeface="Courier" pitchFamily="2" charset="0"/>
              </a:rPr>
              <a:t>import</a:t>
            </a:r>
            <a:r>
              <a:rPr lang="en-GB" sz="1600" dirty="0">
                <a:latin typeface="Helvetica" pitchFamily="2" charset="0"/>
              </a:rPr>
              <a:t> statement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" pitchFamily="2" charset="0"/>
              </a:rPr>
              <a:t>The standard library</a:t>
            </a:r>
          </a:p>
          <a:p>
            <a:pPr marL="694081" lvl="1" indent="-285750" algn="l">
              <a:buFont typeface="System Font Regular"/>
              <a:buChar char="—"/>
            </a:pPr>
            <a:r>
              <a:rPr lang="en-GB" sz="1600" dirty="0">
                <a:latin typeface="Helvetica" pitchFamily="2" charset="0"/>
              </a:rPr>
              <a:t>Useful / common libraries</a:t>
            </a:r>
          </a:p>
          <a:p>
            <a:pPr marL="694081" lvl="1" indent="-285750" algn="l">
              <a:buFont typeface="System Font Regular"/>
              <a:buChar char="—"/>
            </a:pPr>
            <a:r>
              <a:rPr lang="en-GB" sz="1600" dirty="0">
                <a:latin typeface="Helvetica" pitchFamily="2" charset="0"/>
              </a:rPr>
              <a:t>random, </a:t>
            </a:r>
            <a:r>
              <a:rPr lang="en-GB" sz="1600" dirty="0" err="1">
                <a:latin typeface="Helvetica" pitchFamily="2" charset="0"/>
              </a:rPr>
              <a:t>os</a:t>
            </a:r>
            <a:r>
              <a:rPr lang="en-GB" sz="1600" dirty="0">
                <a:latin typeface="Helvetica" pitchFamily="2" charset="0"/>
              </a:rPr>
              <a:t>, glob, datetime, sys, re, math, statistics, csv, </a:t>
            </a:r>
            <a:r>
              <a:rPr lang="en-GB" sz="1600" dirty="0" err="1">
                <a:latin typeface="Helvetica" pitchFamily="2" charset="0"/>
              </a:rPr>
              <a:t>json</a:t>
            </a:r>
            <a:r>
              <a:rPr lang="en-GB" sz="1600" dirty="0">
                <a:latin typeface="Helvetica" pitchFamily="2" charset="0"/>
              </a:rPr>
              <a:t> 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" pitchFamily="2" charset="0"/>
              </a:rPr>
              <a:t>Third-party libraries</a:t>
            </a:r>
          </a:p>
          <a:p>
            <a:pPr marL="694081" lvl="1" indent="-285750" algn="l">
              <a:buFont typeface="System Font Regular"/>
              <a:buChar char="—"/>
            </a:pPr>
            <a:r>
              <a:rPr lang="en-GB" sz="1600" dirty="0" err="1">
                <a:latin typeface="Helvetica" pitchFamily="2" charset="0"/>
              </a:rPr>
              <a:t>PyPI</a:t>
            </a:r>
            <a:r>
              <a:rPr lang="en-GB" sz="1600" dirty="0">
                <a:latin typeface="Helvetica" pitchFamily="2" charset="0"/>
              </a:rPr>
              <a:t> – The Python Package Index</a:t>
            </a:r>
          </a:p>
          <a:p>
            <a:pPr marL="694081" lvl="1" indent="-285750" algn="l">
              <a:buFont typeface="System Font Regular"/>
              <a:buChar char="—"/>
            </a:pPr>
            <a:r>
              <a:rPr lang="en-GB" sz="1600" dirty="0" err="1">
                <a:latin typeface="Helvetica" pitchFamily="2" charset="0"/>
              </a:rPr>
              <a:t>numpy</a:t>
            </a:r>
            <a:r>
              <a:rPr lang="en-GB" sz="1600" dirty="0">
                <a:latin typeface="Helvetica" pitchFamily="2" charset="0"/>
              </a:rPr>
              <a:t>, matplotlib, pandas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1600" dirty="0"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1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12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3B3E-4046-E575-252D-CC2C3DCFB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Importing libraries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1D4BD-3AA9-1B4E-C7E0-75C7EF2A0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" pitchFamily="2" charset="0"/>
              </a:rPr>
              <a:t>import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D083-DD0A-EA72-5715-163DECF7AC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3217" y="1678501"/>
            <a:ext cx="3917539" cy="3078556"/>
          </a:xfrm>
          <a:effectLst>
            <a:softEdge rad="0"/>
          </a:effectLst>
        </p:spPr>
        <p:txBody>
          <a:bodyPr/>
          <a:lstStyle/>
          <a:p>
            <a:pPr marL="285750" indent="-285750"/>
            <a:r>
              <a:rPr lang="en-GB" sz="1600" dirty="0">
                <a:latin typeface="Helvetica" pitchFamily="2" charset="0"/>
              </a:rPr>
              <a:t>Python code is organized into modules 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To access functionality from another module, we must import the module using the </a:t>
            </a:r>
            <a:r>
              <a:rPr lang="en-GB" sz="1600" dirty="0">
                <a:latin typeface="Courier" pitchFamily="2" charset="0"/>
              </a:rPr>
              <a:t>import</a:t>
            </a:r>
            <a:r>
              <a:rPr lang="en-GB" sz="1600" dirty="0">
                <a:latin typeface="Helvetica" pitchFamily="2" charset="0"/>
              </a:rPr>
              <a:t> statement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By convention, imports happen at the top of a script</a:t>
            </a:r>
          </a:p>
          <a:p>
            <a:pPr marL="285750" indent="-285750"/>
            <a:r>
              <a:rPr lang="en-GB" sz="1600" i="1" dirty="0">
                <a:latin typeface="Helvetica" pitchFamily="2" charset="0"/>
              </a:rPr>
              <a:t>Right</a:t>
            </a:r>
            <a:r>
              <a:rPr lang="en-GB" sz="1600" dirty="0">
                <a:latin typeface="Helvetica" pitchFamily="2" charset="0"/>
              </a:rPr>
              <a:t>: different ways of using the import statement</a:t>
            </a:r>
          </a:p>
          <a:p>
            <a:pPr marL="285750" indent="-285750"/>
            <a:endParaRPr lang="en-GB" sz="1600" dirty="0">
              <a:latin typeface="Helvetica" pitchFamily="2" charset="0"/>
            </a:endParaRPr>
          </a:p>
          <a:p>
            <a:pPr marL="285750" indent="-285750"/>
            <a:endParaRPr lang="en-GB" sz="1600" dirty="0">
              <a:effectLst/>
              <a:latin typeface="Courier" pitchFamily="2" charset="0"/>
            </a:endParaRPr>
          </a:p>
          <a:p>
            <a:pPr indent="0">
              <a:buNone/>
            </a:pPr>
            <a:endParaRPr lang="en-GB" sz="1600" i="1" dirty="0">
              <a:latin typeface="Helvetica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4B6411-95D2-B1A7-23D4-2D141EF68E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90" t="9164" r="6832" b="8254"/>
          <a:stretch/>
        </p:blipFill>
        <p:spPr>
          <a:xfrm>
            <a:off x="4210756" y="1172445"/>
            <a:ext cx="4740504" cy="35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5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3B3E-4046-E575-252D-CC2C3DCFB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The Standard Library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D083-DD0A-EA72-5715-163DECF7AC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3217" y="1678500"/>
            <a:ext cx="2925744" cy="2198935"/>
          </a:xfrm>
          <a:effectLst>
            <a:softEdge rad="0"/>
          </a:effectLst>
        </p:spPr>
        <p:txBody>
          <a:bodyPr/>
          <a:lstStyle/>
          <a:p>
            <a:pPr marL="285750" indent="-285750"/>
            <a:r>
              <a:rPr lang="en-GB" sz="1600" dirty="0">
                <a:latin typeface="Helvetica" pitchFamily="2" charset="0"/>
              </a:rPr>
              <a:t>Python ships with 200+ libraries designed to help with tasks in many different problem domains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Some examples are shown to the right</a:t>
            </a:r>
          </a:p>
          <a:p>
            <a:pPr indent="0">
              <a:buNone/>
            </a:pPr>
            <a:endParaRPr lang="en-GB" sz="1600" dirty="0"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76301B-CE79-90CA-0D79-86DC847D13F0}"/>
              </a:ext>
            </a:extLst>
          </p:cNvPr>
          <p:cNvSpPr/>
          <p:nvPr/>
        </p:nvSpPr>
        <p:spPr>
          <a:xfrm>
            <a:off x="3262490" y="1343378"/>
            <a:ext cx="5712472" cy="5787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urier" pitchFamily="2" charset="0"/>
              </a:rPr>
              <a:t>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D88AA5-2E49-FDE2-9130-A29C5D32F17D}"/>
              </a:ext>
            </a:extLst>
          </p:cNvPr>
          <p:cNvSpPr/>
          <p:nvPr/>
        </p:nvSpPr>
        <p:spPr>
          <a:xfrm>
            <a:off x="3262490" y="2093032"/>
            <a:ext cx="5712472" cy="27273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" pitchFamily="2" charset="0"/>
              </a:rPr>
              <a:t>Python Standard Libraries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D94D450-CF18-90F9-8ED2-786FD21494DE}"/>
              </a:ext>
            </a:extLst>
          </p:cNvPr>
          <p:cNvGrpSpPr/>
          <p:nvPr/>
        </p:nvGrpSpPr>
        <p:grpSpPr>
          <a:xfrm>
            <a:off x="3364083" y="2619286"/>
            <a:ext cx="1800000" cy="900000"/>
            <a:chOff x="3567286" y="2574131"/>
            <a:chExt cx="1728463" cy="9038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CC7973-F172-FEC9-8D51-0F41299C56A8}"/>
                </a:ext>
              </a:extLst>
            </p:cNvPr>
            <p:cNvSpPr/>
            <p:nvPr/>
          </p:nvSpPr>
          <p:spPr>
            <a:xfrm>
              <a:off x="3567286" y="2574131"/>
              <a:ext cx="1728463" cy="9038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" pitchFamily="2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5A4A567-F87A-516F-AD75-4659E3F5C190}"/>
                </a:ext>
              </a:extLst>
            </p:cNvPr>
            <p:cNvSpPr/>
            <p:nvPr/>
          </p:nvSpPr>
          <p:spPr>
            <a:xfrm>
              <a:off x="3677056" y="2685980"/>
              <a:ext cx="599162" cy="30339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urier" pitchFamily="2" charset="0"/>
                </a:rPr>
                <a:t>math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06C7A55-7B82-FBAB-43C8-6E2812E0081A}"/>
                </a:ext>
              </a:extLst>
            </p:cNvPr>
            <p:cNvSpPr/>
            <p:nvPr/>
          </p:nvSpPr>
          <p:spPr>
            <a:xfrm>
              <a:off x="3877860" y="3095610"/>
              <a:ext cx="1145698" cy="30339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urier" pitchFamily="2" charset="0"/>
                </a:rPr>
                <a:t>statistics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39A81EC2-E71D-4C4C-C3B8-4C44C2EB34EE}"/>
                </a:ext>
              </a:extLst>
            </p:cNvPr>
            <p:cNvSpPr/>
            <p:nvPr/>
          </p:nvSpPr>
          <p:spPr>
            <a:xfrm>
              <a:off x="4375056" y="2683172"/>
              <a:ext cx="796715" cy="30339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urier" pitchFamily="2" charset="0"/>
                </a:rPr>
                <a:t>random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13E6E6-D678-08A4-78AC-DC7E9C4CD19B}"/>
              </a:ext>
            </a:extLst>
          </p:cNvPr>
          <p:cNvGrpSpPr/>
          <p:nvPr/>
        </p:nvGrpSpPr>
        <p:grpSpPr>
          <a:xfrm>
            <a:off x="5217762" y="2619286"/>
            <a:ext cx="1800000" cy="900000"/>
            <a:chOff x="5464670" y="2574131"/>
            <a:chExt cx="1728463" cy="90383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AF76717-1C60-115F-250F-688BBD742D63}"/>
                </a:ext>
              </a:extLst>
            </p:cNvPr>
            <p:cNvSpPr/>
            <p:nvPr/>
          </p:nvSpPr>
          <p:spPr>
            <a:xfrm>
              <a:off x="5464670" y="2574131"/>
              <a:ext cx="1728463" cy="90383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" pitchFamily="2" charset="0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CBEAE8C0-2893-5CEB-C636-00256A5A78EB}"/>
                </a:ext>
              </a:extLst>
            </p:cNvPr>
            <p:cNvSpPr/>
            <p:nvPr/>
          </p:nvSpPr>
          <p:spPr>
            <a:xfrm>
              <a:off x="5551861" y="2685980"/>
              <a:ext cx="921931" cy="30339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urier" pitchFamily="2" charset="0"/>
                </a:rPr>
                <a:t>os.path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BBEBE8B6-A337-4571-E21D-4D4539F0F338}"/>
                </a:ext>
              </a:extLst>
            </p:cNvPr>
            <p:cNvSpPr/>
            <p:nvPr/>
          </p:nvSpPr>
          <p:spPr>
            <a:xfrm>
              <a:off x="6514793" y="2697219"/>
              <a:ext cx="595759" cy="30339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urier" pitchFamily="2" charset="0"/>
                </a:rPr>
                <a:t>gzip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457B15CC-06FB-5D29-DDAB-5F4DF3DFD5F7}"/>
                </a:ext>
              </a:extLst>
            </p:cNvPr>
            <p:cNvSpPr/>
            <p:nvPr/>
          </p:nvSpPr>
          <p:spPr>
            <a:xfrm>
              <a:off x="5911142" y="3083782"/>
              <a:ext cx="921932" cy="30339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urier" pitchFamily="2" charset="0"/>
                </a:rPr>
                <a:t>pathlib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15A596-F817-642B-B21D-C68D6C83CAE9}"/>
              </a:ext>
            </a:extLst>
          </p:cNvPr>
          <p:cNvGrpSpPr/>
          <p:nvPr/>
        </p:nvGrpSpPr>
        <p:grpSpPr>
          <a:xfrm>
            <a:off x="7071442" y="2619286"/>
            <a:ext cx="1800000" cy="900000"/>
            <a:chOff x="7364957" y="2574131"/>
            <a:chExt cx="1728463" cy="9038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BEF0A63-7E85-BB60-5370-7C1B84D5BCA6}"/>
                </a:ext>
              </a:extLst>
            </p:cNvPr>
            <p:cNvSpPr/>
            <p:nvPr/>
          </p:nvSpPr>
          <p:spPr>
            <a:xfrm>
              <a:off x="7364957" y="2574131"/>
              <a:ext cx="1728463" cy="9038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" pitchFamily="2" charset="0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ABBE0B4-F914-984D-F607-2F2630DB78BC}"/>
                </a:ext>
              </a:extLst>
            </p:cNvPr>
            <p:cNvSpPr/>
            <p:nvPr/>
          </p:nvSpPr>
          <p:spPr>
            <a:xfrm>
              <a:off x="7406993" y="2685980"/>
              <a:ext cx="652279" cy="303397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urier" pitchFamily="2" charset="0"/>
                </a:rPr>
                <a:t>array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9FC6BD46-980A-8C8D-7BDB-5AB4E05E6877}"/>
                </a:ext>
              </a:extLst>
            </p:cNvPr>
            <p:cNvSpPr/>
            <p:nvPr/>
          </p:nvSpPr>
          <p:spPr>
            <a:xfrm>
              <a:off x="7656863" y="3095610"/>
              <a:ext cx="1004768" cy="303397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urier" pitchFamily="2" charset="0"/>
                </a:rPr>
                <a:t>calendar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09DF2F4-3497-A863-69FE-73C28F283C88}"/>
                </a:ext>
              </a:extLst>
            </p:cNvPr>
            <p:cNvSpPr/>
            <p:nvPr/>
          </p:nvSpPr>
          <p:spPr>
            <a:xfrm>
              <a:off x="8101071" y="2683172"/>
              <a:ext cx="928869" cy="303397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urier" pitchFamily="2" charset="0"/>
                </a:rPr>
                <a:t>datetime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C16ACF-F9BC-27E4-6A32-44D155F47D8B}"/>
              </a:ext>
            </a:extLst>
          </p:cNvPr>
          <p:cNvGrpSpPr/>
          <p:nvPr/>
        </p:nvGrpSpPr>
        <p:grpSpPr>
          <a:xfrm>
            <a:off x="5256272" y="3765587"/>
            <a:ext cx="1728463" cy="903839"/>
            <a:chOff x="3567286" y="2574131"/>
            <a:chExt cx="1728463" cy="90383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8382DD6-F667-80B7-EBB1-598303B85D00}"/>
                </a:ext>
              </a:extLst>
            </p:cNvPr>
            <p:cNvSpPr/>
            <p:nvPr/>
          </p:nvSpPr>
          <p:spPr>
            <a:xfrm>
              <a:off x="3567286" y="2574131"/>
              <a:ext cx="1728463" cy="9038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" pitchFamily="2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3B90A51C-42F1-A4BE-8A15-957339AB6B6F}"/>
                </a:ext>
              </a:extLst>
            </p:cNvPr>
            <p:cNvSpPr/>
            <p:nvPr/>
          </p:nvSpPr>
          <p:spPr>
            <a:xfrm>
              <a:off x="3677056" y="2685980"/>
              <a:ext cx="1355030" cy="30339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urier" pitchFamily="2" charset="0"/>
                </a:rPr>
                <a:t>configparser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ED7F7DF-56A5-7D10-BC73-8430D0713929}"/>
                </a:ext>
              </a:extLst>
            </p:cNvPr>
            <p:cNvSpPr/>
            <p:nvPr/>
          </p:nvSpPr>
          <p:spPr>
            <a:xfrm>
              <a:off x="4013758" y="3083782"/>
              <a:ext cx="632395" cy="30339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urier" pitchFamily="2" charset="0"/>
                </a:rPr>
                <a:t>csv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927BF5C-ED8B-C3C5-CD06-6DA06493D5F1}"/>
              </a:ext>
            </a:extLst>
          </p:cNvPr>
          <p:cNvGrpSpPr/>
          <p:nvPr/>
        </p:nvGrpSpPr>
        <p:grpSpPr>
          <a:xfrm>
            <a:off x="3416181" y="3765588"/>
            <a:ext cx="1728463" cy="903839"/>
            <a:chOff x="3567286" y="2574131"/>
            <a:chExt cx="1728463" cy="90383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85E34D2-5FF5-FB01-0D57-0A048669EA4C}"/>
                </a:ext>
              </a:extLst>
            </p:cNvPr>
            <p:cNvSpPr/>
            <p:nvPr/>
          </p:nvSpPr>
          <p:spPr>
            <a:xfrm>
              <a:off x="3567286" y="2574131"/>
              <a:ext cx="1728463" cy="9038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" pitchFamily="2" charset="0"/>
              </a:endParaRP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7DA9A85-8BFA-A5E5-089C-F347A38FA934}"/>
                </a:ext>
              </a:extLst>
            </p:cNvPr>
            <p:cNvSpPr/>
            <p:nvPr/>
          </p:nvSpPr>
          <p:spPr>
            <a:xfrm>
              <a:off x="3677056" y="2685980"/>
              <a:ext cx="796715" cy="30339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urier" pitchFamily="2" charset="0"/>
                </a:rPr>
                <a:t>string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D46E79BA-6EF9-0BA2-E7ED-896F2C390AC7}"/>
                </a:ext>
              </a:extLst>
            </p:cNvPr>
            <p:cNvSpPr/>
            <p:nvPr/>
          </p:nvSpPr>
          <p:spPr>
            <a:xfrm>
              <a:off x="4673336" y="2690492"/>
              <a:ext cx="422847" cy="30339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urier" pitchFamily="2" charset="0"/>
                </a:rPr>
                <a:t>re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F6FC81A6-FFA5-9014-BCBC-597487D6BEBA}"/>
                </a:ext>
              </a:extLst>
            </p:cNvPr>
            <p:cNvSpPr/>
            <p:nvPr/>
          </p:nvSpPr>
          <p:spPr>
            <a:xfrm>
              <a:off x="4013758" y="3083782"/>
              <a:ext cx="971062" cy="30339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urier" pitchFamily="2" charset="0"/>
                </a:rPr>
                <a:t>readline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5E93C01-A614-0A37-AFE4-CBC091B1DA68}"/>
              </a:ext>
            </a:extLst>
          </p:cNvPr>
          <p:cNvGrpSpPr/>
          <p:nvPr/>
        </p:nvGrpSpPr>
        <p:grpSpPr>
          <a:xfrm>
            <a:off x="7096362" y="3765587"/>
            <a:ext cx="1728463" cy="903839"/>
            <a:chOff x="3567286" y="2574131"/>
            <a:chExt cx="1728463" cy="903839"/>
          </a:xfrm>
          <a:solidFill>
            <a:schemeClr val="tx1">
              <a:lumMod val="25000"/>
              <a:lumOff val="75000"/>
            </a:schemeClr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93B18F8-2645-2BEE-2B9E-24183F19BBF6}"/>
                </a:ext>
              </a:extLst>
            </p:cNvPr>
            <p:cNvSpPr/>
            <p:nvPr/>
          </p:nvSpPr>
          <p:spPr>
            <a:xfrm>
              <a:off x="3567286" y="2574131"/>
              <a:ext cx="1728463" cy="9038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" pitchFamily="2" charset="0"/>
              </a:endParaRP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48797B67-10C5-5A1B-0340-7EFEDB85C4F0}"/>
                </a:ext>
              </a:extLst>
            </p:cNvPr>
            <p:cNvSpPr/>
            <p:nvPr/>
          </p:nvSpPr>
          <p:spPr>
            <a:xfrm>
              <a:off x="3677056" y="2685980"/>
              <a:ext cx="537791" cy="30339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latin typeface="Courier" pitchFamily="2" charset="0"/>
                </a:rPr>
                <a:t>os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BF32AE43-C31E-7DCA-CE0C-C1E0214F909E}"/>
                </a:ext>
              </a:extLst>
            </p:cNvPr>
            <p:cNvSpPr/>
            <p:nvPr/>
          </p:nvSpPr>
          <p:spPr>
            <a:xfrm>
              <a:off x="4673336" y="2690492"/>
              <a:ext cx="422847" cy="30339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urier" pitchFamily="2" charset="0"/>
                </a:rPr>
                <a:t>io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C94D612D-A3F5-9710-2F7E-339F87F4452D}"/>
                </a:ext>
              </a:extLst>
            </p:cNvPr>
            <p:cNvSpPr/>
            <p:nvPr/>
          </p:nvSpPr>
          <p:spPr>
            <a:xfrm>
              <a:off x="4013758" y="3083782"/>
              <a:ext cx="971062" cy="30339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urier" pitchFamily="2" charset="0"/>
                </a:rPr>
                <a:t>platform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9704C0E-62A1-ED2D-AE1D-56AE63242A42}"/>
              </a:ext>
            </a:extLst>
          </p:cNvPr>
          <p:cNvSpPr txBox="1"/>
          <p:nvPr/>
        </p:nvSpPr>
        <p:spPr>
          <a:xfrm>
            <a:off x="3687317" y="236842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Mathematics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474FA7-B4F7-8705-DD5E-FBD2E332BE00}"/>
              </a:ext>
            </a:extLst>
          </p:cNvPr>
          <p:cNvSpPr txBox="1"/>
          <p:nvPr/>
        </p:nvSpPr>
        <p:spPr>
          <a:xfrm>
            <a:off x="5520306" y="23611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File system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F5B82E-6E5A-F318-A5BE-D95CA1CD82AD}"/>
              </a:ext>
            </a:extLst>
          </p:cNvPr>
          <p:cNvSpPr txBox="1"/>
          <p:nvPr/>
        </p:nvSpPr>
        <p:spPr>
          <a:xfrm>
            <a:off x="7371152" y="236499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Data types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F721E0-29DE-AA36-3E83-8E5CB623F40D}"/>
              </a:ext>
            </a:extLst>
          </p:cNvPr>
          <p:cNvSpPr txBox="1"/>
          <p:nvPr/>
        </p:nvSpPr>
        <p:spPr>
          <a:xfrm>
            <a:off x="3526192" y="3514259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Text processing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493FF2-FEEE-1F69-A94A-04ED791DD035}"/>
              </a:ext>
            </a:extLst>
          </p:cNvPr>
          <p:cNvSpPr txBox="1"/>
          <p:nvPr/>
        </p:nvSpPr>
        <p:spPr>
          <a:xfrm>
            <a:off x="5372551" y="3517857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File formats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87C1CA-04DB-0E20-38D5-35D2F6593D5C}"/>
              </a:ext>
            </a:extLst>
          </p:cNvPr>
          <p:cNvSpPr txBox="1"/>
          <p:nvPr/>
        </p:nvSpPr>
        <p:spPr>
          <a:xfrm>
            <a:off x="7080665" y="3517553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398007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3B3E-4046-E575-252D-CC2C3DCFB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Third-party libraries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1D4BD-3AA9-1B4E-C7E0-75C7EF2A0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Helvetica" pitchFamily="2" charset="0"/>
              </a:rPr>
              <a:t>PyPI</a:t>
            </a:r>
            <a:r>
              <a:rPr lang="en-US" dirty="0">
                <a:latin typeface="Helvetica" pitchFamily="2" charset="0"/>
              </a:rPr>
              <a:t> – The Python Package Index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D083-DD0A-EA72-5715-163DECF7AC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3217" y="1678501"/>
            <a:ext cx="3917539" cy="3078556"/>
          </a:xfrm>
          <a:effectLst>
            <a:softEdge rad="0"/>
          </a:effectLst>
        </p:spPr>
        <p:txBody>
          <a:bodyPr/>
          <a:lstStyle/>
          <a:p>
            <a:pPr marL="285750" indent="-285750"/>
            <a:r>
              <a:rPr lang="en-GB" sz="1600" dirty="0">
                <a:latin typeface="Helvetica" pitchFamily="2" charset="0"/>
              </a:rPr>
              <a:t>Home to over 400k projects from the wider Python community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Many problems have already been solved – check </a:t>
            </a:r>
            <a:r>
              <a:rPr lang="en-GB" sz="1600" dirty="0" err="1">
                <a:latin typeface="Helvetica" pitchFamily="2" charset="0"/>
              </a:rPr>
              <a:t>PyPI</a:t>
            </a:r>
            <a:r>
              <a:rPr lang="en-GB" sz="1600" dirty="0">
                <a:latin typeface="Helvetica" pitchFamily="2" charset="0"/>
              </a:rPr>
              <a:t> before reinventing the wheel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Install packages using the </a:t>
            </a:r>
            <a:r>
              <a:rPr lang="en-GB" sz="1600" dirty="0">
                <a:latin typeface="Courier" pitchFamily="2" charset="0"/>
              </a:rPr>
              <a:t>pip</a:t>
            </a:r>
            <a:r>
              <a:rPr lang="en-GB" sz="1600" dirty="0">
                <a:latin typeface="Helvetica" pitchFamily="2" charset="0"/>
              </a:rPr>
              <a:t> packaging tool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Or an alternative package manager such as </a:t>
            </a:r>
            <a:r>
              <a:rPr lang="en-GB" sz="1600" dirty="0" err="1">
                <a:latin typeface="Courier" pitchFamily="2" charset="0"/>
              </a:rPr>
              <a:t>conda</a:t>
            </a:r>
            <a:endParaRPr lang="en-GB" sz="1600" dirty="0">
              <a:latin typeface="Courier" pitchFamily="2" charset="0"/>
            </a:endParaRPr>
          </a:p>
          <a:p>
            <a:pPr marL="285750" indent="-285750"/>
            <a:endParaRPr lang="en-GB" sz="1600" dirty="0">
              <a:latin typeface="Helvetica" pitchFamily="2" charset="0"/>
            </a:endParaRPr>
          </a:p>
          <a:p>
            <a:pPr indent="0">
              <a:buNone/>
            </a:pPr>
            <a:endParaRPr lang="en-GB" sz="1600" dirty="0">
              <a:effectLst/>
              <a:latin typeface="Courier" pitchFamily="2" charset="0"/>
            </a:endParaRPr>
          </a:p>
          <a:p>
            <a:pPr indent="0">
              <a:buNone/>
            </a:pPr>
            <a:endParaRPr lang="en-GB" sz="1600" i="1" dirty="0">
              <a:latin typeface="Helvetica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A9473D-3075-765F-879F-5C9F488BA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041" y="1582226"/>
            <a:ext cx="4104742" cy="307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1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3B3E-4046-E575-252D-CC2C3DCFB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Third-party libraries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1D4BD-3AA9-1B4E-C7E0-75C7EF2A0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Helvetica" pitchFamily="2" charset="0"/>
              </a:rPr>
              <a:t>numpy</a:t>
            </a:r>
            <a:r>
              <a:rPr lang="en-US" dirty="0">
                <a:latin typeface="Helvetica" pitchFamily="2" charset="0"/>
              </a:rPr>
              <a:t>, matplotlib, pandas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D083-DD0A-EA72-5715-163DECF7AC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3217" y="1678501"/>
            <a:ext cx="3917539" cy="3078556"/>
          </a:xfrm>
          <a:effectLst>
            <a:softEdge rad="0"/>
          </a:effectLst>
        </p:spPr>
        <p:txBody>
          <a:bodyPr/>
          <a:lstStyle/>
          <a:p>
            <a:pPr marL="285750" indent="-285750"/>
            <a:r>
              <a:rPr lang="en-GB" sz="1600" dirty="0">
                <a:latin typeface="Helvetica" pitchFamily="2" charset="0"/>
              </a:rPr>
              <a:t>Core libraries for scientific Python ecosystem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Install with Anaconda Navigator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Fluency with these libraries is a skill within a skill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These are very powerful tools for working with data</a:t>
            </a:r>
          </a:p>
          <a:p>
            <a:pPr marL="285750" indent="-285750"/>
            <a:endParaRPr lang="en-GB" sz="1600" dirty="0">
              <a:latin typeface="Helvetica" pitchFamily="2" charset="0"/>
            </a:endParaRPr>
          </a:p>
          <a:p>
            <a:pPr marL="285750" indent="-285750"/>
            <a:endParaRPr lang="en-GB" sz="1600" dirty="0">
              <a:effectLst/>
              <a:latin typeface="Courier" pitchFamily="2" charset="0"/>
            </a:endParaRPr>
          </a:p>
          <a:p>
            <a:pPr indent="0">
              <a:buNone/>
            </a:pPr>
            <a:endParaRPr lang="en-GB" sz="1600" i="1" dirty="0">
              <a:latin typeface="Helvetica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CE5A44D-B87F-8EAD-6F97-74FC28B86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741" y="643162"/>
            <a:ext cx="4291042" cy="193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3BC1F67-9C36-CC5A-A645-5AF8372D2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624" y="3032423"/>
            <a:ext cx="4933246" cy="199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tplotlib logo — Matplotlib 3.6.0 documentation">
            <a:extLst>
              <a:ext uri="{FF2B5EF4-FFF2-40B4-BE49-F238E27FC236}">
                <a16:creationId xmlns:a16="http://schemas.microsoft.com/office/drawing/2014/main" id="{08E4A13F-8826-989C-3195-4574EEF21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494" y="2322347"/>
            <a:ext cx="4749506" cy="94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837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y of York Colour Palette">
      <a:dk1>
        <a:srgbClr val="25303B"/>
      </a:dk1>
      <a:lt1>
        <a:srgbClr val="FFFFFF"/>
      </a:lt1>
      <a:dk2>
        <a:srgbClr val="E3E6E5"/>
      </a:dk2>
      <a:lt2>
        <a:srgbClr val="00627D"/>
      </a:lt2>
      <a:accent1>
        <a:srgbClr val="5AB031"/>
      </a:accent1>
      <a:accent2>
        <a:srgbClr val="9067A9"/>
      </a:accent2>
      <a:accent3>
        <a:srgbClr val="E2388C"/>
      </a:accent3>
      <a:accent4>
        <a:srgbClr val="E62A32"/>
      </a:accent4>
      <a:accent5>
        <a:srgbClr val="F18626"/>
      </a:accent5>
      <a:accent6>
        <a:srgbClr val="00ABAA"/>
      </a:accent6>
      <a:hlink>
        <a:srgbClr val="0096D6"/>
      </a:hlink>
      <a:folHlink>
        <a:srgbClr val="E2388C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uoy-powerpoint-widescreen</Template>
  <TotalTime>13120</TotalTime>
  <Words>293</Words>
  <Application>Microsoft Macintosh PowerPoint</Application>
  <PresentationFormat>Custom</PresentationFormat>
  <Paragraphs>74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Cambria</vt:lpstr>
      <vt:lpstr>Candara</vt:lpstr>
      <vt:lpstr>Courier</vt:lpstr>
      <vt:lpstr>Helvetica</vt:lpstr>
      <vt:lpstr>System Font Regular</vt:lpstr>
      <vt:lpstr>Wingdings</vt:lpstr>
      <vt:lpstr>Office Theme</vt:lpstr>
      <vt:lpstr>Python programming and data visualization for beginners  Dr Joel Martin</vt:lpstr>
      <vt:lpstr>Week 2</vt:lpstr>
      <vt:lpstr>Importing libraries</vt:lpstr>
      <vt:lpstr>The Standard Library</vt:lpstr>
      <vt:lpstr>Third-party libraries</vt:lpstr>
      <vt:lpstr>Third-party libraries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Joel Martin</cp:lastModifiedBy>
  <cp:revision>62</cp:revision>
  <dcterms:created xsi:type="dcterms:W3CDTF">2018-04-16T10:49:56Z</dcterms:created>
  <dcterms:modified xsi:type="dcterms:W3CDTF">2022-10-26T10:19:36Z</dcterms:modified>
</cp:coreProperties>
</file>