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8" r:id="rId3"/>
    <p:sldId id="289" r:id="rId4"/>
    <p:sldId id="281" r:id="rId5"/>
    <p:sldId id="285" r:id="rId6"/>
    <p:sldId id="282" r:id="rId7"/>
    <p:sldId id="284" r:id="rId8"/>
    <p:sldId id="283" r:id="rId9"/>
    <p:sldId id="286" r:id="rId10"/>
    <p:sldId id="287" r:id="rId11"/>
    <p:sldId id="288" r:id="rId12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0"/>
            <p14:sldId id="268"/>
            <p14:sldId id="289"/>
            <p14:sldId id="281"/>
            <p14:sldId id="285"/>
            <p14:sldId id="282"/>
            <p14:sldId id="284"/>
            <p14:sldId id="283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D2329"/>
    <a:srgbClr val="979700"/>
    <a:srgbClr val="13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/>
    <p:restoredTop sz="89508"/>
  </p:normalViewPr>
  <p:slideViewPr>
    <p:cSldViewPr snapToGrid="0" snapToObjects="1">
      <p:cViewPr varScale="1">
        <p:scale>
          <a:sx n="119" d="100"/>
          <a:sy n="119" d="100"/>
        </p:scale>
        <p:origin x="944" y="176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Arithmetic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Assignment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Logical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Identity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Membership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Bitwise operators.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ylervigen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vigen.com/spurious-correlations" TargetMode="External"/><Relationship Id="rId2" Type="http://schemas.openxmlformats.org/officeDocument/2006/relationships/hyperlink" Target="http://www.tylervige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50929"/>
            <a:ext cx="8229600" cy="32705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Python programming and data visualization for beginners</a:t>
            </a:r>
            <a:br>
              <a:rPr lang="en-US" sz="36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>Dr Joel Martin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E51C72-F035-F16C-C9F7-BC96AA29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668" y="2574131"/>
            <a:ext cx="2574131" cy="2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From the </a:t>
            </a:r>
            <a:r>
              <a:rPr lang="en-GB" sz="1800" dirty="0">
                <a:latin typeface="Helvetica" pitchFamily="2" charset="0"/>
                <a:hlinkClick r:id="rId2"/>
              </a:rPr>
              <a:t>www.tylervigen.com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What’s wrong with this chart?</a:t>
            </a:r>
          </a:p>
          <a:p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B1FBC777-F3A4-D2D2-2334-BC123440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42" y="1377336"/>
            <a:ext cx="5190579" cy="27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4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From the </a:t>
            </a:r>
            <a:r>
              <a:rPr lang="en-GB" sz="1800" dirty="0">
                <a:latin typeface="Helvetica" pitchFamily="2" charset="0"/>
                <a:hlinkClick r:id="rId2"/>
              </a:rPr>
              <a:t>www.tylervigen.com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What’s wrong with this chart?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Twin axis scaling gives the impression of a causal relationship for two unrelated variables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Correlation does not imply causation!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More examples at </a:t>
            </a:r>
            <a:r>
              <a:rPr lang="en-GB" sz="1800" dirty="0">
                <a:latin typeface="Helvetica" pitchFamily="2" charset="0"/>
                <a:hlinkClick r:id="rId3"/>
              </a:rPr>
              <a:t>https://tylervigen.com/spurious-correlations</a:t>
            </a:r>
            <a:endParaRPr lang="en-GB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B1FBC777-F3A4-D2D2-2334-BC123440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42" y="1377336"/>
            <a:ext cx="5190579" cy="27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Week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75B7A-3050-2F73-9D56-90D9CCA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172446"/>
            <a:ext cx="8557849" cy="74343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Data visualization with NumPy and matplotlib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C504-1B19-3296-60CE-BA3EC811314B}"/>
              </a:ext>
            </a:extLst>
          </p:cNvPr>
          <p:cNvSpPr txBox="1"/>
          <p:nvPr/>
        </p:nvSpPr>
        <p:spPr>
          <a:xfrm>
            <a:off x="1929580" y="-1178237"/>
            <a:ext cx="323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Parser – tokens – lexical </a:t>
            </a:r>
            <a:r>
              <a:rPr lang="en-US" dirty="0" err="1"/>
              <a:t>analyszer</a:t>
            </a:r>
            <a:endParaRPr lang="en-US" dirty="0"/>
          </a:p>
          <a:p>
            <a:r>
              <a:rPr lang="en-US" dirty="0"/>
              <a:t>Structure of a program – logical lines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BB9683-A842-FF0A-A224-5C0D5B5D62A4}"/>
              </a:ext>
            </a:extLst>
          </p:cNvPr>
          <p:cNvSpPr txBox="1">
            <a:spLocks/>
          </p:cNvSpPr>
          <p:nvPr/>
        </p:nvSpPr>
        <p:spPr>
          <a:xfrm>
            <a:off x="293075" y="1751167"/>
            <a:ext cx="6626912" cy="326110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Data visualisation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Edward Tufte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Misleading charts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NumPy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Matplotlib</a:t>
            </a:r>
          </a:p>
          <a:p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4569480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700" dirty="0">
                <a:latin typeface="Helvetica" pitchFamily="2" charset="0"/>
              </a:rPr>
              <a:t>Edward Tufte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200" dirty="0">
                <a:latin typeface="Helvetica" pitchFamily="2" charset="0"/>
              </a:rPr>
              <a:t>Leading expert on data visualisation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200" dirty="0">
                <a:latin typeface="Helvetica" pitchFamily="2" charset="0"/>
              </a:rPr>
              <a:t>Book: The Visual Display of Quantitative Information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>
                <a:latin typeface="Helvetica" pitchFamily="2" charset="0"/>
              </a:rPr>
              <a:t>Key concepts: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100" i="1" dirty="0" err="1">
                <a:latin typeface="Helvetica" pitchFamily="2" charset="0"/>
              </a:rPr>
              <a:t>Chartjunk</a:t>
            </a:r>
            <a:r>
              <a:rPr lang="en-GB" sz="1100" i="1" dirty="0">
                <a:latin typeface="Helvetica" pitchFamily="2" charset="0"/>
              </a:rPr>
              <a:t>: </a:t>
            </a:r>
            <a:r>
              <a:rPr lang="en-GB" sz="1100" dirty="0">
                <a:latin typeface="Helvetica" pitchFamily="2" charset="0"/>
              </a:rPr>
              <a:t>Useless, non-informative, or information-obscuring elements of quantitative information displays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100" i="1" dirty="0">
                <a:latin typeface="Helvetica" pitchFamily="2" charset="0"/>
              </a:rPr>
              <a:t>Lie factor: </a:t>
            </a:r>
            <a:r>
              <a:rPr lang="en-GB" sz="1100" dirty="0">
                <a:latin typeface="Helvetica" pitchFamily="2" charset="0"/>
              </a:rPr>
              <a:t>The relation between the size of effect shown in a graphic and the size of effect shown in the data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100" i="1" dirty="0">
                <a:latin typeface="Helvetica" pitchFamily="2" charset="0"/>
              </a:rPr>
              <a:t>Data-ink ratio:</a:t>
            </a:r>
            <a:r>
              <a:rPr lang="en-GB" sz="1100" dirty="0">
                <a:latin typeface="Helvetica" pitchFamily="2" charset="0"/>
              </a:rPr>
              <a:t> Use ’ink’ for data, avoid unnecessary decorations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100" i="1" dirty="0">
                <a:latin typeface="Helvetica" pitchFamily="2" charset="0"/>
              </a:rPr>
              <a:t>Data density: </a:t>
            </a:r>
            <a:r>
              <a:rPr lang="en-GB" sz="1100" dirty="0">
                <a:latin typeface="Helvetica" pitchFamily="2" charset="0"/>
              </a:rPr>
              <a:t>Number of data points divided by size of graphic (maximise, within reason)</a:t>
            </a:r>
          </a:p>
          <a:p>
            <a:pPr marL="694081" lvl="1" indent="-285750" algn="l">
              <a:buFont typeface="Wingdings" pitchFamily="2" charset="2"/>
              <a:buChar char="§"/>
            </a:pPr>
            <a:endParaRPr lang="en-GB" sz="11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Guiding principles</a:t>
            </a:r>
          </a:p>
        </p:txBody>
      </p:sp>
      <p:pic>
        <p:nvPicPr>
          <p:cNvPr id="1026" name="Picture 2" descr="The Visual Display of Quantitative Information : Edward R Tufte :  9780961392147 : Blackwell's">
            <a:extLst>
              <a:ext uri="{FF2B5EF4-FFF2-40B4-BE49-F238E27FC236}">
                <a16:creationId xmlns:a16="http://schemas.microsoft.com/office/drawing/2014/main" id="{DA07F29F-0C7C-BB95-7116-C499B63D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0" y="1051133"/>
            <a:ext cx="3208942" cy="34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7264C-3BE0-A0D3-1967-F8B2FFC0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25" y="1088571"/>
            <a:ext cx="4754498" cy="35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F45B629-7013-BAA0-48B5-48D36DFF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435643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Fox News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is wrong with this chart?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A76D54-8C7A-B602-E188-B9CC3315A005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</p:spTree>
    <p:extLst>
      <p:ext uri="{BB962C8B-B14F-4D97-AF65-F5344CB8AC3E}">
        <p14:creationId xmlns:p14="http://schemas.microsoft.com/office/powerpoint/2010/main" val="84963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7264C-3BE0-A0D3-1967-F8B2FFC0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25" y="1088571"/>
            <a:ext cx="4754498" cy="35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F45B629-7013-BAA0-48B5-48D36DFF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435643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Fox News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is wrong with this chart?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Percentages do not add up to 100%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Pointless 3D serves only to make some slices look bigger </a:t>
            </a:r>
            <a:r>
              <a:rPr lang="en-GB" sz="1800">
                <a:latin typeface="Helvetica" pitchFamily="2" charset="0"/>
              </a:rPr>
              <a:t>than they are</a:t>
            </a:r>
            <a:endParaRPr lang="en-GB" sz="1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A76D54-8C7A-B602-E188-B9CC3315A005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</p:spTree>
    <p:extLst>
      <p:ext uri="{BB962C8B-B14F-4D97-AF65-F5344CB8AC3E}">
        <p14:creationId xmlns:p14="http://schemas.microsoft.com/office/powerpoint/2010/main" val="39165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5A9E53-B0AC-BEB5-5E96-798F9AF4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24" y="1062446"/>
            <a:ext cx="4702299" cy="37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230BD-ABC1-BD95-9E4F-DA1C10F2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6E7A20D-ABC8-4975-03FA-AE156B9F2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435643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Fox News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is wrong with this chart?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0835FEF-6662-E8A4-2AE4-B4BCF4D5DB8C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</p:spTree>
    <p:extLst>
      <p:ext uri="{BB962C8B-B14F-4D97-AF65-F5344CB8AC3E}">
        <p14:creationId xmlns:p14="http://schemas.microsoft.com/office/powerpoint/2010/main" val="3616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5A9E53-B0AC-BEB5-5E96-798F9AF4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24" y="1062446"/>
            <a:ext cx="4702299" cy="37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230BD-ABC1-BD95-9E4F-DA1C10F2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6E7A20D-ABC8-4975-03FA-AE156B9F2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435643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Fox News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is wrong with this chart?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Scale of y-axis is misleading</a:t>
            </a:r>
          </a:p>
          <a:p>
            <a:r>
              <a:rPr lang="en-GB" sz="1800" dirty="0">
                <a:latin typeface="Helvetica" pitchFamily="2" charset="0"/>
              </a:rPr>
              <a:t> 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0835FEF-6662-E8A4-2AE4-B4BCF4D5DB8C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BF7766-A05D-BC51-3C61-9622790F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71" y="3076989"/>
            <a:ext cx="2396874" cy="17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29ADC60-7966-BBA3-9F17-54A50E21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38" y="869837"/>
            <a:ext cx="3072022" cy="38915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435643" cy="300316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700" dirty="0">
                <a:latin typeface="Helvetica" pitchFamily="2" charset="0"/>
              </a:rPr>
              <a:t>Florida Department of Law Enforcement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>
                <a:latin typeface="Helvetica" pitchFamily="2" charset="0"/>
              </a:rPr>
              <a:t>What is wrong with this chart?</a:t>
            </a:r>
          </a:p>
          <a:p>
            <a:r>
              <a:rPr lang="en-GB" sz="1700" dirty="0">
                <a:latin typeface="Helvetica" pitchFamily="2" charset="0"/>
              </a:rPr>
              <a:t> </a:t>
            </a:r>
            <a:endParaRPr lang="en-US" sz="17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</p:spTree>
    <p:extLst>
      <p:ext uri="{BB962C8B-B14F-4D97-AF65-F5344CB8AC3E}">
        <p14:creationId xmlns:p14="http://schemas.microsoft.com/office/powerpoint/2010/main" val="488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5D1B9C-A00D-0DFD-A5DB-841A2090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593725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Data </a:t>
            </a:r>
            <a:r>
              <a:rPr lang="en-US" dirty="0" err="1">
                <a:latin typeface="Helvetica" pitchFamily="2" charset="0"/>
              </a:rPr>
              <a:t>visualisation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5EFECF-63BD-AAFA-F402-18882D6A7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651283"/>
            <a:ext cx="3506762" cy="300316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Florida Department of Law Enforcement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is wrong with this chart?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Inverted Y-axis!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Cynical attempt at misleading people into thinking that the ‘Stand Your Ground’ law led to a reduction of gun deaths in Florida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" pitchFamily="2" charset="0"/>
              </a:rPr>
              <a:t>What that data really show </a:t>
            </a:r>
            <a:r>
              <a:rPr lang="en-GB" sz="18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GB" sz="1800" dirty="0">
                <a:latin typeface="Helvetica" pitchFamily="2" charset="0"/>
              </a:rPr>
              <a:t> </a:t>
            </a:r>
          </a:p>
          <a:p>
            <a:r>
              <a:rPr lang="en-GB" sz="1800" dirty="0">
                <a:latin typeface="Helvetica" pitchFamily="2" charset="0"/>
              </a:rPr>
              <a:t> 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CF829AC-23B0-4E4C-0FAC-AE439E1764A7}"/>
              </a:ext>
            </a:extLst>
          </p:cNvPr>
          <p:cNvSpPr txBox="1">
            <a:spLocks/>
          </p:cNvSpPr>
          <p:nvPr/>
        </p:nvSpPr>
        <p:spPr>
          <a:xfrm>
            <a:off x="293077" y="1172446"/>
            <a:ext cx="4887260" cy="409780"/>
          </a:xfrm>
          <a:prstGeom prst="rect">
            <a:avLst/>
          </a:prstGeom>
        </p:spPr>
        <p:txBody>
          <a:bodyPr vert="horz" lIns="81666" tIns="40833" rIns="81666" bIns="40833" rtlCol="0">
            <a:normAutofit fontScale="92500" lnSpcReduction="10000"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Misleading charts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15B590-55B4-4124-FF0E-DA96BD06C307}"/>
              </a:ext>
            </a:extLst>
          </p:cNvPr>
          <p:cNvGrpSpPr/>
          <p:nvPr/>
        </p:nvGrpSpPr>
        <p:grpSpPr>
          <a:xfrm>
            <a:off x="3571008" y="3670379"/>
            <a:ext cx="1372057" cy="1053123"/>
            <a:chOff x="1788586" y="3808377"/>
            <a:chExt cx="1372057" cy="10531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DF9967-6510-9B79-B770-B399628F2FE1}"/>
                </a:ext>
              </a:extLst>
            </p:cNvPr>
            <p:cNvGrpSpPr/>
            <p:nvPr/>
          </p:nvGrpSpPr>
          <p:grpSpPr>
            <a:xfrm>
              <a:off x="2110289" y="3833464"/>
              <a:ext cx="1050354" cy="940292"/>
              <a:chOff x="2110289" y="3833464"/>
              <a:chExt cx="1050354" cy="940292"/>
            </a:xfrm>
          </p:grpSpPr>
          <p:pic>
            <p:nvPicPr>
              <p:cNvPr id="2" name="Picture 1" descr="Chart&#10;&#10;Description automatically generated">
                <a:extLst>
                  <a:ext uri="{FF2B5EF4-FFF2-40B4-BE49-F238E27FC236}">
                    <a16:creationId xmlns:a16="http://schemas.microsoft.com/office/drawing/2014/main" id="{7932997F-ED04-3BCF-68A0-B8D2384DE2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179" t="18482" r="5405" b="21863"/>
              <a:stretch/>
            </p:blipFill>
            <p:spPr>
              <a:xfrm flipV="1">
                <a:off x="2110289" y="3833464"/>
                <a:ext cx="1050354" cy="94029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FE878-37D2-B021-2BDF-EC80880F0B5D}"/>
                  </a:ext>
                </a:extLst>
              </p:cNvPr>
              <p:cNvSpPr/>
              <p:nvPr/>
            </p:nvSpPr>
            <p:spPr>
              <a:xfrm>
                <a:off x="2717800" y="4232275"/>
                <a:ext cx="317500" cy="88900"/>
              </a:xfrm>
              <a:prstGeom prst="rect">
                <a:avLst/>
              </a:prstGeom>
              <a:solidFill>
                <a:srgbClr val="CD2329"/>
              </a:solidFill>
              <a:ln>
                <a:solidFill>
                  <a:srgbClr val="CD2329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33EA0D-A47A-EDA2-BFB2-E898F2DF5DF1}"/>
                  </a:ext>
                </a:extLst>
              </p:cNvPr>
              <p:cNvSpPr/>
              <p:nvPr/>
            </p:nvSpPr>
            <p:spPr>
              <a:xfrm>
                <a:off x="2717800" y="4321175"/>
                <a:ext cx="349250" cy="171450"/>
              </a:xfrm>
              <a:prstGeom prst="rect">
                <a:avLst/>
              </a:prstGeom>
              <a:solidFill>
                <a:srgbClr val="CD2329"/>
              </a:solidFill>
              <a:ln>
                <a:solidFill>
                  <a:srgbClr val="CD2329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5FBC63-AB70-B1E0-1290-F61E1DF4A6EB}"/>
                  </a:ext>
                </a:extLst>
              </p:cNvPr>
              <p:cNvSpPr/>
              <p:nvPr/>
            </p:nvSpPr>
            <p:spPr>
              <a:xfrm>
                <a:off x="3086100" y="3937165"/>
                <a:ext cx="74543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B4E31-7654-F5EF-6E16-5028465A0C06}"/>
                </a:ext>
              </a:extLst>
            </p:cNvPr>
            <p:cNvSpPr txBox="1"/>
            <p:nvPr/>
          </p:nvSpPr>
          <p:spPr>
            <a:xfrm>
              <a:off x="2443369" y="4276725"/>
              <a:ext cx="680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2005</a:t>
              </a:r>
            </a:p>
            <a:p>
              <a:r>
                <a:rPr lang="en-US" sz="600" dirty="0">
                  <a:solidFill>
                    <a:schemeClr val="bg1"/>
                  </a:solidFill>
                </a:rPr>
                <a:t>Florida enacted its ‘Stand Your Ground’ law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D1AA427-6496-8D66-A643-FC65366EE648}"/>
                </a:ext>
              </a:extLst>
            </p:cNvPr>
            <p:cNvCxnSpPr/>
            <p:nvPr/>
          </p:nvCxnSpPr>
          <p:spPr>
            <a:xfrm>
              <a:off x="2798868" y="4240024"/>
              <a:ext cx="0" cy="174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E7DDE0-76AE-1747-3595-E052F81EC7FF}"/>
                </a:ext>
              </a:extLst>
            </p:cNvPr>
            <p:cNvSpPr txBox="1"/>
            <p:nvPr/>
          </p:nvSpPr>
          <p:spPr>
            <a:xfrm>
              <a:off x="1929650" y="461527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D9A754-AF7B-B8EE-0A01-AE337360697F}"/>
                </a:ext>
              </a:extLst>
            </p:cNvPr>
            <p:cNvSpPr txBox="1"/>
            <p:nvPr/>
          </p:nvSpPr>
          <p:spPr>
            <a:xfrm>
              <a:off x="1788586" y="441355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831E81-913C-528D-FA89-070D996A91FB}"/>
                </a:ext>
              </a:extLst>
            </p:cNvPr>
            <p:cNvSpPr txBox="1"/>
            <p:nvPr/>
          </p:nvSpPr>
          <p:spPr>
            <a:xfrm>
              <a:off x="1790188" y="4211829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400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BB3D89-201D-A27C-0505-DE0F3BC7D0B6}"/>
                </a:ext>
              </a:extLst>
            </p:cNvPr>
            <p:cNvSpPr txBox="1"/>
            <p:nvPr/>
          </p:nvSpPr>
          <p:spPr>
            <a:xfrm>
              <a:off x="1788586" y="4010103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600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55C58-D210-3C32-1BC2-A6783A2DC23F}"/>
                </a:ext>
              </a:extLst>
            </p:cNvPr>
            <p:cNvSpPr txBox="1"/>
            <p:nvPr/>
          </p:nvSpPr>
          <p:spPr>
            <a:xfrm>
              <a:off x="1788586" y="380837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800</a:t>
              </a:r>
            </a:p>
          </p:txBody>
        </p:sp>
      </p:grp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C3F8A7A-6DDF-379B-0CFD-CB2BC08D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38" y="869837"/>
            <a:ext cx="3072022" cy="38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14374</TotalTime>
  <Words>378</Words>
  <Application>Microsoft Macintosh PowerPoint</Application>
  <PresentationFormat>Custom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Candara</vt:lpstr>
      <vt:lpstr>Helvetica</vt:lpstr>
      <vt:lpstr>System Font Regular</vt:lpstr>
      <vt:lpstr>Wingdings</vt:lpstr>
      <vt:lpstr>Office Theme</vt:lpstr>
      <vt:lpstr>Python programming and data visualization for beginners  Dr Joel Martin</vt:lpstr>
      <vt:lpstr>Week 4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Joel Martin</cp:lastModifiedBy>
  <cp:revision>63</cp:revision>
  <dcterms:created xsi:type="dcterms:W3CDTF">2018-04-16T10:49:56Z</dcterms:created>
  <dcterms:modified xsi:type="dcterms:W3CDTF">2022-11-02T18:38:12Z</dcterms:modified>
</cp:coreProperties>
</file>