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sldIdLst>
    <p:sldId id="260" r:id="rId2"/>
    <p:sldId id="268" r:id="rId3"/>
    <p:sldId id="288" r:id="rId4"/>
    <p:sldId id="291" r:id="rId5"/>
    <p:sldId id="290" r:id="rId6"/>
    <p:sldId id="289" r:id="rId7"/>
    <p:sldId id="292" r:id="rId8"/>
    <p:sldId id="293" r:id="rId9"/>
    <p:sldId id="294" r:id="rId10"/>
  </p:sldIdLst>
  <p:sldSz cx="9144000" cy="5148263"/>
  <p:notesSz cx="9144000" cy="6858000"/>
  <p:defaultTextStyle>
    <a:defPPr>
      <a:defRPr lang="en-US"/>
    </a:defPPr>
    <a:lvl1pPr marL="0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8331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6661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24993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33323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41654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49984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58316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66646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C2F01D7-572E-D948-A34B-147F8D9850DF}">
          <p14:sldIdLst>
            <p14:sldId id="260"/>
            <p14:sldId id="268"/>
            <p14:sldId id="288"/>
            <p14:sldId id="291"/>
            <p14:sldId id="290"/>
            <p14:sldId id="289"/>
            <p14:sldId id="292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D2329"/>
    <a:srgbClr val="979700"/>
    <a:srgbClr val="130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71"/>
    <p:restoredTop sz="89508"/>
  </p:normalViewPr>
  <p:slideViewPr>
    <p:cSldViewPr snapToGrid="0" snapToObjects="1">
      <p:cViewPr varScale="1">
        <p:scale>
          <a:sx n="119" d="100"/>
          <a:sy n="119" d="100"/>
        </p:scale>
        <p:origin x="864" y="176"/>
      </p:cViewPr>
      <p:guideLst>
        <p:guide orient="horz" pos="162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64039-9679-7846-8D8C-9A6D2646E37A}" type="datetimeFigureOut">
              <a:rPr lang="en-US" smtClean="0"/>
              <a:t>11/9/22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6188" y="857250"/>
            <a:ext cx="411162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F2328-B266-9149-9D97-5C822E95C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8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Arithmetic operators.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Assignment operators.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Comparison operators.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Logical operators.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Identity operators.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Membership operators.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Bitwise operators.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F2328-B266-9149-9D97-5C822E95C3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23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termark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230849"/>
            <a:ext cx="8229600" cy="858044"/>
          </a:xfrm>
        </p:spPr>
        <p:txBody>
          <a:bodyPr>
            <a:normAutofit/>
          </a:bodyPr>
          <a:lstStyle>
            <a:lvl1pPr>
              <a:defRPr sz="5500" baseline="0"/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6840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Tex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92937" y="596534"/>
            <a:ext cx="4887260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2937" y="1175255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1594342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077" y="1958411"/>
            <a:ext cx="4887120" cy="2601864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 </a:t>
            </a:r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1365395"/>
            <a:ext cx="3057841" cy="3194880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33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37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Text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05690" y="591396"/>
            <a:ext cx="4887260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830" y="1170117"/>
            <a:ext cx="7775027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05971" y="1589204"/>
            <a:ext cx="7774886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05831" y="1953273"/>
            <a:ext cx="3812488" cy="2601265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82510" y="1953273"/>
            <a:ext cx="3878317" cy="2601265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Image 3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264941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3247292" y="1037492"/>
            <a:ext cx="264941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47291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260123" y="1037492"/>
            <a:ext cx="264941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260122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Image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413238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413238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22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4706814" y="1037492"/>
            <a:ext cx="4120659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706814" y="4060130"/>
            <a:ext cx="4120659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93355" y="1709081"/>
            <a:ext cx="8229600" cy="858044"/>
          </a:xfrm>
        </p:spPr>
        <p:txBody>
          <a:bodyPr>
            <a:normAutofit/>
          </a:bodyPr>
          <a:lstStyle>
            <a:lvl1pPr>
              <a:defRPr sz="490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2470263"/>
            <a:ext cx="4778117" cy="1009381"/>
          </a:xfrm>
        </p:spPr>
        <p:txBody>
          <a:bodyPr/>
          <a:lstStyle>
            <a:lvl1pPr>
              <a:defRPr cap="none"/>
            </a:lvl1pPr>
          </a:lstStyle>
          <a:p>
            <a:pPr lvl="0"/>
            <a:r>
              <a:rPr lang="en-GB" dirty="0"/>
              <a:t>Sub-header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866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Fu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603713"/>
            <a:ext cx="8223738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82434"/>
            <a:ext cx="8223738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601521"/>
            <a:ext cx="8223598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65590"/>
            <a:ext cx="8223598" cy="2588948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Tex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603713"/>
            <a:ext cx="4887260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82434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601521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65590"/>
            <a:ext cx="4887120" cy="2588948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603387"/>
            <a:ext cx="3057841" cy="3951151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896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Text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3078" y="591396"/>
            <a:ext cx="7775026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0117"/>
            <a:ext cx="7775027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8" y="1589204"/>
            <a:ext cx="7774886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9" y="1953273"/>
            <a:ext cx="3812488" cy="2601265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189788" y="1953273"/>
            <a:ext cx="3878317" cy="2601265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Image 3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978877"/>
            <a:ext cx="2649415" cy="2958143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3247292" y="978877"/>
            <a:ext cx="2649415" cy="2958143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47291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260123" y="978877"/>
            <a:ext cx="2649415" cy="2958143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260122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Image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413238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413238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4706814" y="1037492"/>
            <a:ext cx="4120659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706814" y="4060130"/>
            <a:ext cx="4120659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3355" y="1709081"/>
            <a:ext cx="8229600" cy="858044"/>
          </a:xfrm>
        </p:spPr>
        <p:txBody>
          <a:bodyPr>
            <a:normAutofit/>
          </a:bodyPr>
          <a:lstStyle>
            <a:lvl1pPr>
              <a:defRPr sz="490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2470263"/>
            <a:ext cx="4778117" cy="1009381"/>
          </a:xfrm>
        </p:spPr>
        <p:txBody>
          <a:bodyPr/>
          <a:lstStyle>
            <a:lvl1pPr>
              <a:defRPr cap="none"/>
            </a:lvl1pPr>
          </a:lstStyle>
          <a:p>
            <a:pPr lvl="0"/>
            <a:r>
              <a:rPr lang="en-GB" dirty="0"/>
              <a:t>Sub-header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669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Full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5148263"/>
          </a:xfrm>
        </p:spPr>
        <p:txBody>
          <a:bodyPr anchor="ctr"/>
          <a:lstStyle>
            <a:lvl1pPr marL="0" marR="0" indent="0" algn="ctr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1pPr>
          </a:lstStyle>
          <a:p>
            <a:r>
              <a:rPr lang="en-US" dirty="0"/>
              <a:t>Drag image  to placeholder </a:t>
            </a:r>
            <a:br>
              <a:rPr lang="en-US" dirty="0"/>
            </a:br>
            <a:r>
              <a:rPr lang="en-US" dirty="0"/>
              <a:t>or click icon to add</a:t>
            </a:r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5CB9DFC-8EBD-BD49-BF9F-2E2BC794739B}"/>
              </a:ext>
            </a:extLst>
          </p:cNvPr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A2C8161-F08C-7642-9D32-547FB82D693D}"/>
              </a:ext>
            </a:extLst>
          </p:cNvPr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1963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Watermark_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93355" y="1709081"/>
            <a:ext cx="8229600" cy="858044"/>
          </a:xfrm>
        </p:spPr>
        <p:txBody>
          <a:bodyPr>
            <a:normAutofit/>
          </a:bodyPr>
          <a:lstStyle>
            <a:lvl1pPr>
              <a:defRPr sz="49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2470263"/>
            <a:ext cx="4778117" cy="1009381"/>
          </a:xfrm>
        </p:spPr>
        <p:txBody>
          <a:bodyPr/>
          <a:lstStyle>
            <a:lvl1pPr>
              <a:defRPr cap="none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/>
              <a:t>Sub-header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4136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Watermark_Fu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1997"/>
            <a:ext cx="4887260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0718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FFFFFF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89805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rgbClr val="FFFFFF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53874"/>
            <a:ext cx="8223598" cy="2600664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rgbClr val="FFFFFF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  <a:p>
            <a:pPr lvl="5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Watermark_Tex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1997"/>
            <a:ext cx="4887260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0718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FFFFFF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89805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rgbClr val="FFFFFF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53874"/>
            <a:ext cx="4887120" cy="2600664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rgbClr val="FFFFFF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  <a:p>
            <a:pPr lvl="5"/>
            <a:r>
              <a:rPr lang="en-GB" dirty="0"/>
              <a:t>Style</a:t>
            </a:r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1771839"/>
            <a:ext cx="3057841" cy="2776757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8888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Watermark_Text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19237" y="597260"/>
            <a:ext cx="4887260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9096" y="1175981"/>
            <a:ext cx="7775027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chemeClr val="bg1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9237" y="1595069"/>
            <a:ext cx="7774886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chemeClr val="bg1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9378" y="1959137"/>
            <a:ext cx="3812488" cy="2595401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82510" y="1959137"/>
            <a:ext cx="3878317" cy="2595401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Watermark_Image 3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107831"/>
            <a:ext cx="2649415" cy="282918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3247292" y="1107831"/>
            <a:ext cx="2649415" cy="282918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47291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260123" y="1107831"/>
            <a:ext cx="2649415" cy="282918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260122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Watermark_Image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4132385" cy="2899528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413238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4706814" y="1037492"/>
            <a:ext cx="4120659" cy="2899528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706814" y="4060130"/>
            <a:ext cx="4120659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Logo_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93355" y="1709081"/>
            <a:ext cx="8229600" cy="858044"/>
          </a:xfrm>
        </p:spPr>
        <p:txBody>
          <a:bodyPr>
            <a:normAutofit/>
          </a:bodyPr>
          <a:lstStyle>
            <a:lvl1pPr>
              <a:defRPr sz="49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2470263"/>
            <a:ext cx="4778117" cy="1009381"/>
          </a:xfrm>
        </p:spPr>
        <p:txBody>
          <a:bodyPr/>
          <a:lstStyle>
            <a:lvl1pPr>
              <a:defRPr cap="none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/>
              <a:t>Sub-header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7827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Logo_Fu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92937" y="593725"/>
            <a:ext cx="4887260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2937" y="1172446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FFFFFF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1591533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rgbClr val="FFFFFF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077" y="1955602"/>
            <a:ext cx="8223598" cy="2598936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rgbClr val="FFFFFF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  <a:p>
            <a:pPr lvl="5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Logo_Tex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3725"/>
            <a:ext cx="4887260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2446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FFFFFF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91533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rgbClr val="FFFFFF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55602"/>
            <a:ext cx="4887120" cy="2598936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rgbClr val="FFFFFF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  <a:p>
            <a:pPr lvl="5"/>
            <a:r>
              <a:rPr lang="en-GB" dirty="0"/>
              <a:t>Style</a:t>
            </a:r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1388844"/>
            <a:ext cx="3057841" cy="3165694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600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Fu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3725"/>
            <a:ext cx="4887260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2446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91533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93217" y="1955601"/>
            <a:ext cx="8223598" cy="2598937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Logo_Text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292936" y="597260"/>
            <a:ext cx="4887260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2795" y="1175981"/>
            <a:ext cx="7795847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chemeClr val="bg1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2936" y="1595068"/>
            <a:ext cx="7795706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chemeClr val="bg1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077" y="1959137"/>
            <a:ext cx="3812488" cy="2595401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82510" y="1959137"/>
            <a:ext cx="3878317" cy="2595401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Logo_Image 3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107831"/>
            <a:ext cx="2649415" cy="282918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3247292" y="1107831"/>
            <a:ext cx="2649415" cy="282918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47291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260123" y="1107831"/>
            <a:ext cx="2649415" cy="282918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260122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Logo_Image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4132385" cy="2899528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413238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4706814" y="1037492"/>
            <a:ext cx="4120659" cy="2899528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706814" y="4060130"/>
            <a:ext cx="4120659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Plain_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93355" y="1709081"/>
            <a:ext cx="8229600" cy="858044"/>
          </a:xfrm>
        </p:spPr>
        <p:txBody>
          <a:bodyPr>
            <a:normAutofit/>
          </a:bodyPr>
          <a:lstStyle>
            <a:lvl1pPr>
              <a:defRPr sz="49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2470263"/>
            <a:ext cx="4778117" cy="1009381"/>
          </a:xfrm>
        </p:spPr>
        <p:txBody>
          <a:bodyPr/>
          <a:lstStyle>
            <a:lvl1pPr>
              <a:defRPr cap="none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/>
              <a:t>Sub-header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9520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Plain_Fu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4051"/>
            <a:ext cx="8223738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2772"/>
            <a:ext cx="8223738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FFFFFF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91859"/>
            <a:ext cx="8223598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rgbClr val="FFFFFF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55928"/>
            <a:ext cx="8223598" cy="2598610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rgbClr val="FFFFFF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  <a:p>
            <a:pPr lvl="5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Plain_Tex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4051"/>
            <a:ext cx="4887260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2772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FFFFFF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91859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rgbClr val="FFFFFF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55928"/>
            <a:ext cx="4887120" cy="2598610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rgbClr val="FFFFFF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  <a:p>
            <a:pPr lvl="5"/>
            <a:r>
              <a:rPr lang="en-GB" dirty="0"/>
              <a:t>Style</a:t>
            </a:r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593725"/>
            <a:ext cx="3057841" cy="331629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7133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Plain_Text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298917" y="597260"/>
            <a:ext cx="7795847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8918" y="1175981"/>
            <a:ext cx="7795846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chemeClr val="bg1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9058" y="1595068"/>
            <a:ext cx="7795706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chemeClr val="bg1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9059" y="1959137"/>
            <a:ext cx="3812488" cy="2595401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82510" y="1959137"/>
            <a:ext cx="3878317" cy="2595401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Plain_Image 3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984738"/>
            <a:ext cx="2649415" cy="2952282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3247292" y="984738"/>
            <a:ext cx="2649415" cy="2952282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47291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260123" y="984738"/>
            <a:ext cx="2649415" cy="2952282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260122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Plain_Image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4132385" cy="2899528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413238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4706814" y="1037492"/>
            <a:ext cx="4120659" cy="2899528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706814" y="4060130"/>
            <a:ext cx="4120659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Tex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3725"/>
            <a:ext cx="4887260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2446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91533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93217" y="1955601"/>
            <a:ext cx="4887120" cy="2598937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1142660"/>
            <a:ext cx="3057841" cy="341187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673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Text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98917" y="597255"/>
            <a:ext cx="4887260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2936" y="1175976"/>
            <a:ext cx="7775027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1595063"/>
            <a:ext cx="7774886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9058" y="1959132"/>
            <a:ext cx="3812488" cy="2595406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82510" y="1959132"/>
            <a:ext cx="3878317" cy="2595406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733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Image 3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264941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3247292" y="1037492"/>
            <a:ext cx="264941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47291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178060" y="1037492"/>
            <a:ext cx="264941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178059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Image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413238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413238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4706814" y="1037492"/>
            <a:ext cx="4120659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706814" y="4060130"/>
            <a:ext cx="4120659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93355" y="1709081"/>
            <a:ext cx="8229600" cy="858044"/>
          </a:xfrm>
        </p:spPr>
        <p:txBody>
          <a:bodyPr>
            <a:normAutofit/>
          </a:bodyPr>
          <a:lstStyle>
            <a:lvl1pPr>
              <a:defRPr sz="490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2470263"/>
            <a:ext cx="4778117" cy="1009381"/>
          </a:xfrm>
        </p:spPr>
        <p:txBody>
          <a:bodyPr/>
          <a:lstStyle>
            <a:lvl1pPr>
              <a:defRPr cap="none"/>
            </a:lvl1pPr>
          </a:lstStyle>
          <a:p>
            <a:pPr lvl="0"/>
            <a:r>
              <a:rPr lang="en-GB" dirty="0"/>
              <a:t>Sub-header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551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Fu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6534"/>
            <a:ext cx="4887260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5255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94342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58411"/>
            <a:ext cx="8223598" cy="2601864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 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7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1709081"/>
            <a:ext cx="8229600" cy="858044"/>
          </a:xfrm>
          <a:prstGeom prst="rect">
            <a:avLst/>
          </a:prstGeom>
        </p:spPr>
        <p:txBody>
          <a:bodyPr vert="horz" lIns="81666" tIns="40833" rIns="81666" bIns="40833" rtlCol="0" anchor="ctr">
            <a:normAutofit/>
          </a:bodyPr>
          <a:lstStyle/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2668450"/>
            <a:ext cx="8229600" cy="507820"/>
          </a:xfrm>
          <a:prstGeom prst="rect">
            <a:avLst/>
          </a:prstGeom>
        </p:spPr>
        <p:txBody>
          <a:bodyPr vert="horz" lIns="81666" tIns="40833" rIns="81666" bIns="40833" rtlCol="0">
            <a:normAutofit/>
          </a:bodyPr>
          <a:lstStyle/>
          <a:p>
            <a:pPr lvl="0"/>
            <a:r>
              <a:rPr lang="en-GB" dirty="0"/>
              <a:t>Sub-header style</a:t>
            </a:r>
          </a:p>
        </p:txBody>
      </p:sp>
    </p:spTree>
    <p:extLst>
      <p:ext uri="{BB962C8B-B14F-4D97-AF65-F5344CB8AC3E}">
        <p14:creationId xmlns:p14="http://schemas.microsoft.com/office/powerpoint/2010/main" val="261989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87" r:id="rId3"/>
    <p:sldLayoutId id="2147483649" r:id="rId4"/>
    <p:sldLayoutId id="2147483661" r:id="rId5"/>
    <p:sldLayoutId id="2147483679" r:id="rId6"/>
    <p:sldLayoutId id="2147483693" r:id="rId7"/>
    <p:sldLayoutId id="2147483664" r:id="rId8"/>
    <p:sldLayoutId id="2147483688" r:id="rId9"/>
    <p:sldLayoutId id="2147483663" r:id="rId10"/>
    <p:sldLayoutId id="2147483675" r:id="rId11"/>
    <p:sldLayoutId id="2147483680" r:id="rId12"/>
    <p:sldLayoutId id="2147483694" r:id="rId13"/>
    <p:sldLayoutId id="2147483666" r:id="rId14"/>
    <p:sldLayoutId id="2147483689" r:id="rId15"/>
    <p:sldLayoutId id="2147483665" r:id="rId16"/>
    <p:sldLayoutId id="2147483678" r:id="rId17"/>
    <p:sldLayoutId id="2147483681" r:id="rId18"/>
    <p:sldLayoutId id="2147483695" r:id="rId19"/>
    <p:sldLayoutId id="2147483658" r:id="rId20"/>
    <p:sldLayoutId id="2147483667" r:id="rId21"/>
    <p:sldLayoutId id="2147483690" r:id="rId22"/>
    <p:sldLayoutId id="2147483668" r:id="rId23"/>
    <p:sldLayoutId id="2147483677" r:id="rId24"/>
    <p:sldLayoutId id="2147483685" r:id="rId25"/>
    <p:sldLayoutId id="2147483696" r:id="rId26"/>
    <p:sldLayoutId id="2147483673" r:id="rId27"/>
    <p:sldLayoutId id="2147483691" r:id="rId28"/>
    <p:sldLayoutId id="2147483671" r:id="rId29"/>
    <p:sldLayoutId id="2147483682" r:id="rId30"/>
    <p:sldLayoutId id="2147483686" r:id="rId31"/>
    <p:sldLayoutId id="2147483697" r:id="rId32"/>
    <p:sldLayoutId id="2147483674" r:id="rId33"/>
    <p:sldLayoutId id="2147483692" r:id="rId34"/>
    <p:sldLayoutId id="2147483669" r:id="rId35"/>
    <p:sldLayoutId id="2147483683" r:id="rId36"/>
    <p:sldLayoutId id="2147483698" r:id="rId37"/>
    <p:sldLayoutId id="2147483684" r:id="rId38"/>
  </p:sldLayoutIdLst>
  <p:hf hdr="0" ftr="0" dt="0"/>
  <p:txStyles>
    <p:titleStyle>
      <a:lvl1pPr algn="l" defTabSz="408331" rtl="0" eaLnBrk="1" latinLnBrk="0" hangingPunct="1">
        <a:spcBef>
          <a:spcPct val="0"/>
        </a:spcBef>
        <a:buNone/>
        <a:defRPr sz="4900" b="1" kern="1200">
          <a:solidFill>
            <a:schemeClr val="tx1"/>
          </a:solidFill>
          <a:latin typeface="Cambria"/>
          <a:ea typeface="+mj-ea"/>
          <a:cs typeface="Cambria"/>
        </a:defRPr>
      </a:lvl1pPr>
    </p:titleStyle>
    <p:bodyStyle>
      <a:lvl1pPr marL="0" indent="0" algn="l" defTabSz="408331" rtl="0" eaLnBrk="1" latinLnBrk="0" hangingPunct="1">
        <a:spcBef>
          <a:spcPct val="20000"/>
        </a:spcBef>
        <a:buFont typeface="Arial"/>
        <a:buNone/>
        <a:defRPr sz="3000" kern="1200" cap="none" baseline="0">
          <a:solidFill>
            <a:srgbClr val="25303B"/>
          </a:solidFill>
          <a:latin typeface="+mn-lt"/>
          <a:ea typeface="+mn-ea"/>
          <a:cs typeface="+mn-cs"/>
        </a:defRPr>
      </a:lvl1pPr>
      <a:lvl2pPr marL="663538" indent="-255207" algn="l" defTabSz="408331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20827" indent="-204166" algn="l" defTabSz="408331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29158" indent="-204166" algn="l" defTabSz="408331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7489" indent="-204166" algn="l" defTabSz="408331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5819" indent="-204166" algn="l" defTabSz="40833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4150" indent="-204166" algn="l" defTabSz="40833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2481" indent="-204166" algn="l" defTabSz="40833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70812" indent="-204166" algn="l" defTabSz="40833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331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661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993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3323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1654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984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8316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6646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69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orient="horz" pos="3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50929"/>
            <a:ext cx="8229600" cy="327051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Helvetica" pitchFamily="2" charset="0"/>
              </a:rPr>
              <a:t>Python programming and data visualization for beginners</a:t>
            </a:r>
            <a:br>
              <a:rPr lang="en-US" sz="3600" dirty="0">
                <a:latin typeface="Helvetica" pitchFamily="2" charset="0"/>
              </a:rPr>
            </a:br>
            <a:br>
              <a:rPr lang="en-US" dirty="0">
                <a:latin typeface="Helvetica" pitchFamily="2" charset="0"/>
              </a:rPr>
            </a:br>
            <a:r>
              <a:rPr lang="en-US" sz="2200" dirty="0">
                <a:latin typeface="Helvetica" pitchFamily="2" charset="0"/>
              </a:rPr>
              <a:t>Dr Joel Martin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DE51C72-F035-F16C-C9F7-BC96AA298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2668" y="2574131"/>
            <a:ext cx="2574131" cy="257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661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D7861-DED8-9F59-44D5-F368EBE81D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Helvetica" pitchFamily="2" charset="0"/>
              </a:rPr>
              <a:t>Week 5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075B7A-3050-2F73-9D56-90D9CCAFD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076" y="1172446"/>
            <a:ext cx="8557849" cy="743439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pitchFamily="2" charset="0"/>
              </a:rPr>
              <a:t>pandas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DFC504-1B19-3296-60CE-BA3EC811314B}"/>
              </a:ext>
            </a:extLst>
          </p:cNvPr>
          <p:cNvSpPr txBox="1"/>
          <p:nvPr/>
        </p:nvSpPr>
        <p:spPr>
          <a:xfrm>
            <a:off x="1929580" y="-1178237"/>
            <a:ext cx="32344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Interpreted language</a:t>
            </a:r>
          </a:p>
          <a:p>
            <a:r>
              <a:rPr lang="en-US" dirty="0"/>
              <a:t>Parser – tokens – lexical </a:t>
            </a:r>
            <a:r>
              <a:rPr lang="en-US" dirty="0" err="1"/>
              <a:t>analyszer</a:t>
            </a:r>
            <a:endParaRPr lang="en-US" dirty="0"/>
          </a:p>
          <a:p>
            <a:r>
              <a:rPr lang="en-US" dirty="0"/>
              <a:t>Structure of a program – logical lines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0FBB9683-A842-FF0A-A224-5C0D5B5D62A4}"/>
              </a:ext>
            </a:extLst>
          </p:cNvPr>
          <p:cNvSpPr txBox="1">
            <a:spLocks/>
          </p:cNvSpPr>
          <p:nvPr/>
        </p:nvSpPr>
        <p:spPr>
          <a:xfrm>
            <a:off x="293075" y="1751167"/>
            <a:ext cx="6626912" cy="3073382"/>
          </a:xfrm>
          <a:prstGeom prst="rect">
            <a:avLst/>
          </a:prstGeom>
        </p:spPr>
        <p:txBody>
          <a:bodyPr vert="horz" lIns="81666" tIns="40833" rIns="81666" bIns="40833" rtlCol="0"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kern="1200" cap="none" baseline="0">
                <a:solidFill>
                  <a:srgbClr val="25303B"/>
                </a:solidFill>
                <a:latin typeface="+mn-lt"/>
                <a:ea typeface="+mn-ea"/>
                <a:cs typeface="+mn-cs"/>
              </a:defRPr>
            </a:lvl1pPr>
            <a:lvl2pPr marL="408331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2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6661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24993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33323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41654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449984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858316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266646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Helvetica" pitchFamily="2" charset="0"/>
              </a:rPr>
              <a:t>Core features</a:t>
            </a:r>
          </a:p>
          <a:p>
            <a:pPr marL="694081" lvl="1" indent="-285750" algn="l">
              <a:buFont typeface="System Font Regular"/>
              <a:buChar char="—"/>
            </a:pPr>
            <a:r>
              <a:rPr lang="en-GB" sz="1600" dirty="0" err="1">
                <a:latin typeface="Courier" pitchFamily="2" charset="0"/>
              </a:rPr>
              <a:t>DataFrame</a:t>
            </a:r>
            <a:endParaRPr lang="en-GB" sz="1600" dirty="0">
              <a:latin typeface="Courier" pitchFamily="2" charset="0"/>
            </a:endParaRPr>
          </a:p>
          <a:p>
            <a:pPr marL="694081" lvl="1" indent="-285750" algn="l">
              <a:buFont typeface="System Font Regular"/>
              <a:buChar char="—"/>
            </a:pPr>
            <a:r>
              <a:rPr lang="en-GB" sz="1600" dirty="0">
                <a:latin typeface="Courier" pitchFamily="2" charset="0"/>
              </a:rPr>
              <a:t>Series</a:t>
            </a:r>
          </a:p>
          <a:p>
            <a:pPr marL="694081" lvl="1" indent="-285750" algn="l">
              <a:buFont typeface="System Font Regular"/>
              <a:buChar char="—"/>
            </a:pPr>
            <a:r>
              <a:rPr lang="en-GB" sz="1600" dirty="0">
                <a:latin typeface="Courier" pitchFamily="2" charset="0"/>
              </a:rPr>
              <a:t>Index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Helvetica" pitchFamily="2" charset="0"/>
              </a:rPr>
              <a:t>Loading and saving data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Helvetica" pitchFamily="2" charset="0"/>
              </a:rPr>
              <a:t>Indexing and selecting subsets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Helvetica" pitchFamily="2" charset="0"/>
              </a:rPr>
              <a:t>Summarising </a:t>
            </a:r>
            <a:r>
              <a:rPr lang="en-GB" sz="1600">
                <a:latin typeface="Helvetica" pitchFamily="2" charset="0"/>
              </a:rPr>
              <a:t>and reshaping data</a:t>
            </a:r>
            <a:endParaRPr lang="en-GB" sz="1600" dirty="0">
              <a:latin typeface="Helvetica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Helvetica" pitchFamily="2" charset="0"/>
              </a:rPr>
              <a:t>Plotting</a:t>
            </a:r>
          </a:p>
          <a:p>
            <a:endParaRPr lang="en-GB" sz="1600" dirty="0">
              <a:latin typeface="Helvetica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GB" sz="1600" dirty="0">
              <a:latin typeface="Helvetica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sz="16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123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95D1B9C-A00D-0DFD-A5DB-841A2090B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593725"/>
            <a:ext cx="4887260" cy="57872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Helvetica" pitchFamily="2" charset="0"/>
              </a:rPr>
              <a:t>pandas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2A5EFECF-63BD-AAFA-F402-18882D6A7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077" y="1651283"/>
            <a:ext cx="3506762" cy="3003162"/>
          </a:xfr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sz="1800" dirty="0">
                <a:latin typeface="Helvetica" pitchFamily="2" charset="0"/>
              </a:rPr>
              <a:t>2-Dimensional data structure with rows and columns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800" dirty="0">
                <a:latin typeface="Helvetica" pitchFamily="2" charset="0"/>
              </a:rPr>
              <a:t>Similar to:</a:t>
            </a:r>
          </a:p>
          <a:p>
            <a:pPr marL="694081" lvl="1" indent="-285750" algn="l">
              <a:buFont typeface="System Font Regular"/>
              <a:buChar char="—"/>
            </a:pPr>
            <a:r>
              <a:rPr lang="en-GB" sz="1800" dirty="0">
                <a:latin typeface="Helvetica" pitchFamily="2" charset="0"/>
              </a:rPr>
              <a:t>Excel spreadsheet</a:t>
            </a:r>
          </a:p>
          <a:p>
            <a:pPr marL="694081" lvl="1" indent="-285750" algn="l">
              <a:buFont typeface="System Font Regular"/>
              <a:buChar char="—"/>
            </a:pPr>
            <a:r>
              <a:rPr lang="en-GB" sz="1800" dirty="0">
                <a:latin typeface="Helvetica" pitchFamily="2" charset="0"/>
              </a:rPr>
              <a:t>SQL table</a:t>
            </a:r>
          </a:p>
          <a:p>
            <a:pPr marL="694081" lvl="1" indent="-285750" algn="l">
              <a:buFont typeface="System Font Regular"/>
              <a:buChar char="—"/>
            </a:pPr>
            <a:r>
              <a:rPr lang="en-GB" sz="1800" dirty="0" err="1">
                <a:latin typeface="Helvetica" pitchFamily="2" charset="0"/>
              </a:rPr>
              <a:t>data.frame</a:t>
            </a:r>
            <a:r>
              <a:rPr lang="en-GB" sz="1800" dirty="0">
                <a:latin typeface="Helvetica" pitchFamily="2" charset="0"/>
              </a:rPr>
              <a:t> in R</a:t>
            </a:r>
          </a:p>
          <a:p>
            <a:pPr marL="285750" indent="-285750">
              <a:buFont typeface="Wingdings" pitchFamily="2" charset="2"/>
              <a:buChar char="§"/>
            </a:pPr>
            <a:endParaRPr lang="en-GB" sz="1800" dirty="0">
              <a:latin typeface="Helvetica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GB" sz="1800" dirty="0">
              <a:latin typeface="Helvetica" pitchFamily="2" charset="0"/>
            </a:endParaRPr>
          </a:p>
          <a:p>
            <a:endParaRPr lang="en-US" dirty="0">
              <a:latin typeface="Helvetica" pitchFamily="2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ECF829AC-23B0-4E4C-0FAC-AE439E1764A7}"/>
              </a:ext>
            </a:extLst>
          </p:cNvPr>
          <p:cNvSpPr txBox="1">
            <a:spLocks/>
          </p:cNvSpPr>
          <p:nvPr/>
        </p:nvSpPr>
        <p:spPr>
          <a:xfrm>
            <a:off x="293077" y="1172446"/>
            <a:ext cx="4887260" cy="409780"/>
          </a:xfrm>
          <a:prstGeom prst="rect">
            <a:avLst/>
          </a:prstGeom>
        </p:spPr>
        <p:txBody>
          <a:bodyPr vert="horz" lIns="81666" tIns="40833" rIns="81666" bIns="40833" rtlCol="0">
            <a:normAutofit fontScale="92500" lnSpcReduction="10000"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kern="1200" cap="none" baseline="0">
                <a:solidFill>
                  <a:srgbClr val="25303B"/>
                </a:solidFill>
                <a:latin typeface="+mn-lt"/>
                <a:ea typeface="+mn-ea"/>
                <a:cs typeface="+mn-cs"/>
              </a:defRPr>
            </a:lvl1pPr>
            <a:lvl2pPr marL="408331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2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6661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24993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33323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41654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449984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858316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266646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" pitchFamily="2" charset="0"/>
              </a:rPr>
              <a:t>Core features - </a:t>
            </a:r>
            <a:r>
              <a:rPr lang="en-US" dirty="0" err="1">
                <a:latin typeface="Courier" pitchFamily="2" charset="0"/>
              </a:rPr>
              <a:t>DataFrame</a:t>
            </a:r>
            <a:endParaRPr lang="en-US" dirty="0">
              <a:latin typeface="Courier" pitchFamily="2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10D8796-EBF6-D9AB-BC51-830C82C3C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938338"/>
              </p:ext>
            </p:extLst>
          </p:nvPr>
        </p:nvGraphicFramePr>
        <p:xfrm>
          <a:off x="4378360" y="2237591"/>
          <a:ext cx="3722145" cy="202243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4429">
                  <a:extLst>
                    <a:ext uri="{9D8B030D-6E8A-4147-A177-3AD203B41FA5}">
                      <a16:colId xmlns:a16="http://schemas.microsoft.com/office/drawing/2014/main" val="2318535609"/>
                    </a:ext>
                  </a:extLst>
                </a:gridCol>
                <a:gridCol w="744429">
                  <a:extLst>
                    <a:ext uri="{9D8B030D-6E8A-4147-A177-3AD203B41FA5}">
                      <a16:colId xmlns:a16="http://schemas.microsoft.com/office/drawing/2014/main" val="1984380794"/>
                    </a:ext>
                  </a:extLst>
                </a:gridCol>
                <a:gridCol w="744429">
                  <a:extLst>
                    <a:ext uri="{9D8B030D-6E8A-4147-A177-3AD203B41FA5}">
                      <a16:colId xmlns:a16="http://schemas.microsoft.com/office/drawing/2014/main" val="4167191223"/>
                    </a:ext>
                  </a:extLst>
                </a:gridCol>
                <a:gridCol w="744429">
                  <a:extLst>
                    <a:ext uri="{9D8B030D-6E8A-4147-A177-3AD203B41FA5}">
                      <a16:colId xmlns:a16="http://schemas.microsoft.com/office/drawing/2014/main" val="824963471"/>
                    </a:ext>
                  </a:extLst>
                </a:gridCol>
                <a:gridCol w="744429">
                  <a:extLst>
                    <a:ext uri="{9D8B030D-6E8A-4147-A177-3AD203B41FA5}">
                      <a16:colId xmlns:a16="http://schemas.microsoft.com/office/drawing/2014/main" val="2428561546"/>
                    </a:ext>
                  </a:extLst>
                </a:gridCol>
              </a:tblGrid>
              <a:tr h="4044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30132"/>
                  </a:ext>
                </a:extLst>
              </a:tr>
              <a:tr h="4044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355811"/>
                  </a:ext>
                </a:extLst>
              </a:tr>
              <a:tr h="4044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041464"/>
                  </a:ext>
                </a:extLst>
              </a:tr>
              <a:tr h="4044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327375"/>
                  </a:ext>
                </a:extLst>
              </a:tr>
              <a:tr h="4044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75158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E78B298-A73F-4824-E277-99F06E35E25A}"/>
              </a:ext>
            </a:extLst>
          </p:cNvPr>
          <p:cNvSpPr txBox="1"/>
          <p:nvPr/>
        </p:nvSpPr>
        <p:spPr>
          <a:xfrm>
            <a:off x="5669280" y="1651283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" pitchFamily="2" charset="0"/>
              </a:rPr>
              <a:t>DataFrame</a:t>
            </a:r>
            <a:endParaRPr lang="en-US" sz="2400" dirty="0">
              <a:latin typeface="Courier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D819E2-6939-EFDE-814F-ED96BF8B4208}"/>
              </a:ext>
            </a:extLst>
          </p:cNvPr>
          <p:cNvSpPr/>
          <p:nvPr/>
        </p:nvSpPr>
        <p:spPr>
          <a:xfrm>
            <a:off x="6648224" y="2188255"/>
            <a:ext cx="666976" cy="21255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A61A3A-8FFE-4075-91B6-1678322BCAD5}"/>
              </a:ext>
            </a:extLst>
          </p:cNvPr>
          <p:cNvSpPr/>
          <p:nvPr/>
        </p:nvSpPr>
        <p:spPr>
          <a:xfrm>
            <a:off x="4356844" y="3442388"/>
            <a:ext cx="3765177" cy="4097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D5CF01-E7BF-C304-C805-A4E1ACF0B644}"/>
              </a:ext>
            </a:extLst>
          </p:cNvPr>
          <p:cNvSpPr txBox="1"/>
          <p:nvPr/>
        </p:nvSpPr>
        <p:spPr>
          <a:xfrm>
            <a:off x="6524143" y="4367608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column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56FE10-6FFF-4352-E252-22449B0B4B9E}"/>
              </a:ext>
            </a:extLst>
          </p:cNvPr>
          <p:cNvSpPr txBox="1"/>
          <p:nvPr/>
        </p:nvSpPr>
        <p:spPr>
          <a:xfrm>
            <a:off x="8165047" y="3478001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row</a:t>
            </a:r>
          </a:p>
        </p:txBody>
      </p:sp>
    </p:spTree>
    <p:extLst>
      <p:ext uri="{BB962C8B-B14F-4D97-AF65-F5344CB8AC3E}">
        <p14:creationId xmlns:p14="http://schemas.microsoft.com/office/powerpoint/2010/main" val="2890338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95D1B9C-A00D-0DFD-A5DB-841A2090B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593725"/>
            <a:ext cx="4887260" cy="57872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Helvetica" pitchFamily="2" charset="0"/>
              </a:rPr>
              <a:t>pandas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2A5EFECF-63BD-AAFA-F402-18882D6A7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076" y="1651283"/>
            <a:ext cx="5074990" cy="3003162"/>
          </a:xfr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sz="1800" dirty="0">
                <a:latin typeface="Helvetica" pitchFamily="2" charset="0"/>
              </a:rPr>
              <a:t>A 1-dimensional array</a:t>
            </a:r>
          </a:p>
          <a:p>
            <a:pPr marL="694081" lvl="1" indent="-285750" algn="l">
              <a:buFont typeface="System Font Regular"/>
              <a:buChar char="—"/>
            </a:pPr>
            <a:r>
              <a:rPr lang="en-GB" sz="1800" dirty="0">
                <a:latin typeface="Helvetica" pitchFamily="2" charset="0"/>
              </a:rPr>
              <a:t>With explicit axis labels</a:t>
            </a:r>
          </a:p>
          <a:p>
            <a:pPr marL="694081" lvl="1" indent="-285750" algn="l">
              <a:buFont typeface="System Font Regular"/>
              <a:buChar char="—"/>
            </a:pPr>
            <a:r>
              <a:rPr lang="en-GB" sz="1800" dirty="0">
                <a:latin typeface="Helvetica" pitchFamily="2" charset="0"/>
              </a:rPr>
              <a:t>Which can contain any type of data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800" dirty="0">
                <a:latin typeface="Helvetica" pitchFamily="2" charset="0"/>
              </a:rPr>
              <a:t>Every column in a </a:t>
            </a:r>
            <a:r>
              <a:rPr lang="en-GB" sz="1800" dirty="0" err="1">
                <a:latin typeface="Courier" pitchFamily="2" charset="0"/>
              </a:rPr>
              <a:t>DataFrame</a:t>
            </a:r>
            <a:r>
              <a:rPr lang="en-GB" sz="1800" dirty="0">
                <a:latin typeface="Helvetica" pitchFamily="2" charset="0"/>
              </a:rPr>
              <a:t> is a </a:t>
            </a:r>
            <a:r>
              <a:rPr lang="en-GB" sz="1800" dirty="0">
                <a:latin typeface="Courier" pitchFamily="2" charset="0"/>
              </a:rPr>
              <a:t>Series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800" dirty="0">
                <a:latin typeface="Helvetica" pitchFamily="2" charset="0"/>
              </a:rPr>
              <a:t>Working with a </a:t>
            </a:r>
            <a:r>
              <a:rPr lang="en-GB" sz="1800" dirty="0">
                <a:latin typeface="Courier" pitchFamily="2" charset="0"/>
              </a:rPr>
              <a:t>Series</a:t>
            </a:r>
            <a:r>
              <a:rPr lang="en-GB" sz="1800" dirty="0">
                <a:latin typeface="Helvetica" pitchFamily="2" charset="0"/>
              </a:rPr>
              <a:t> is like referencing a single column in a spreadsheet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800" dirty="0">
                <a:latin typeface="Helvetica" pitchFamily="2" charset="0"/>
              </a:rPr>
              <a:t>Acts very similar to a </a:t>
            </a:r>
            <a:r>
              <a:rPr lang="en-GB" sz="1800" dirty="0" err="1">
                <a:latin typeface="Courier" pitchFamily="2" charset="0"/>
              </a:rPr>
              <a:t>numpy</a:t>
            </a:r>
            <a:r>
              <a:rPr lang="en-GB" sz="1800" dirty="0">
                <a:latin typeface="Courier" pitchFamily="2" charset="0"/>
              </a:rPr>
              <a:t> </a:t>
            </a:r>
            <a:r>
              <a:rPr lang="en-GB" sz="1800" dirty="0" err="1">
                <a:latin typeface="Courier" pitchFamily="2" charset="0"/>
              </a:rPr>
              <a:t>ndarray</a:t>
            </a:r>
            <a:endParaRPr lang="en-GB" sz="1800" dirty="0">
              <a:latin typeface="Courier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GB" sz="1800" dirty="0">
              <a:latin typeface="Helvetica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GB" sz="1800" dirty="0">
              <a:latin typeface="Helvetica" pitchFamily="2" charset="0"/>
            </a:endParaRPr>
          </a:p>
          <a:p>
            <a:endParaRPr lang="en-US" dirty="0">
              <a:latin typeface="Helvetica" pitchFamily="2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ECF829AC-23B0-4E4C-0FAC-AE439E1764A7}"/>
              </a:ext>
            </a:extLst>
          </p:cNvPr>
          <p:cNvSpPr txBox="1">
            <a:spLocks/>
          </p:cNvSpPr>
          <p:nvPr/>
        </p:nvSpPr>
        <p:spPr>
          <a:xfrm>
            <a:off x="293077" y="1172446"/>
            <a:ext cx="4887260" cy="409780"/>
          </a:xfrm>
          <a:prstGeom prst="rect">
            <a:avLst/>
          </a:prstGeom>
        </p:spPr>
        <p:txBody>
          <a:bodyPr vert="horz" lIns="81666" tIns="40833" rIns="81666" bIns="40833" rtlCol="0">
            <a:normAutofit fontScale="92500" lnSpcReduction="10000"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kern="1200" cap="none" baseline="0">
                <a:solidFill>
                  <a:srgbClr val="25303B"/>
                </a:solidFill>
                <a:latin typeface="+mn-lt"/>
                <a:ea typeface="+mn-ea"/>
                <a:cs typeface="+mn-cs"/>
              </a:defRPr>
            </a:lvl1pPr>
            <a:lvl2pPr marL="408331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2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6661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24993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33323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41654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449984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858316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266646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" pitchFamily="2" charset="0"/>
              </a:rPr>
              <a:t>Core features - </a:t>
            </a:r>
            <a:r>
              <a:rPr lang="en-US" dirty="0">
                <a:latin typeface="Courier" pitchFamily="2" charset="0"/>
              </a:rPr>
              <a:t>Series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506F374-BC34-7815-CAE7-E72A684F3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070320"/>
              </p:ext>
            </p:extLst>
          </p:nvPr>
        </p:nvGraphicFramePr>
        <p:xfrm>
          <a:off x="5841400" y="2280622"/>
          <a:ext cx="1488858" cy="202243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4429">
                  <a:extLst>
                    <a:ext uri="{9D8B030D-6E8A-4147-A177-3AD203B41FA5}">
                      <a16:colId xmlns:a16="http://schemas.microsoft.com/office/drawing/2014/main" val="2318535609"/>
                    </a:ext>
                  </a:extLst>
                </a:gridCol>
                <a:gridCol w="744429">
                  <a:extLst>
                    <a:ext uri="{9D8B030D-6E8A-4147-A177-3AD203B41FA5}">
                      <a16:colId xmlns:a16="http://schemas.microsoft.com/office/drawing/2014/main" val="1984380794"/>
                    </a:ext>
                  </a:extLst>
                </a:gridCol>
              </a:tblGrid>
              <a:tr h="4044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30132"/>
                  </a:ext>
                </a:extLst>
              </a:tr>
              <a:tr h="4044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355811"/>
                  </a:ext>
                </a:extLst>
              </a:tr>
              <a:tr h="4044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041464"/>
                  </a:ext>
                </a:extLst>
              </a:tr>
              <a:tr h="4044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327375"/>
                  </a:ext>
                </a:extLst>
              </a:tr>
              <a:tr h="4044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75158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65E13D0-630A-CBC1-A7EB-99372256CFF9}"/>
              </a:ext>
            </a:extLst>
          </p:cNvPr>
          <p:cNvSpPr txBox="1"/>
          <p:nvPr/>
        </p:nvSpPr>
        <p:spPr>
          <a:xfrm>
            <a:off x="5916706" y="1758863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Series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7FF261-447C-96CA-35AB-DB6BD54B181C}"/>
              </a:ext>
            </a:extLst>
          </p:cNvPr>
          <p:cNvSpPr txBox="1"/>
          <p:nvPr/>
        </p:nvSpPr>
        <p:spPr>
          <a:xfrm>
            <a:off x="6443827" y="4554225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values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DC485C-878A-E874-6723-FA356E426B03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906454" y="4303057"/>
            <a:ext cx="0" cy="2511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451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95D1B9C-A00D-0DFD-A5DB-841A2090B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593725"/>
            <a:ext cx="4887260" cy="57872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Helvetica" pitchFamily="2" charset="0"/>
              </a:rPr>
              <a:t>pandas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2A5EFECF-63BD-AAFA-F402-18882D6A7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076" y="1651283"/>
            <a:ext cx="5666659" cy="3003162"/>
          </a:xfr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sz="1800" dirty="0">
                <a:latin typeface="Helvetica" pitchFamily="2" charset="0"/>
              </a:rPr>
              <a:t>Explicit axis labels of a </a:t>
            </a:r>
            <a:r>
              <a:rPr lang="en-GB" sz="1800" dirty="0">
                <a:latin typeface="Courier" pitchFamily="2" charset="0"/>
              </a:rPr>
              <a:t>Series</a:t>
            </a:r>
            <a:endParaRPr lang="en-GB" sz="1800" dirty="0">
              <a:latin typeface="Helvetica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GB" sz="1800" dirty="0">
                <a:latin typeface="Helvetica" pitchFamily="2" charset="0"/>
              </a:rPr>
              <a:t>Default is </a:t>
            </a:r>
            <a:r>
              <a:rPr lang="en-GB" sz="1800" dirty="0" err="1">
                <a:latin typeface="Courier" pitchFamily="2" charset="0"/>
              </a:rPr>
              <a:t>RangeIndex</a:t>
            </a:r>
            <a:endParaRPr lang="en-GB" sz="1800" dirty="0">
              <a:latin typeface="Courier" pitchFamily="2" charset="0"/>
            </a:endParaRPr>
          </a:p>
          <a:p>
            <a:endParaRPr lang="en-US" dirty="0">
              <a:latin typeface="Helvetica" pitchFamily="2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ECF829AC-23B0-4E4C-0FAC-AE439E1764A7}"/>
              </a:ext>
            </a:extLst>
          </p:cNvPr>
          <p:cNvSpPr txBox="1">
            <a:spLocks/>
          </p:cNvSpPr>
          <p:nvPr/>
        </p:nvSpPr>
        <p:spPr>
          <a:xfrm>
            <a:off x="293077" y="1172446"/>
            <a:ext cx="4887260" cy="409780"/>
          </a:xfrm>
          <a:prstGeom prst="rect">
            <a:avLst/>
          </a:prstGeom>
        </p:spPr>
        <p:txBody>
          <a:bodyPr vert="horz" lIns="81666" tIns="40833" rIns="81666" bIns="40833" rtlCol="0">
            <a:normAutofit fontScale="92500" lnSpcReduction="10000"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kern="1200" cap="none" baseline="0">
                <a:solidFill>
                  <a:srgbClr val="25303B"/>
                </a:solidFill>
                <a:latin typeface="+mn-lt"/>
                <a:ea typeface="+mn-ea"/>
                <a:cs typeface="+mn-cs"/>
              </a:defRPr>
            </a:lvl1pPr>
            <a:lvl2pPr marL="408331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2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6661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24993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33323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41654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449984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858316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266646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" pitchFamily="2" charset="0"/>
              </a:rPr>
              <a:t>Core features - </a:t>
            </a:r>
            <a:r>
              <a:rPr lang="en-US" dirty="0">
                <a:latin typeface="Courier" pitchFamily="2" charset="0"/>
              </a:rPr>
              <a:t>Index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17AFEC7-ADB7-7A60-E634-FB5911D04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544504"/>
              </p:ext>
            </p:extLst>
          </p:nvPr>
        </p:nvGraphicFramePr>
        <p:xfrm>
          <a:off x="5841400" y="2280622"/>
          <a:ext cx="1488858" cy="202243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4429">
                  <a:extLst>
                    <a:ext uri="{9D8B030D-6E8A-4147-A177-3AD203B41FA5}">
                      <a16:colId xmlns:a16="http://schemas.microsoft.com/office/drawing/2014/main" val="2318535609"/>
                    </a:ext>
                  </a:extLst>
                </a:gridCol>
                <a:gridCol w="744429">
                  <a:extLst>
                    <a:ext uri="{9D8B030D-6E8A-4147-A177-3AD203B41FA5}">
                      <a16:colId xmlns:a16="http://schemas.microsoft.com/office/drawing/2014/main" val="1984380794"/>
                    </a:ext>
                  </a:extLst>
                </a:gridCol>
              </a:tblGrid>
              <a:tr h="4044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30132"/>
                  </a:ext>
                </a:extLst>
              </a:tr>
              <a:tr h="4044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355811"/>
                  </a:ext>
                </a:extLst>
              </a:tr>
              <a:tr h="4044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041464"/>
                  </a:ext>
                </a:extLst>
              </a:tr>
              <a:tr h="4044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327375"/>
                  </a:ext>
                </a:extLst>
              </a:tr>
              <a:tr h="4044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75158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94D72E4-A375-76E8-348D-3F3AC2D6D848}"/>
              </a:ext>
            </a:extLst>
          </p:cNvPr>
          <p:cNvSpPr txBox="1"/>
          <p:nvPr/>
        </p:nvSpPr>
        <p:spPr>
          <a:xfrm>
            <a:off x="5916706" y="1758863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Series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4E0451-B99E-E93C-3C49-DD36311992B2}"/>
              </a:ext>
            </a:extLst>
          </p:cNvPr>
          <p:cNvSpPr txBox="1"/>
          <p:nvPr/>
        </p:nvSpPr>
        <p:spPr>
          <a:xfrm>
            <a:off x="5819884" y="4554225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Index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2957B0D-B5DD-2C2B-4A83-9D7E03C2667B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6220795" y="4303057"/>
            <a:ext cx="1" cy="2511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601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95D1B9C-A00D-0DFD-A5DB-841A2090B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593725"/>
            <a:ext cx="4887260" cy="57872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Helvetica" pitchFamily="2" charset="0"/>
              </a:rPr>
              <a:t>pandas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2A5EFECF-63BD-AAFA-F402-18882D6A7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077" y="1651283"/>
            <a:ext cx="3506762" cy="3003162"/>
          </a:xfr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sz="1800" dirty="0">
                <a:latin typeface="Helvetica" pitchFamily="2" charset="0"/>
              </a:rPr>
              <a:t>Support for many file types</a:t>
            </a:r>
          </a:p>
          <a:p>
            <a:pPr marL="285750" indent="-285750">
              <a:buFont typeface="Wingdings" pitchFamily="2" charset="2"/>
              <a:buChar char="§"/>
            </a:pPr>
            <a:endParaRPr lang="en-GB" sz="1800" dirty="0">
              <a:latin typeface="Helvetica" pitchFamily="2" charset="0"/>
            </a:endParaRPr>
          </a:p>
          <a:p>
            <a:endParaRPr lang="en-US" dirty="0">
              <a:latin typeface="Helvetica" pitchFamily="2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ECF829AC-23B0-4E4C-0FAC-AE439E1764A7}"/>
              </a:ext>
            </a:extLst>
          </p:cNvPr>
          <p:cNvSpPr txBox="1">
            <a:spLocks/>
          </p:cNvSpPr>
          <p:nvPr/>
        </p:nvSpPr>
        <p:spPr>
          <a:xfrm>
            <a:off x="293077" y="1172446"/>
            <a:ext cx="4887260" cy="409780"/>
          </a:xfrm>
          <a:prstGeom prst="rect">
            <a:avLst/>
          </a:prstGeom>
        </p:spPr>
        <p:txBody>
          <a:bodyPr vert="horz" lIns="81666" tIns="40833" rIns="81666" bIns="40833" rtlCol="0">
            <a:normAutofit fontScale="92500" lnSpcReduction="10000"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kern="1200" cap="none" baseline="0">
                <a:solidFill>
                  <a:srgbClr val="25303B"/>
                </a:solidFill>
                <a:latin typeface="+mn-lt"/>
                <a:ea typeface="+mn-ea"/>
                <a:cs typeface="+mn-cs"/>
              </a:defRPr>
            </a:lvl1pPr>
            <a:lvl2pPr marL="408331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2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6661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24993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33323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41654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449984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858316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266646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" pitchFamily="2" charset="0"/>
              </a:rPr>
              <a:t>Loading and saving data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6E1D274-E351-89F0-1FC6-06796FAD0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79110" y="2287929"/>
            <a:ext cx="9497281" cy="256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890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95D1B9C-A00D-0DFD-A5DB-841A2090B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593725"/>
            <a:ext cx="4887260" cy="57872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Helvetica" pitchFamily="2" charset="0"/>
              </a:rPr>
              <a:t>pandas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2A5EFECF-63BD-AAFA-F402-18882D6A7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077" y="1651283"/>
            <a:ext cx="3506762" cy="3003162"/>
          </a:xfr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sz="1800" dirty="0">
                <a:latin typeface="Helvetica" pitchFamily="2" charset="0"/>
              </a:rPr>
              <a:t>.</a:t>
            </a:r>
            <a:r>
              <a:rPr lang="en-GB" sz="1800" dirty="0" err="1">
                <a:latin typeface="Helvetica" pitchFamily="2" charset="0"/>
              </a:rPr>
              <a:t>loc</a:t>
            </a:r>
            <a:endParaRPr lang="en-GB" sz="1800" dirty="0">
              <a:latin typeface="Helvetica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GB" sz="1800" dirty="0">
                <a:latin typeface="Helvetica" pitchFamily="2" charset="0"/>
              </a:rPr>
              <a:t>.</a:t>
            </a:r>
            <a:r>
              <a:rPr lang="en-GB" sz="1800" dirty="0" err="1">
                <a:latin typeface="Helvetica" pitchFamily="2" charset="0"/>
              </a:rPr>
              <a:t>iloc</a:t>
            </a:r>
            <a:endParaRPr lang="en-GB" sz="1800" dirty="0">
              <a:latin typeface="Helvetica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GB" sz="1800" dirty="0">
                <a:latin typeface="Helvetica" pitchFamily="2" charset="0"/>
              </a:rPr>
              <a:t>[]</a:t>
            </a:r>
          </a:p>
          <a:p>
            <a:pPr marL="285750" indent="-285750">
              <a:buFont typeface="Wingdings" pitchFamily="2" charset="2"/>
              <a:buChar char="§"/>
            </a:pPr>
            <a:endParaRPr lang="en-GB" sz="1800" dirty="0">
              <a:latin typeface="Helvetica" pitchFamily="2" charset="0"/>
            </a:endParaRPr>
          </a:p>
          <a:p>
            <a:endParaRPr lang="en-US" dirty="0">
              <a:latin typeface="Helvetica" pitchFamily="2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ECF829AC-23B0-4E4C-0FAC-AE439E1764A7}"/>
              </a:ext>
            </a:extLst>
          </p:cNvPr>
          <p:cNvSpPr txBox="1">
            <a:spLocks/>
          </p:cNvSpPr>
          <p:nvPr/>
        </p:nvSpPr>
        <p:spPr>
          <a:xfrm>
            <a:off x="293077" y="1172446"/>
            <a:ext cx="4887260" cy="409780"/>
          </a:xfrm>
          <a:prstGeom prst="rect">
            <a:avLst/>
          </a:prstGeom>
        </p:spPr>
        <p:txBody>
          <a:bodyPr vert="horz" lIns="81666" tIns="40833" rIns="81666" bIns="40833" rtlCol="0">
            <a:normAutofit fontScale="92500" lnSpcReduction="10000"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kern="1200" cap="none" baseline="0">
                <a:solidFill>
                  <a:srgbClr val="25303B"/>
                </a:solidFill>
                <a:latin typeface="+mn-lt"/>
                <a:ea typeface="+mn-ea"/>
                <a:cs typeface="+mn-cs"/>
              </a:defRPr>
            </a:lvl1pPr>
            <a:lvl2pPr marL="408331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2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6661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24993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33323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41654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449984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858316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266646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" pitchFamily="2" charset="0"/>
              </a:rPr>
              <a:t>Indexing and selecting subsets</a:t>
            </a:r>
          </a:p>
        </p:txBody>
      </p:sp>
    </p:spTree>
    <p:extLst>
      <p:ext uri="{BB962C8B-B14F-4D97-AF65-F5344CB8AC3E}">
        <p14:creationId xmlns:p14="http://schemas.microsoft.com/office/powerpoint/2010/main" val="3305244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95D1B9C-A00D-0DFD-A5DB-841A2090B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593725"/>
            <a:ext cx="4887260" cy="57872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Helvetica" pitchFamily="2" charset="0"/>
              </a:rPr>
              <a:t>pandas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2A5EFECF-63BD-AAFA-F402-18882D6A7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077" y="1651283"/>
            <a:ext cx="3506762" cy="3003162"/>
          </a:xfr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sz="1800" dirty="0">
                <a:latin typeface="Helvetica" pitchFamily="2" charset="0"/>
              </a:rPr>
              <a:t>Describe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800" dirty="0">
                <a:latin typeface="Helvetica" pitchFamily="2" charset="0"/>
              </a:rPr>
              <a:t>Aggregate / </a:t>
            </a:r>
            <a:r>
              <a:rPr lang="en-GB" sz="1800" dirty="0" err="1">
                <a:latin typeface="Helvetica" pitchFamily="2" charset="0"/>
              </a:rPr>
              <a:t>groupby</a:t>
            </a:r>
            <a:endParaRPr lang="en-GB" sz="1800" dirty="0">
              <a:latin typeface="Helvetica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GB" sz="1800" dirty="0">
                <a:latin typeface="Helvetica" pitchFamily="2" charset="0"/>
              </a:rPr>
              <a:t>Pivot, melt, </a:t>
            </a:r>
            <a:r>
              <a:rPr lang="en-GB" sz="1800" dirty="0" err="1">
                <a:latin typeface="Helvetica" pitchFamily="2" charset="0"/>
              </a:rPr>
              <a:t>pivot_table</a:t>
            </a:r>
            <a:endParaRPr lang="en-GB" sz="1800" dirty="0">
              <a:latin typeface="Helvetica" pitchFamily="2" charset="0"/>
            </a:endParaRPr>
          </a:p>
          <a:p>
            <a:endParaRPr lang="en-US" dirty="0">
              <a:latin typeface="Helvetica" pitchFamily="2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ECF829AC-23B0-4E4C-0FAC-AE439E1764A7}"/>
              </a:ext>
            </a:extLst>
          </p:cNvPr>
          <p:cNvSpPr txBox="1">
            <a:spLocks/>
          </p:cNvSpPr>
          <p:nvPr/>
        </p:nvSpPr>
        <p:spPr>
          <a:xfrm>
            <a:off x="293077" y="1172446"/>
            <a:ext cx="4887260" cy="409780"/>
          </a:xfrm>
          <a:prstGeom prst="rect">
            <a:avLst/>
          </a:prstGeom>
        </p:spPr>
        <p:txBody>
          <a:bodyPr vert="horz" lIns="81666" tIns="40833" rIns="81666" bIns="40833" rtlCol="0">
            <a:normAutofit fontScale="92500" lnSpcReduction="10000"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kern="1200" cap="none" baseline="0">
                <a:solidFill>
                  <a:srgbClr val="25303B"/>
                </a:solidFill>
                <a:latin typeface="+mn-lt"/>
                <a:ea typeface="+mn-ea"/>
                <a:cs typeface="+mn-cs"/>
              </a:defRPr>
            </a:lvl1pPr>
            <a:lvl2pPr marL="408331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2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6661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24993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33323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41654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449984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858316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266646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Helvetica" pitchFamily="2" charset="0"/>
              </a:rPr>
              <a:t>Summarising</a:t>
            </a:r>
            <a:r>
              <a:rPr lang="en-US" dirty="0">
                <a:latin typeface="Helvetica" pitchFamily="2" charset="0"/>
              </a:rPr>
              <a:t> and reshaping data</a:t>
            </a:r>
          </a:p>
        </p:txBody>
      </p:sp>
    </p:spTree>
    <p:extLst>
      <p:ext uri="{BB962C8B-B14F-4D97-AF65-F5344CB8AC3E}">
        <p14:creationId xmlns:p14="http://schemas.microsoft.com/office/powerpoint/2010/main" val="2488459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95D1B9C-A00D-0DFD-A5DB-841A2090B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593725"/>
            <a:ext cx="4887260" cy="57872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Helvetica" pitchFamily="2" charset="0"/>
              </a:rPr>
              <a:t>pandas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2A5EFECF-63BD-AAFA-F402-18882D6A7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077" y="1651283"/>
            <a:ext cx="3506762" cy="3003162"/>
          </a:xfr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sz="1800" dirty="0">
                <a:latin typeface="Helvetica" pitchFamily="2" charset="0"/>
              </a:rPr>
              <a:t>.plot()</a:t>
            </a:r>
          </a:p>
          <a:p>
            <a:pPr marL="285750" indent="-285750">
              <a:buFont typeface="Wingdings" pitchFamily="2" charset="2"/>
              <a:buChar char="§"/>
            </a:pPr>
            <a:endParaRPr lang="en-GB" sz="1800" dirty="0">
              <a:latin typeface="Helvetica" pitchFamily="2" charset="0"/>
            </a:endParaRPr>
          </a:p>
          <a:p>
            <a:endParaRPr lang="en-US" dirty="0">
              <a:latin typeface="Helvetica" pitchFamily="2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ECF829AC-23B0-4E4C-0FAC-AE439E1764A7}"/>
              </a:ext>
            </a:extLst>
          </p:cNvPr>
          <p:cNvSpPr txBox="1">
            <a:spLocks/>
          </p:cNvSpPr>
          <p:nvPr/>
        </p:nvSpPr>
        <p:spPr>
          <a:xfrm>
            <a:off x="293077" y="1172446"/>
            <a:ext cx="4887260" cy="409780"/>
          </a:xfrm>
          <a:prstGeom prst="rect">
            <a:avLst/>
          </a:prstGeom>
        </p:spPr>
        <p:txBody>
          <a:bodyPr vert="horz" lIns="81666" tIns="40833" rIns="81666" bIns="40833" rtlCol="0">
            <a:normAutofit fontScale="92500" lnSpcReduction="10000"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kern="1200" cap="none" baseline="0">
                <a:solidFill>
                  <a:srgbClr val="25303B"/>
                </a:solidFill>
                <a:latin typeface="+mn-lt"/>
                <a:ea typeface="+mn-ea"/>
                <a:cs typeface="+mn-cs"/>
              </a:defRPr>
            </a:lvl1pPr>
            <a:lvl2pPr marL="408331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2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6661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24993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33323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41654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449984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858316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266646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" pitchFamily="2" charset="0"/>
              </a:rPr>
              <a:t>Plotting</a:t>
            </a:r>
          </a:p>
        </p:txBody>
      </p:sp>
    </p:spTree>
    <p:extLst>
      <p:ext uri="{BB962C8B-B14F-4D97-AF65-F5344CB8AC3E}">
        <p14:creationId xmlns:p14="http://schemas.microsoft.com/office/powerpoint/2010/main" val="3828658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ity of York Colour Palette">
      <a:dk1>
        <a:srgbClr val="25303B"/>
      </a:dk1>
      <a:lt1>
        <a:srgbClr val="FFFFFF"/>
      </a:lt1>
      <a:dk2>
        <a:srgbClr val="E3E6E5"/>
      </a:dk2>
      <a:lt2>
        <a:srgbClr val="00627D"/>
      </a:lt2>
      <a:accent1>
        <a:srgbClr val="5AB031"/>
      </a:accent1>
      <a:accent2>
        <a:srgbClr val="9067A9"/>
      </a:accent2>
      <a:accent3>
        <a:srgbClr val="E2388C"/>
      </a:accent3>
      <a:accent4>
        <a:srgbClr val="E62A32"/>
      </a:accent4>
      <a:accent5>
        <a:srgbClr val="F18626"/>
      </a:accent5>
      <a:accent6>
        <a:srgbClr val="00ABAA"/>
      </a:accent6>
      <a:hlink>
        <a:srgbClr val="0096D6"/>
      </a:hlink>
      <a:folHlink>
        <a:srgbClr val="E2388C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uoy-powerpoint-widescreen</Template>
  <TotalTime>15788</TotalTime>
  <Words>203</Words>
  <Application>Microsoft Macintosh PowerPoint</Application>
  <PresentationFormat>Custom</PresentationFormat>
  <Paragraphs>67</Paragraphs>
  <Slides>9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Cambria</vt:lpstr>
      <vt:lpstr>Candara</vt:lpstr>
      <vt:lpstr>Courier</vt:lpstr>
      <vt:lpstr>Helvetica</vt:lpstr>
      <vt:lpstr>System Font Regular</vt:lpstr>
      <vt:lpstr>Wingdings</vt:lpstr>
      <vt:lpstr>Office Theme</vt:lpstr>
      <vt:lpstr>Python programming and data visualization for beginners  Dr Joel Martin</vt:lpstr>
      <vt:lpstr>Week 5</vt:lpstr>
      <vt:lpstr>pandas</vt:lpstr>
      <vt:lpstr>pandas</vt:lpstr>
      <vt:lpstr>pandas</vt:lpstr>
      <vt:lpstr>pandas</vt:lpstr>
      <vt:lpstr>pandas</vt:lpstr>
      <vt:lpstr>pandas</vt:lpstr>
      <vt:lpstr>pandas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Joel Martin</cp:lastModifiedBy>
  <cp:revision>69</cp:revision>
  <dcterms:created xsi:type="dcterms:W3CDTF">2018-04-16T10:49:56Z</dcterms:created>
  <dcterms:modified xsi:type="dcterms:W3CDTF">2022-11-09T16:41:02Z</dcterms:modified>
</cp:coreProperties>
</file>