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304" r:id="rId3"/>
    <p:sldId id="306" r:id="rId4"/>
    <p:sldId id="314" r:id="rId5"/>
    <p:sldId id="308" r:id="rId6"/>
    <p:sldId id="310" r:id="rId7"/>
    <p:sldId id="313" r:id="rId8"/>
    <p:sldId id="311" r:id="rId9"/>
    <p:sldId id="312" r:id="rId10"/>
    <p:sldId id="315" r:id="rId11"/>
    <p:sldId id="316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63CD2-13F4-4F1C-9FF7-1FAC72E30A3D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46A8-EC75-48C6-A0BC-E1D5A53D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581A-EB5A-4C2A-9FFA-73B21519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DC722-45F5-455D-BC3E-AD53BAAF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3BEE-38EC-41DB-AC0B-294B725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001F-18DB-417B-8806-CAE2A957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7EBB-3088-4500-A7A3-B65375D2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24C-D50E-4613-BA25-FE13FED8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46E39-8808-4C1C-93BF-B134F8F2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225B-0F85-4F4B-BD29-AB911A29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01E8-0ACB-4496-ADB7-AD0FA23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4383-3593-4C7B-AFFC-E5DB07C1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42E85-17BC-4DAF-95FA-C6C8851D4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A78C5-5FF4-4C95-9FEA-4FA7C9B9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C5E5-C177-4E0B-80A3-B9D1EF3E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1B22-5977-4568-A064-F57C325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8471-4572-49CD-A03B-B0FE1C31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CF0F-E4A5-4396-8BB3-C24218EF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2B06-D236-4C76-88E0-61B22978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BEF7-9F2A-4538-9FA6-DCF25637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E864-7155-4706-AC05-FADF9501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A5B5-3527-46B2-BD84-CE3B6A56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C966-D710-450B-B695-416035A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8E98-FA97-4462-A2A3-AB518D34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F5DB-32BE-4473-8320-ED192A23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66FC-34B8-4805-8AF6-F6CBDD65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A4BB-4530-4567-B8B4-5FA4874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8CE-9040-4C4E-A903-77803100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C8E4-D4AC-4E16-8714-5C786813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3B6F2-0083-4FC9-A632-FB47918E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CB289-E076-4F36-84DB-57AECE0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1471-DE33-44D5-A323-3A307B24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7657-438C-4C3B-9D9A-7C91CA28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665B-B262-43F0-8892-C788BE6C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EBA0-CDE1-4C4F-993B-0F53AAC1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BA82-4B1F-44A8-AAC5-3BEFD3B59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B65F0-D122-405B-B816-60048F9B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DF27-2190-424E-A9BD-9B089FF1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B3CE3-6D5E-4AB8-A314-DB1C75AE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3ED2F-BD83-499D-8110-EAB288A8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CA6C6-34F8-418B-B1A0-1385C0F9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AC65-4572-46FF-81EB-BADF10A5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94B66-E4A0-49E3-8116-D88C3F3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A19FC-365B-4175-B942-249742C0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C466-DE59-450E-BDF9-CAEC0880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61AF3-B2E0-4EAF-B830-2E6E79F6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5BBAC-4378-47DC-9488-4ACDE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2EB08-EF33-4B8C-B6EC-54EB7077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1286-615E-498D-BC4D-BA29BF6F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3F41-89F2-4FE7-B6B1-555A3B0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37F02-7900-43A7-9458-7D4D36FF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0BE7-830E-4136-903A-0450208F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ED1F2-DFBD-468A-A4B8-F80C11C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4C1A1-C198-4333-8A2D-CC68B15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E29A-BD15-4EE0-8DC6-B1F01A01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017B0-4A00-4885-B23D-E946C5D1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044FD-1B15-4524-8835-22DA0FF9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3751F-A68D-49F2-BFE5-CE143C2C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14AF-20CE-46E7-A101-BCB8E5E8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558F-DC0D-4842-98A1-F85293DD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8F83F-E2F3-420E-A3BA-9AF1C73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40D8-FB7E-4253-AC47-D31C2BCF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3183-B532-407D-B966-01F470730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C6FD-686A-46D6-9BF0-26F3ADAA6187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284C-96BD-463F-BB44-5A9A2AFE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D4AE-C67C-4D34-864F-559D5A1D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9502-6A01-4538-812F-2A43BD0C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3653"/>
            <a:ext cx="9144000" cy="320723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Phylogenetic Diversity</a:t>
            </a:r>
            <a:br>
              <a:rPr lang="en-US" sz="6600" dirty="0">
                <a:solidFill>
                  <a:srgbClr val="0070C0"/>
                </a:solidFill>
              </a:rPr>
            </a:br>
            <a:endParaRPr lang="en-US" sz="6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87682" y="-326867"/>
            <a:ext cx="12367364" cy="2335735"/>
          </a:xfrm>
          <a:prstGeom prst="rect">
            <a:avLst/>
          </a:prstGeom>
        </p:spPr>
      </p:pic>
      <p:pic>
        <p:nvPicPr>
          <p:cNvPr id="8" name="Picture 6" descr="https://www.idigbio.org/wiki/_media/idigbio_logo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86" y="5687065"/>
            <a:ext cx="3299215" cy="10194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0750" y="4399062"/>
            <a:ext cx="311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51576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8E542C-86DB-4099-8FA3-21C11CC0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27502" r="13438" b="4855"/>
          <a:stretch/>
        </p:blipFill>
        <p:spPr>
          <a:xfrm>
            <a:off x="927067" y="605672"/>
            <a:ext cx="10181071" cy="51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AACC46-74D6-457A-ABB8-A922F279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9897" r="13247" b="9416"/>
          <a:stretch/>
        </p:blipFill>
        <p:spPr>
          <a:xfrm>
            <a:off x="4771047" y="0"/>
            <a:ext cx="7341615" cy="447510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8F90F4-1E40-4698-85AB-46DDF0B59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t="48935" r="14407" b="10240"/>
          <a:stretch/>
        </p:blipFill>
        <p:spPr>
          <a:xfrm>
            <a:off x="4860601" y="4475106"/>
            <a:ext cx="7162505" cy="2270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669FB-4B40-4109-987D-203297CE82F9}"/>
              </a:ext>
            </a:extLst>
          </p:cNvPr>
          <p:cNvSpPr txBox="1"/>
          <p:nvPr/>
        </p:nvSpPr>
        <p:spPr>
          <a:xfrm>
            <a:off x="373184" y="1652428"/>
            <a:ext cx="4098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Look at results</a:t>
            </a:r>
          </a:p>
          <a:p>
            <a:endParaRPr lang="en-US" sz="2800" dirty="0"/>
          </a:p>
          <a:p>
            <a:r>
              <a:rPr lang="en-US" sz="2800" dirty="0"/>
              <a:t>Positive </a:t>
            </a:r>
            <a:r>
              <a:rPr lang="en-US" sz="2800" dirty="0" err="1"/>
              <a:t>ses</a:t>
            </a:r>
            <a:r>
              <a:rPr lang="en-US" sz="2800" dirty="0"/>
              <a:t> values (</a:t>
            </a:r>
            <a:r>
              <a:rPr lang="en-US" sz="2800" dirty="0" err="1"/>
              <a:t>obs.z</a:t>
            </a:r>
            <a:r>
              <a:rPr lang="en-US" sz="2800" dirty="0"/>
              <a:t> values) and p values &gt; 0.95 </a:t>
            </a:r>
            <a:r>
              <a:rPr lang="en-US" sz="2800" dirty="0">
                <a:sym typeface="Wingdings" panose="05000000000000000000" pitchFamily="2" charset="2"/>
              </a:rPr>
              <a:t> OVERDISPERSION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Negative </a:t>
            </a:r>
            <a:r>
              <a:rPr lang="en-US" sz="2800" dirty="0" err="1">
                <a:sym typeface="Wingdings" panose="05000000000000000000" pitchFamily="2" charset="2"/>
              </a:rPr>
              <a:t>ses</a:t>
            </a:r>
            <a:r>
              <a:rPr lang="en-US" sz="2800" dirty="0">
                <a:sym typeface="Wingdings" panose="05000000000000000000" pitchFamily="2" charset="2"/>
              </a:rPr>
              <a:t> values (</a:t>
            </a:r>
            <a:r>
              <a:rPr lang="en-US" sz="2800" dirty="0" err="1">
                <a:sym typeface="Wingdings" panose="05000000000000000000" pitchFamily="2" charset="2"/>
              </a:rPr>
              <a:t>obs.z</a:t>
            </a:r>
            <a:r>
              <a:rPr lang="en-US" sz="2800" dirty="0">
                <a:sym typeface="Wingdings" panose="05000000000000000000" pitchFamily="2" charset="2"/>
              </a:rPr>
              <a:t> values) and p values &lt; 0.05  UNDERDISPERSION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820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F93339E-C4DA-4A42-BDC4-AFAD2400F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t="9485" r="32345" b="4605"/>
          <a:stretch/>
        </p:blipFill>
        <p:spPr>
          <a:xfrm>
            <a:off x="275028" y="1422276"/>
            <a:ext cx="3992256" cy="35392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60A915-CC5B-4A27-95A4-C831D1859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9759" r="32809" b="4880"/>
          <a:stretch/>
        </p:blipFill>
        <p:spPr>
          <a:xfrm>
            <a:off x="8082371" y="1422276"/>
            <a:ext cx="3992256" cy="354170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CAC6D7-3BEF-481C-B669-F000551F0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5" t="10035" r="33274" b="4742"/>
          <a:stretch/>
        </p:blipFill>
        <p:spPr>
          <a:xfrm>
            <a:off x="4090116" y="1422276"/>
            <a:ext cx="3992255" cy="35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F78CF-7B7B-49CB-A670-8681862B0D9B}"/>
              </a:ext>
            </a:extLst>
          </p:cNvPr>
          <p:cNvSpPr/>
          <p:nvPr/>
        </p:nvSpPr>
        <p:spPr>
          <a:xfrm>
            <a:off x="243815" y="401491"/>
            <a:ext cx="5402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Testing if the assemblage of different communities in a region correlates to phylogenetic history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EDB0D-C01A-45DB-880F-F42F0727C43B}"/>
              </a:ext>
            </a:extLst>
          </p:cNvPr>
          <p:cNvSpPr txBox="1">
            <a:spLocks/>
          </p:cNvSpPr>
          <p:nvPr/>
        </p:nvSpPr>
        <p:spPr>
          <a:xfrm>
            <a:off x="4498939" y="5919404"/>
            <a:ext cx="7693061" cy="93859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b="1" dirty="0">
                <a:latin typeface="Helvetica" pitchFamily="2" charset="0"/>
              </a:rPr>
              <a:t>R based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Helvetica" pitchFamily="2" charset="0"/>
              </a:rPr>
              <a:t>“Demo/</a:t>
            </a:r>
            <a:r>
              <a:rPr lang="en-US" sz="2800" dirty="0" err="1">
                <a:latin typeface="Helvetica" pitchFamily="2" charset="0"/>
              </a:rPr>
              <a:t>Rbased</a:t>
            </a:r>
            <a:r>
              <a:rPr lang="en-US" sz="2800" dirty="0">
                <a:latin typeface="Helvetica" pitchFamily="2" charset="0"/>
              </a:rPr>
              <a:t>/</a:t>
            </a:r>
            <a:r>
              <a:rPr lang="en-US" sz="2800" dirty="0" err="1">
                <a:latin typeface="Helvetica" pitchFamily="2" charset="0"/>
              </a:rPr>
              <a:t>CrashCourse</a:t>
            </a:r>
            <a:r>
              <a:rPr lang="en-US" sz="2800" dirty="0">
                <a:latin typeface="Helvetica" pitchFamily="2" charset="0"/>
              </a:rPr>
              <a:t>/CrashCourse_2020.Rproj”</a:t>
            </a:r>
          </a:p>
          <a:p>
            <a:pPr marL="914400" lvl="2" indent="0">
              <a:buNone/>
            </a:pPr>
            <a:r>
              <a:rPr lang="en-US" sz="2400" dirty="0">
                <a:latin typeface="Helvetica" pitchFamily="2" charset="0"/>
              </a:rPr>
              <a:t>Navigate to </a:t>
            </a:r>
            <a:r>
              <a:rPr lang="en-US" sz="2400" dirty="0" err="1">
                <a:latin typeface="Helvetica" pitchFamily="2" charset="0"/>
              </a:rPr>
              <a:t>Phylogenetic_Diversity.R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39A911-A0B0-4A75-ADC2-827D61C86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9484" r="35669" b="45778"/>
          <a:stretch/>
        </p:blipFill>
        <p:spPr>
          <a:xfrm>
            <a:off x="6830439" y="930095"/>
            <a:ext cx="4223368" cy="23745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6BE5B9-EEDC-4EB5-8C78-77F535B101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16769" r="16291" b="56610"/>
          <a:stretch/>
        </p:blipFill>
        <p:spPr>
          <a:xfrm>
            <a:off x="874873" y="3625774"/>
            <a:ext cx="10178934" cy="217032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CC8D4-9407-4961-BA47-8108F32CCDE5}"/>
              </a:ext>
            </a:extLst>
          </p:cNvPr>
          <p:cNvSpPr txBox="1"/>
          <p:nvPr/>
        </p:nvSpPr>
        <p:spPr>
          <a:xfrm>
            <a:off x="6699970" y="401491"/>
            <a:ext cx="81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62136-A067-4CF8-8D9C-E05077F069AA}"/>
              </a:ext>
            </a:extLst>
          </p:cNvPr>
          <p:cNvSpPr txBox="1"/>
          <p:nvPr/>
        </p:nvSpPr>
        <p:spPr>
          <a:xfrm>
            <a:off x="243815" y="3091786"/>
            <a:ext cx="393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Community matrix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028D19B-C5BE-481A-8677-F1E8AA6FD216}"/>
              </a:ext>
            </a:extLst>
          </p:cNvPr>
          <p:cNvSpPr/>
          <p:nvPr/>
        </p:nvSpPr>
        <p:spPr>
          <a:xfrm>
            <a:off x="5530369" y="1687942"/>
            <a:ext cx="1131262" cy="237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F7C1FDD8-883C-4943-AE57-C0A885DD4B4F}"/>
              </a:ext>
            </a:extLst>
          </p:cNvPr>
          <p:cNvSpPr/>
          <p:nvPr/>
        </p:nvSpPr>
        <p:spPr>
          <a:xfrm rot="5400000">
            <a:off x="4795931" y="2652689"/>
            <a:ext cx="1131262" cy="237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7DC54-3446-4985-9D35-9C4488947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10035" r="12398" b="26598"/>
          <a:stretch/>
        </p:blipFill>
        <p:spPr>
          <a:xfrm>
            <a:off x="443061" y="197963"/>
            <a:ext cx="9285402" cy="434575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0F0639-AB2C-4AAD-B42B-DA30876E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9484" r="35669" b="45778"/>
          <a:stretch/>
        </p:blipFill>
        <p:spPr>
          <a:xfrm>
            <a:off x="5947346" y="2843307"/>
            <a:ext cx="5801593" cy="326194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Right Arrow 9">
            <a:extLst>
              <a:ext uri="{FF2B5EF4-FFF2-40B4-BE49-F238E27FC236}">
                <a16:creationId xmlns:a16="http://schemas.microsoft.com/office/drawing/2014/main" id="{7C5B2F55-2155-4623-A5BD-B35CFA8F50DC}"/>
              </a:ext>
            </a:extLst>
          </p:cNvPr>
          <p:cNvSpPr/>
          <p:nvPr/>
        </p:nvSpPr>
        <p:spPr>
          <a:xfrm rot="1300223">
            <a:off x="3845632" y="4608317"/>
            <a:ext cx="1940455" cy="2480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C57F7-B344-4B7D-981C-CE09A2D19838}"/>
              </a:ext>
            </a:extLst>
          </p:cNvPr>
          <p:cNvSpPr txBox="1"/>
          <p:nvPr/>
        </p:nvSpPr>
        <p:spPr>
          <a:xfrm>
            <a:off x="10935639" y="2204144"/>
            <a:ext cx="81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</a:t>
            </a:r>
          </a:p>
        </p:txBody>
      </p:sp>
      <p:pic>
        <p:nvPicPr>
          <p:cNvPr id="1026" name="Picture 2" descr="funny kid pumping fist - Google Search | Humor de bebé, Humor ...">
            <a:extLst>
              <a:ext uri="{FF2B5EF4-FFF2-40B4-BE49-F238E27FC236}">
                <a16:creationId xmlns:a16="http://schemas.microsoft.com/office/drawing/2014/main" id="{3DCD1DE5-F6DB-4A81-A047-1E160860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54" y="4369618"/>
            <a:ext cx="2290419" cy="22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3C77A3-0DC7-4D6D-B07A-AAF4E7B2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t="67079" r="13248" b="11340"/>
          <a:stretch/>
        </p:blipFill>
        <p:spPr>
          <a:xfrm>
            <a:off x="265622" y="4035665"/>
            <a:ext cx="9181708" cy="1480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FD69F-3828-4382-A992-65542B9DD023}"/>
              </a:ext>
            </a:extLst>
          </p:cNvPr>
          <p:cNvSpPr txBox="1"/>
          <p:nvPr/>
        </p:nvSpPr>
        <p:spPr>
          <a:xfrm>
            <a:off x="10028452" y="4298615"/>
            <a:ext cx="1897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Community matrix</a:t>
            </a: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40D0627A-3EB5-4C3D-A1B3-AD2EC5203FE1}"/>
              </a:ext>
            </a:extLst>
          </p:cNvPr>
          <p:cNvSpPr/>
          <p:nvPr/>
        </p:nvSpPr>
        <p:spPr>
          <a:xfrm>
            <a:off x="8785738" y="4782016"/>
            <a:ext cx="1131262" cy="237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D4C5A-6DCC-4C1D-9921-1E8AFA620705}"/>
              </a:ext>
            </a:extLst>
          </p:cNvPr>
          <p:cNvSpPr txBox="1"/>
          <p:nvPr/>
        </p:nvSpPr>
        <p:spPr>
          <a:xfrm>
            <a:off x="5486400" y="841969"/>
            <a:ext cx="6961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We can use our niche modelling data to define communities according to ecotypes!</a:t>
            </a:r>
          </a:p>
        </p:txBody>
      </p:sp>
      <p:pic>
        <p:nvPicPr>
          <p:cNvPr id="2056" name="Picture 8" descr="I'm a 90s Kid and I Watched Home Alone for the First Time This ...">
            <a:extLst>
              <a:ext uri="{FF2B5EF4-FFF2-40B4-BE49-F238E27FC236}">
                <a16:creationId xmlns:a16="http://schemas.microsoft.com/office/drawing/2014/main" id="{2A0096ED-DED3-469F-A3BF-576F4A12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7" y="208749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0CE2E6-3772-4B33-9B63-AA158273D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10309" r="12552" b="44544"/>
          <a:stretch/>
        </p:blipFill>
        <p:spPr>
          <a:xfrm>
            <a:off x="273377" y="94267"/>
            <a:ext cx="9275975" cy="3096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02155-DD10-4FCB-A5BD-921806C9E747}"/>
              </a:ext>
            </a:extLst>
          </p:cNvPr>
          <p:cNvSpPr txBox="1"/>
          <p:nvPr/>
        </p:nvSpPr>
        <p:spPr>
          <a:xfrm>
            <a:off x="7437747" y="979066"/>
            <a:ext cx="4562571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All values higher than 0.25 are considered presence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88856-9EFC-4674-830E-537B3FFCCEB5}"/>
              </a:ext>
            </a:extLst>
          </p:cNvPr>
          <p:cNvSpPr txBox="1"/>
          <p:nvPr/>
        </p:nvSpPr>
        <p:spPr>
          <a:xfrm>
            <a:off x="603314" y="810702"/>
            <a:ext cx="5928597" cy="14328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64DD207-59F5-4636-A083-5A3EFA92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7" y="3469989"/>
            <a:ext cx="3311165" cy="32520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D63C50-23BD-4871-A51F-AA2BC4C86534}"/>
              </a:ext>
            </a:extLst>
          </p:cNvPr>
          <p:cNvSpPr txBox="1"/>
          <p:nvPr/>
        </p:nvSpPr>
        <p:spPr>
          <a:xfrm>
            <a:off x="1038984" y="3206792"/>
            <a:ext cx="295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Average Suitability 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EF0746C9-0A9F-4167-8A00-03043DA86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750" y="3532697"/>
            <a:ext cx="3240839" cy="3233251"/>
          </a:xfrm>
          <a:prstGeom prst="rect">
            <a:avLst/>
          </a:prstGeom>
        </p:spPr>
      </p:pic>
      <p:sp>
        <p:nvSpPr>
          <p:cNvPr id="18" name="Right Arrow 9">
            <a:extLst>
              <a:ext uri="{FF2B5EF4-FFF2-40B4-BE49-F238E27FC236}">
                <a16:creationId xmlns:a16="http://schemas.microsoft.com/office/drawing/2014/main" id="{A475305E-0747-4380-8F58-AAAA51E3D591}"/>
              </a:ext>
            </a:extLst>
          </p:cNvPr>
          <p:cNvSpPr/>
          <p:nvPr/>
        </p:nvSpPr>
        <p:spPr>
          <a:xfrm>
            <a:off x="5148835" y="4421797"/>
            <a:ext cx="1593962" cy="1057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912D9-558D-494C-BEAC-72CA33550D3C}"/>
              </a:ext>
            </a:extLst>
          </p:cNvPr>
          <p:cNvSpPr txBox="1"/>
          <p:nvPr/>
        </p:nvSpPr>
        <p:spPr>
          <a:xfrm>
            <a:off x="5111163" y="4689115"/>
            <a:ext cx="159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Reclassify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2B746-FA6A-4502-A946-FD54DBF52B6E}"/>
              </a:ext>
            </a:extLst>
          </p:cNvPr>
          <p:cNvSpPr txBox="1"/>
          <p:nvPr/>
        </p:nvSpPr>
        <p:spPr>
          <a:xfrm>
            <a:off x="7810704" y="3208379"/>
            <a:ext cx="286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Presence/Absence</a:t>
            </a:r>
          </a:p>
        </p:txBody>
      </p:sp>
      <p:sp>
        <p:nvSpPr>
          <p:cNvPr id="21" name="Right Arrow 9">
            <a:extLst>
              <a:ext uri="{FF2B5EF4-FFF2-40B4-BE49-F238E27FC236}">
                <a16:creationId xmlns:a16="http://schemas.microsoft.com/office/drawing/2014/main" id="{16E42302-F4B4-4A4C-818E-9F551BCA51F0}"/>
              </a:ext>
            </a:extLst>
          </p:cNvPr>
          <p:cNvSpPr/>
          <p:nvPr/>
        </p:nvSpPr>
        <p:spPr>
          <a:xfrm flipV="1">
            <a:off x="6643793" y="1163667"/>
            <a:ext cx="682071" cy="5977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A66062-4379-4A80-A144-95AAF4FE0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56024" r="12552" b="23200"/>
          <a:stretch/>
        </p:blipFill>
        <p:spPr>
          <a:xfrm>
            <a:off x="94267" y="360065"/>
            <a:ext cx="9275975" cy="1424809"/>
          </a:xfrm>
          <a:prstGeom prst="rect">
            <a:avLst/>
          </a:prstGeom>
        </p:spPr>
      </p:pic>
      <p:sp>
        <p:nvSpPr>
          <p:cNvPr id="6" name="Right Arrow 9">
            <a:extLst>
              <a:ext uri="{FF2B5EF4-FFF2-40B4-BE49-F238E27FC236}">
                <a16:creationId xmlns:a16="http://schemas.microsoft.com/office/drawing/2014/main" id="{423EDEF0-5F6B-4D79-9737-46F8751D4EEB}"/>
              </a:ext>
            </a:extLst>
          </p:cNvPr>
          <p:cNvSpPr/>
          <p:nvPr/>
        </p:nvSpPr>
        <p:spPr>
          <a:xfrm flipV="1">
            <a:off x="5347335" y="877000"/>
            <a:ext cx="682071" cy="5977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6D3D7-8773-4562-B160-1DA5FBDA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10034" r="13402" b="61237"/>
          <a:stretch/>
        </p:blipFill>
        <p:spPr>
          <a:xfrm>
            <a:off x="111760" y="2301809"/>
            <a:ext cx="9087441" cy="197020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267B434-F14C-4F9D-9961-B72454DA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440" y="4418130"/>
            <a:ext cx="2331365" cy="232590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E1CE3AB-58CD-4B20-BA25-439CEA5CE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92" y="4158046"/>
            <a:ext cx="2331365" cy="2325907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0DE5ACB3-293B-44B7-AF5F-5102ECBB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08" y="3897962"/>
            <a:ext cx="2331365" cy="2325907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437B513-2652-4CF3-BBD0-699EFFC1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283" y="3637878"/>
            <a:ext cx="2331365" cy="2325907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A3FF59-ED6F-485A-8C0D-A27E0DB82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5" t="8797" r="30257" b="32096"/>
          <a:stretch/>
        </p:blipFill>
        <p:spPr>
          <a:xfrm>
            <a:off x="7032396" y="123671"/>
            <a:ext cx="4997776" cy="299727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Right Arrow 9">
            <a:extLst>
              <a:ext uri="{FF2B5EF4-FFF2-40B4-BE49-F238E27FC236}">
                <a16:creationId xmlns:a16="http://schemas.microsoft.com/office/drawing/2014/main" id="{C16F603A-C597-43A2-94F9-28A0BCE37F3E}"/>
              </a:ext>
            </a:extLst>
          </p:cNvPr>
          <p:cNvSpPr/>
          <p:nvPr/>
        </p:nvSpPr>
        <p:spPr>
          <a:xfrm rot="2150489" flipV="1">
            <a:off x="1744250" y="4517839"/>
            <a:ext cx="1353146" cy="449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8BC5B-48CA-48F9-B025-772E391E6D73}"/>
              </a:ext>
            </a:extLst>
          </p:cNvPr>
          <p:cNvSpPr txBox="1"/>
          <p:nvPr/>
        </p:nvSpPr>
        <p:spPr>
          <a:xfrm>
            <a:off x="9361991" y="5349266"/>
            <a:ext cx="17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a </a:t>
            </a:r>
          </a:p>
          <a:p>
            <a:r>
              <a:rPr lang="en-US" sz="2800" dirty="0"/>
              <a:t>data frame</a:t>
            </a:r>
          </a:p>
        </p:txBody>
      </p:sp>
      <p:sp>
        <p:nvSpPr>
          <p:cNvPr id="14" name="Right Arrow 9">
            <a:extLst>
              <a:ext uri="{FF2B5EF4-FFF2-40B4-BE49-F238E27FC236}">
                <a16:creationId xmlns:a16="http://schemas.microsoft.com/office/drawing/2014/main" id="{A5BF2576-6DC4-433C-92FC-750BB33B4265}"/>
              </a:ext>
            </a:extLst>
          </p:cNvPr>
          <p:cNvSpPr/>
          <p:nvPr/>
        </p:nvSpPr>
        <p:spPr>
          <a:xfrm rot="2150489" flipV="1">
            <a:off x="8055168" y="5023159"/>
            <a:ext cx="1353146" cy="449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F05CD-3CE7-457B-A1F9-096CA9FDA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t="38351" r="13777" b="23047"/>
          <a:stretch/>
        </p:blipFill>
        <p:spPr>
          <a:xfrm>
            <a:off x="111760" y="218486"/>
            <a:ext cx="9465873" cy="2647263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506252-287B-4844-9378-80164836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8" t="10172" r="12861" b="63711"/>
          <a:stretch/>
        </p:blipFill>
        <p:spPr>
          <a:xfrm>
            <a:off x="480768" y="2912883"/>
            <a:ext cx="9209988" cy="1791092"/>
          </a:xfrm>
          <a:prstGeom prst="rect">
            <a:avLst/>
          </a:prstGeom>
        </p:spPr>
      </p:pic>
      <p:sp>
        <p:nvSpPr>
          <p:cNvPr id="4" name="Right Arrow 9">
            <a:extLst>
              <a:ext uri="{FF2B5EF4-FFF2-40B4-BE49-F238E27FC236}">
                <a16:creationId xmlns:a16="http://schemas.microsoft.com/office/drawing/2014/main" id="{4411231F-9DBE-44A9-B41C-179D62B8216E}"/>
              </a:ext>
            </a:extLst>
          </p:cNvPr>
          <p:cNvSpPr/>
          <p:nvPr/>
        </p:nvSpPr>
        <p:spPr>
          <a:xfrm>
            <a:off x="6926328" y="1846174"/>
            <a:ext cx="654419" cy="3720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2C3BA-2069-4D46-B370-8483762DBBB0}"/>
              </a:ext>
            </a:extLst>
          </p:cNvPr>
          <p:cNvSpPr txBox="1"/>
          <p:nvPr/>
        </p:nvSpPr>
        <p:spPr>
          <a:xfrm>
            <a:off x="4027343" y="4977406"/>
            <a:ext cx="1479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Convert </a:t>
            </a:r>
          </a:p>
          <a:p>
            <a:r>
              <a:rPr lang="en-US" sz="2800" dirty="0"/>
              <a:t>to points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7F694EC-2C6B-483E-821B-21EA64227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9" t="15332" r="7576" b="5550"/>
          <a:stretch/>
        </p:blipFill>
        <p:spPr>
          <a:xfrm>
            <a:off x="7932454" y="138146"/>
            <a:ext cx="3750499" cy="378810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312ED-EF85-45C4-99A9-BA5CC949229F}"/>
              </a:ext>
            </a:extLst>
          </p:cNvPr>
          <p:cNvSpPr txBox="1"/>
          <p:nvPr/>
        </p:nvSpPr>
        <p:spPr>
          <a:xfrm>
            <a:off x="1420266" y="4977406"/>
            <a:ext cx="1125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frame</a:t>
            </a:r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C2E38BEC-6B6C-4D17-80A4-55C73E10FA0D}"/>
              </a:ext>
            </a:extLst>
          </p:cNvPr>
          <p:cNvSpPr/>
          <p:nvPr/>
        </p:nvSpPr>
        <p:spPr>
          <a:xfrm>
            <a:off x="3003342" y="5268434"/>
            <a:ext cx="654419" cy="3720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541D-DE83-4166-9EEA-9FB36850FD27}"/>
              </a:ext>
            </a:extLst>
          </p:cNvPr>
          <p:cNvSpPr txBox="1"/>
          <p:nvPr/>
        </p:nvSpPr>
        <p:spPr>
          <a:xfrm>
            <a:off x="8006260" y="5268434"/>
            <a:ext cx="3368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Match points to different ecotypes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9D2399-BBDD-4815-A0A2-788712FB6FA3}"/>
              </a:ext>
            </a:extLst>
          </p:cNvPr>
          <p:cNvSpPr/>
          <p:nvPr/>
        </p:nvSpPr>
        <p:spPr>
          <a:xfrm>
            <a:off x="5713821" y="5296396"/>
            <a:ext cx="2570161" cy="3720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7025E8AC-BC34-423F-A713-DCE51A016E56}"/>
              </a:ext>
            </a:extLst>
          </p:cNvPr>
          <p:cNvSpPr/>
          <p:nvPr/>
        </p:nvSpPr>
        <p:spPr>
          <a:xfrm rot="4076793">
            <a:off x="7676690" y="4505236"/>
            <a:ext cx="1289479" cy="3515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9E5273-621A-4EA7-A9C6-187424EC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8" t="36016" r="12861" b="15736"/>
          <a:stretch/>
        </p:blipFill>
        <p:spPr>
          <a:xfrm>
            <a:off x="65988" y="73059"/>
            <a:ext cx="11967300" cy="429940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E42A00-4472-4541-A905-E225BBD85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t="16769" r="12938" b="53265"/>
          <a:stretch/>
        </p:blipFill>
        <p:spPr>
          <a:xfrm>
            <a:off x="2868667" y="4682764"/>
            <a:ext cx="9172281" cy="2055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A8275-CE51-4D02-8268-1C3C63290963}"/>
              </a:ext>
            </a:extLst>
          </p:cNvPr>
          <p:cNvSpPr txBox="1"/>
          <p:nvPr/>
        </p:nvSpPr>
        <p:spPr>
          <a:xfrm>
            <a:off x="4103914" y="594251"/>
            <a:ext cx="1502229" cy="25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91B20-8D42-4719-A2A9-EC01B1521467}"/>
              </a:ext>
            </a:extLst>
          </p:cNvPr>
          <p:cNvSpPr txBox="1"/>
          <p:nvPr/>
        </p:nvSpPr>
        <p:spPr>
          <a:xfrm>
            <a:off x="3069771" y="594251"/>
            <a:ext cx="957943" cy="256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267D7-6E76-46B4-A7D9-85360AA70D10}"/>
              </a:ext>
            </a:extLst>
          </p:cNvPr>
          <p:cNvSpPr txBox="1"/>
          <p:nvPr/>
        </p:nvSpPr>
        <p:spPr>
          <a:xfrm>
            <a:off x="8648140" y="120193"/>
            <a:ext cx="2608439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Matched points to different ecoregions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48989-6221-4D4D-8007-A4FC59D6D16A}"/>
              </a:ext>
            </a:extLst>
          </p:cNvPr>
          <p:cNvSpPr txBox="1"/>
          <p:nvPr/>
        </p:nvSpPr>
        <p:spPr>
          <a:xfrm>
            <a:off x="8648140" y="2193347"/>
            <a:ext cx="2608439" cy="18158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Dataframe</a:t>
            </a:r>
            <a:r>
              <a:rPr lang="en-US" sz="2800"/>
              <a:t> from </a:t>
            </a:r>
            <a:r>
              <a:rPr lang="en-US" sz="2800" dirty="0"/>
              <a:t>stacked </a:t>
            </a:r>
            <a:r>
              <a:rPr lang="en-US" sz="2800" dirty="0" err="1"/>
              <a:t>rasters</a:t>
            </a:r>
            <a:r>
              <a:rPr lang="en-US" sz="2800" dirty="0"/>
              <a:t> (species names and </a:t>
            </a:r>
            <a:r>
              <a:rPr lang="en-US" sz="2800" dirty="0" err="1"/>
              <a:t>lat</a:t>
            </a:r>
            <a:r>
              <a:rPr lang="en-US" sz="2800" dirty="0"/>
              <a:t>/long)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B82EE32B-2080-4943-99CF-299786FE29E1}"/>
              </a:ext>
            </a:extLst>
          </p:cNvPr>
          <p:cNvSpPr/>
          <p:nvPr/>
        </p:nvSpPr>
        <p:spPr>
          <a:xfrm>
            <a:off x="9690755" y="1493449"/>
            <a:ext cx="725864" cy="74471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3CC0906F-BD16-48DD-9DA6-AC7611752A4B}"/>
              </a:ext>
            </a:extLst>
          </p:cNvPr>
          <p:cNvSpPr/>
          <p:nvPr/>
        </p:nvSpPr>
        <p:spPr>
          <a:xfrm rot="5400000" flipV="1">
            <a:off x="9712651" y="4073604"/>
            <a:ext cx="682071" cy="5977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YAY!!! - Happy face | Meme Generator">
            <a:extLst>
              <a:ext uri="{FF2B5EF4-FFF2-40B4-BE49-F238E27FC236}">
                <a16:creationId xmlns:a16="http://schemas.microsoft.com/office/drawing/2014/main" id="{F1836380-BDE0-4349-B221-A37514481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r="17646"/>
          <a:stretch/>
        </p:blipFill>
        <p:spPr bwMode="auto">
          <a:xfrm>
            <a:off x="158712" y="4327811"/>
            <a:ext cx="1330723" cy="1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4EF6A-EC46-44A5-A368-E233841B483C}"/>
              </a:ext>
            </a:extLst>
          </p:cNvPr>
          <p:cNvSpPr txBox="1"/>
          <p:nvPr/>
        </p:nvSpPr>
        <p:spPr>
          <a:xfrm>
            <a:off x="1186109" y="5629888"/>
            <a:ext cx="2059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Community matrix</a:t>
            </a:r>
          </a:p>
        </p:txBody>
      </p:sp>
    </p:spTree>
    <p:extLst>
      <p:ext uri="{BB962C8B-B14F-4D97-AF65-F5344CB8AC3E}">
        <p14:creationId xmlns:p14="http://schemas.microsoft.com/office/powerpoint/2010/main" val="268385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281AFB-DB46-4FD9-9AAF-75904EAD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t="50000" r="12938" b="19089"/>
          <a:stretch/>
        </p:blipFill>
        <p:spPr>
          <a:xfrm>
            <a:off x="273376" y="247650"/>
            <a:ext cx="11846508" cy="273799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3D4E28-B7E5-4608-BB88-F22B1C511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10000" r="13594" b="71666"/>
          <a:stretch/>
        </p:blipFill>
        <p:spPr>
          <a:xfrm>
            <a:off x="273376" y="4981575"/>
            <a:ext cx="11746923" cy="162877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339DD-846C-466C-85C2-AF135C7092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9484" r="35669" b="45778"/>
          <a:stretch/>
        </p:blipFill>
        <p:spPr>
          <a:xfrm>
            <a:off x="584770" y="3047464"/>
            <a:ext cx="3330004" cy="187229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3E66FE-CC35-40EA-9402-068BFBA9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16769" r="16291" b="56610"/>
          <a:stretch/>
        </p:blipFill>
        <p:spPr>
          <a:xfrm>
            <a:off x="4181474" y="3109820"/>
            <a:ext cx="7639051" cy="16287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40C74-DBCD-44F7-ACE2-8F06356D147F}"/>
              </a:ext>
            </a:extLst>
          </p:cNvPr>
          <p:cNvSpPr txBox="1"/>
          <p:nvPr/>
        </p:nvSpPr>
        <p:spPr>
          <a:xfrm>
            <a:off x="7257954" y="123475"/>
            <a:ext cx="4562571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Very important that tree and matrix match!!!!</a:t>
            </a:r>
          </a:p>
        </p:txBody>
      </p:sp>
    </p:spTree>
    <p:extLst>
      <p:ext uri="{BB962C8B-B14F-4D97-AF65-F5344CB8AC3E}">
        <p14:creationId xmlns:p14="http://schemas.microsoft.com/office/powerpoint/2010/main" val="312843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153</Words>
  <Application>Microsoft Macintosh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Phylogenetic Diversity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Diversity</dc:title>
  <dc:creator>Cortez,Maria Beatriz d</dc:creator>
  <cp:lastModifiedBy>Michelle Gaynor</cp:lastModifiedBy>
  <cp:revision>21</cp:revision>
  <dcterms:created xsi:type="dcterms:W3CDTF">2020-07-30T16:34:52Z</dcterms:created>
  <dcterms:modified xsi:type="dcterms:W3CDTF">2020-07-31T01:34:10Z</dcterms:modified>
</cp:coreProperties>
</file>