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0" r:id="rId8"/>
    <p:sldId id="261" r:id="rId9"/>
    <p:sldId id="286" r:id="rId10"/>
    <p:sldId id="263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D357-DA92-2346-A5AE-BB139312B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380DF-9B32-B247-9FF6-894983D9A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A7CA-0994-254F-9BF8-023F0402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3D0E4-5DAD-874B-BEEB-58AA803F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9B4B0-91B9-2748-A70A-8A8518A8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BE0E-8735-C443-B408-BB02A30D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C94E5-B1DE-AE45-BA38-477314E4E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4EAF3-8EE0-9240-A2E1-32B7763E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E010D-6D6A-734A-A564-63859257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C3B7-1608-E643-A9C6-5BA2CB5A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0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1642F-9885-8C45-916D-48964D6C7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1F06A-DACE-7747-9CC3-01D28AE69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B223-CBD0-1D4C-8126-6FD7B3CC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6A9B9-DA20-A24A-BD16-5AA2AC2A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74BE0-0CBD-CD41-B713-D31FD84C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0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288712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FDD2-62B9-C84D-B263-83C874A1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8BE4-A2FC-7946-9AF0-5493396B5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15EB-4CC2-AA4A-AB5C-1EC92B2D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D34A-956F-5A4D-A51C-FE480347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C0CCF-F33E-3B49-BEA9-B08BA9CC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4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D256-DFE3-B549-BE9C-2FC62E68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E00BD-A38C-CE4B-BD69-223789312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B25E6-7A3A-B34E-80B8-CECDB57B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1F156-C4DF-C445-8BAB-26ABACA9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3693-B0A2-AB48-BF60-C2B5A017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5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5F17-C07B-044D-9E9E-8AF861D7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3ED2-1402-4740-AD3B-10971A814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AD78B-4F09-C842-B14F-7536E2450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2423-6F44-3141-9109-48204F1E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CED88-2E8B-DC48-A866-BD8C3845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B99A6-272E-524A-A269-F4424C5F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3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F53B-BF83-C84C-A9F1-F838B1BF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ED644-9E4E-BD46-AC1C-F14B69259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F5CF4-4019-8C40-B867-9D7BB7CB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3AE0E-F712-2E4C-9350-7A7CDCCA9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792F7-9C41-2E47-9F45-5203C5DDF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21A73-3974-1E47-A0E6-B74A9E4C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E61F9-38C2-C042-8F49-23480B80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9DD88-867E-6143-A39A-6E973A41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1C88-7416-9849-BF63-A0CECF29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FC86E-E172-C043-BBE6-BA1BA61A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F5EC77-7A5F-1C4C-993C-C7691BDE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62440-1FAA-B24C-B959-36616CD0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E7C311-2937-184D-87E1-83D9C312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62514-7350-0F44-AF16-F1F1BBA4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70E69-C4E7-EF4C-92B5-D692AC06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FE54-25BC-A74D-AB6A-9C5D9B4A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25E2-35F5-7D40-AF14-523C172E2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9F9C5-DEEF-1C4C-8946-4AA55DA7A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E9386-AA62-C24D-A30C-032C69B2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6A5D6-3071-7646-8840-46C1B309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6752E-6716-4642-9288-D0EEFFEC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9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66F8-C617-F945-B73F-D6E0EEB1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0911A-AF0F-9D4A-AFA4-0AEA3C4C0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8D63A-A75F-2444-BE6C-DB21C3BE4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2714E-9AB0-CB46-8AD7-67C81442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AC86-4CD8-2749-AAAC-5497E93A1C8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E325B-674D-5E48-A28A-6A3233C1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652A9-2471-9B42-A02A-36A8ECAE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D10EF-6EA2-2645-BC0E-6915CC33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F233E-A25A-4E42-901B-4989693DD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FC0DA-2AF6-C949-AC3A-5F47C9C29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7AC86-4CD8-2749-AAAC-5497E93A1C85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107B-789A-AC49-B10C-577690463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79B5A-0782-A14E-B3F7-D5ED821AF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47C3-25C5-314F-AB0A-029AD9551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5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nrs.iplantcollaborative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oordinateCleaner/index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98E0-F873-8D40-9DA4-2754F7396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Occurrence Record Cleaning</a:t>
            </a:r>
          </a:p>
        </p:txBody>
      </p:sp>
      <p:pic>
        <p:nvPicPr>
          <p:cNvPr id="4" name="Picture 3" descr="band.jpg">
            <a:extLst>
              <a:ext uri="{FF2B5EF4-FFF2-40B4-BE49-F238E27FC236}">
                <a16:creationId xmlns:a16="http://schemas.microsoft.com/office/drawing/2014/main" id="{3EA100DD-379A-B64E-9971-E2146A3A4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9" b="18633"/>
          <a:stretch/>
        </p:blipFill>
        <p:spPr>
          <a:xfrm>
            <a:off x="-108230" y="-378237"/>
            <a:ext cx="12367364" cy="2335735"/>
          </a:xfrm>
          <a:prstGeom prst="rect">
            <a:avLst/>
          </a:prstGeom>
        </p:spPr>
      </p:pic>
      <p:pic>
        <p:nvPicPr>
          <p:cNvPr id="5" name="Picture 6" descr="https://www.idigbio.org/wiki/_media/idigbio_logo_rgb.png">
            <a:extLst>
              <a:ext uri="{FF2B5EF4-FFF2-40B4-BE49-F238E27FC236}">
                <a16:creationId xmlns:a16="http://schemas.microsoft.com/office/drawing/2014/main" id="{20E4888B-F44F-424A-A5C9-B8766FCD7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86" y="5687065"/>
            <a:ext cx="3299215" cy="101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FCA91-03DC-2741-849D-68E2121BC3B0}"/>
              </a:ext>
            </a:extLst>
          </p:cNvPr>
          <p:cNvSpPr txBox="1"/>
          <p:nvPr/>
        </p:nvSpPr>
        <p:spPr>
          <a:xfrm>
            <a:off x="4396986" y="3167353"/>
            <a:ext cx="31116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2800" dirty="0">
              <a:solidFill>
                <a:srgbClr val="0070C0"/>
              </a:solidFill>
            </a:endParaRP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University of Florida</a:t>
            </a:r>
          </a:p>
        </p:txBody>
      </p:sp>
    </p:spTree>
    <p:extLst>
      <p:ext uri="{BB962C8B-B14F-4D97-AF65-F5344CB8AC3E}">
        <p14:creationId xmlns:p14="http://schemas.microsoft.com/office/powerpoint/2010/main" val="1050200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ccurrence data clea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r>
              <a:rPr dirty="0"/>
              <a:t>Occurrence data cleaning</a:t>
            </a:r>
          </a:p>
        </p:txBody>
      </p:sp>
      <p:sp>
        <p:nvSpPr>
          <p:cNvPr id="173" name="Occurence_Data_Cleaning.R"/>
          <p:cNvSpPr txBox="1"/>
          <p:nvPr/>
        </p:nvSpPr>
        <p:spPr>
          <a:xfrm>
            <a:off x="4393057" y="190557"/>
            <a:ext cx="3209276" cy="349135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dirty="0"/>
              <a:t>02_ </a:t>
            </a:r>
            <a:r>
              <a:rPr lang="en-US"/>
              <a:t>Occurrence_Data_Cleaning.</a:t>
            </a:r>
            <a:r>
              <a:rPr lang="en-US" dirty="0"/>
              <a:t>R</a:t>
            </a:r>
            <a:endParaRPr sz="1266" dirty="0"/>
          </a:p>
        </p:txBody>
      </p:sp>
      <p:sp>
        <p:nvSpPr>
          <p:cNvPr id="174" name="Exploring the dataset in R - dplyr…"/>
          <p:cNvSpPr txBox="1"/>
          <p:nvPr/>
        </p:nvSpPr>
        <p:spPr>
          <a:xfrm>
            <a:off x="980326" y="1876650"/>
            <a:ext cx="8099459" cy="42271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b">
            <a:spAutoFit/>
          </a:bodyPr>
          <a:lstStyle/>
          <a:p>
            <a:pPr marL="446469" indent="-446469">
              <a:buSzPct val="100000"/>
              <a:buAutoNum type="arabicPeriod"/>
              <a:defRPr sz="3200"/>
            </a:pPr>
            <a:r>
              <a:rPr sz="2250" dirty="0"/>
              <a:t>Exploring the dataset</a:t>
            </a:r>
            <a:r>
              <a:rPr lang="en-US" sz="2250" dirty="0"/>
              <a:t>–</a:t>
            </a:r>
            <a:r>
              <a:rPr sz="2250" dirty="0"/>
              <a:t> </a:t>
            </a:r>
            <a:r>
              <a:rPr sz="2250" dirty="0" err="1">
                <a:solidFill>
                  <a:schemeClr val="accent6">
                    <a:lumOff val="-8741"/>
                  </a:schemeClr>
                </a:solidFill>
              </a:rPr>
              <a:t>dplyr</a:t>
            </a:r>
            <a:endParaRPr lang="en-US" sz="2250" dirty="0">
              <a:solidFill>
                <a:schemeClr val="accent6">
                  <a:lumOff val="-8741"/>
                </a:schemeClr>
              </a:solidFill>
            </a:endParaRPr>
          </a:p>
          <a:p>
            <a:pPr marL="446469" indent="-446469">
              <a:buSzPct val="100000"/>
              <a:buAutoNum type="arabicPeriod"/>
              <a:defRPr sz="3200"/>
            </a:pPr>
            <a:r>
              <a:rPr lang="en-US" sz="2250" dirty="0"/>
              <a:t>Select columns </a:t>
            </a:r>
          </a:p>
          <a:p>
            <a:pPr marL="446469" indent="-446469">
              <a:buSzPct val="100000"/>
              <a:buAutoNum type="arabicPeriod"/>
              <a:defRPr sz="3200"/>
            </a:pPr>
            <a:r>
              <a:rPr sz="2250" dirty="0"/>
              <a:t>Check taxon names </a:t>
            </a:r>
            <a:endParaRPr lang="en-US" sz="2250" dirty="0"/>
          </a:p>
          <a:p>
            <a:pPr marL="903669" lvl="1" indent="-446469">
              <a:buSzPct val="100000"/>
              <a:buFont typeface="Arial" panose="020B0604020202020204" pitchFamily="34" charset="0"/>
              <a:buChar char="•"/>
              <a:defRPr sz="3200"/>
            </a:pPr>
            <a:r>
              <a:rPr lang="en-US" sz="2250" dirty="0"/>
              <a:t>Synonyms </a:t>
            </a:r>
          </a:p>
          <a:p>
            <a:pPr marL="903669" lvl="1" indent="-446469">
              <a:buSzPct val="100000"/>
              <a:buFont typeface="Arial" panose="020B0604020202020204" pitchFamily="34" charset="0"/>
              <a:buChar char="•"/>
              <a:defRPr sz="3200"/>
            </a:pPr>
            <a:r>
              <a:rPr sz="2250" dirty="0" err="1">
                <a:solidFill>
                  <a:schemeClr val="accent6">
                    <a:lumOff val="-8741"/>
                  </a:schemeClr>
                </a:solidFill>
              </a:rPr>
              <a:t>iPlant</a:t>
            </a:r>
            <a:r>
              <a:rPr sz="2250" dirty="0">
                <a:solidFill>
                  <a:schemeClr val="accent6">
                    <a:lumOff val="-8741"/>
                  </a:schemeClr>
                </a:solidFill>
              </a:rPr>
              <a:t> TNRS Tool</a:t>
            </a:r>
            <a:r>
              <a:rPr lang="en-US" sz="2250" dirty="0">
                <a:solidFill>
                  <a:schemeClr val="accent6">
                    <a:lumOff val="-8741"/>
                  </a:schemeClr>
                </a:solidFill>
              </a:rPr>
              <a:t> (</a:t>
            </a:r>
            <a:r>
              <a:rPr lang="en-US" sz="2250" dirty="0" err="1">
                <a:solidFill>
                  <a:schemeClr val="accent6">
                    <a:lumOff val="-8741"/>
                  </a:schemeClr>
                </a:solidFill>
              </a:rPr>
              <a:t>RCurl</a:t>
            </a:r>
            <a:r>
              <a:rPr lang="en-US" sz="2250" dirty="0">
                <a:solidFill>
                  <a:schemeClr val="accent6">
                    <a:lumOff val="-8741"/>
                  </a:schemeClr>
                </a:solidFill>
              </a:rPr>
              <a:t>, </a:t>
            </a:r>
            <a:r>
              <a:rPr lang="en-US" sz="2250" dirty="0" err="1">
                <a:solidFill>
                  <a:schemeClr val="accent6">
                    <a:lumOff val="-8741"/>
                  </a:schemeClr>
                </a:solidFill>
              </a:rPr>
              <a:t>rjson</a:t>
            </a:r>
            <a:r>
              <a:rPr lang="en-US" sz="2250" dirty="0">
                <a:solidFill>
                  <a:schemeClr val="accent6">
                    <a:lumOff val="-8741"/>
                  </a:schemeClr>
                </a:solidFill>
              </a:rPr>
              <a:t>)</a:t>
            </a:r>
            <a:endParaRPr sz="2250" dirty="0">
              <a:solidFill>
                <a:schemeClr val="accent6">
                  <a:lumOff val="-8741"/>
                </a:schemeClr>
              </a:solidFill>
            </a:endParaRPr>
          </a:p>
          <a:p>
            <a:pPr marL="446469" indent="-446469">
              <a:buSzPct val="100000"/>
              <a:buFontTx/>
              <a:buAutoNum type="arabicPeriod"/>
              <a:defRPr sz="3200"/>
            </a:pPr>
            <a:r>
              <a:rPr sz="2250" dirty="0"/>
              <a:t>Location cleaning</a:t>
            </a:r>
            <a:r>
              <a:rPr lang="en-US" sz="2250" dirty="0"/>
              <a:t> – </a:t>
            </a:r>
            <a:r>
              <a:rPr lang="en-US" sz="2250" dirty="0" err="1">
                <a:solidFill>
                  <a:schemeClr val="accent6">
                    <a:lumOff val="-8741"/>
                  </a:schemeClr>
                </a:solidFill>
              </a:rPr>
              <a:t>CoordinateCleaner</a:t>
            </a:r>
            <a:endParaRPr lang="en-US" sz="2250" dirty="0">
              <a:solidFill>
                <a:schemeClr val="accent6">
                  <a:lumOff val="-8741"/>
                </a:schemeClr>
              </a:solidFill>
            </a:endParaRPr>
          </a:p>
          <a:p>
            <a:pPr marL="719310" lvl="1" indent="-272841">
              <a:buSzPct val="100000"/>
              <a:buAutoNum type="arabicPeriod"/>
              <a:defRPr sz="3200"/>
            </a:pPr>
            <a:r>
              <a:rPr sz="2250" dirty="0"/>
              <a:t>Precision</a:t>
            </a:r>
          </a:p>
          <a:p>
            <a:pPr marL="719310" lvl="1" indent="-272841">
              <a:buSzPct val="100000"/>
              <a:buAutoNum type="arabicPeriod"/>
              <a:defRPr sz="3200"/>
            </a:pPr>
            <a:r>
              <a:rPr sz="2250" dirty="0"/>
              <a:t>Remove impossible points</a:t>
            </a:r>
          </a:p>
          <a:p>
            <a:pPr marL="816045" lvl="2" indent="-190989">
              <a:buSzPct val="75000"/>
              <a:buChar char="•"/>
              <a:defRPr sz="3200"/>
            </a:pPr>
            <a:r>
              <a:rPr sz="2250" dirty="0"/>
              <a:t>Most common coordinate: 0.00, 0.00</a:t>
            </a:r>
          </a:p>
          <a:p>
            <a:pPr marL="816045" lvl="2" indent="-190989">
              <a:buSzPct val="75000"/>
              <a:buChar char="•"/>
              <a:defRPr sz="3200"/>
            </a:pPr>
            <a:r>
              <a:rPr sz="2250" dirty="0"/>
              <a:t>Cultivated zones, botanical gardens, </a:t>
            </a:r>
            <a:r>
              <a:rPr sz="2250" dirty="0" err="1"/>
              <a:t>etc</a:t>
            </a:r>
            <a:endParaRPr sz="2250" dirty="0"/>
          </a:p>
          <a:p>
            <a:pPr marL="719310" lvl="1" indent="-272841">
              <a:buSzPct val="100000"/>
              <a:buAutoNum type="arabicPeriod"/>
              <a:defRPr sz="3200"/>
            </a:pPr>
            <a:r>
              <a:rPr sz="2250" dirty="0"/>
              <a:t>Remove duplicates</a:t>
            </a:r>
          </a:p>
          <a:p>
            <a:pPr algn="l">
              <a:defRPr sz="3200"/>
            </a:pPr>
            <a:r>
              <a:rPr sz="2250"/>
              <a:t>5</a:t>
            </a:r>
            <a:r>
              <a:rPr sz="2250" dirty="0"/>
              <a:t>. Visualize the points - </a:t>
            </a:r>
            <a:r>
              <a:rPr sz="2250" dirty="0">
                <a:solidFill>
                  <a:schemeClr val="accent6">
                    <a:lumOff val="-8741"/>
                  </a:schemeClr>
                </a:solidFill>
              </a:rPr>
              <a:t>ggplot2</a:t>
            </a:r>
            <a:r>
              <a:rPr lang="en-US" sz="2250" dirty="0">
                <a:solidFill>
                  <a:schemeClr val="accent6">
                    <a:lumOff val="-8741"/>
                  </a:schemeClr>
                </a:solidFill>
              </a:rPr>
              <a:t>, raster, </a:t>
            </a:r>
            <a:r>
              <a:rPr lang="en-US" sz="2250" dirty="0" err="1">
                <a:solidFill>
                  <a:schemeClr val="accent6">
                    <a:lumOff val="-8741"/>
                  </a:schemeClr>
                </a:solidFill>
              </a:rPr>
              <a:t>sp</a:t>
            </a:r>
            <a:r>
              <a:rPr lang="en-US" sz="2250" dirty="0">
                <a:solidFill>
                  <a:schemeClr val="accent6">
                    <a:lumOff val="-8741"/>
                  </a:schemeClr>
                </a:solidFill>
              </a:rPr>
              <a:t> </a:t>
            </a:r>
            <a:endParaRPr sz="2250" dirty="0">
              <a:solidFill>
                <a:schemeClr val="accent6">
                  <a:lumOff val="-8741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2797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5C36D4-E4F6-EF4B-9482-D07F64217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92"/>
          <a:stretch/>
        </p:blipFill>
        <p:spPr>
          <a:xfrm>
            <a:off x="2076102" y="1825625"/>
            <a:ext cx="8517714" cy="2659237"/>
          </a:xfrm>
          <a:prstGeom prst="rect">
            <a:avLst/>
          </a:prstGeom>
        </p:spPr>
      </p:pic>
      <p:sp>
        <p:nvSpPr>
          <p:cNvPr id="8" name="Occurrence data cleaning">
            <a:extLst>
              <a:ext uri="{FF2B5EF4-FFF2-40B4-BE49-F238E27FC236}">
                <a16:creationId xmlns:a16="http://schemas.microsoft.com/office/drawing/2014/main" id="{7FC6F0ED-DC14-AA48-9E8C-3F0DAEC1B5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r>
              <a:rPr lang="en-US" dirty="0"/>
              <a:t>Load Packages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D6372-DE97-AA44-B1D7-E86269BFEE2A}"/>
              </a:ext>
            </a:extLst>
          </p:cNvPr>
          <p:cNvSpPr txBox="1"/>
          <p:nvPr/>
        </p:nvSpPr>
        <p:spPr>
          <a:xfrm>
            <a:off x="838200" y="4212404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/>
              <a:t>dplyr</a:t>
            </a:r>
            <a:r>
              <a:rPr lang="en-US" sz="2800" dirty="0"/>
              <a:t> and </a:t>
            </a:r>
            <a:r>
              <a:rPr lang="en-US" sz="2800" b="1" dirty="0" err="1"/>
              <a:t>tidyr</a:t>
            </a:r>
            <a:r>
              <a:rPr lang="en-US" sz="2800" b="1" dirty="0"/>
              <a:t> </a:t>
            </a:r>
            <a:r>
              <a:rPr lang="en-US" sz="2800" dirty="0"/>
              <a:t>are part of </a:t>
            </a:r>
            <a:r>
              <a:rPr lang="en-US" sz="2800" dirty="0">
                <a:hlinkClick r:id="rId3"/>
              </a:rPr>
              <a:t>tidyverse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/>
              <a:t>rjson</a:t>
            </a:r>
            <a:r>
              <a:rPr lang="en-US" sz="2800" dirty="0"/>
              <a:t> and </a:t>
            </a:r>
            <a:r>
              <a:rPr lang="en-US" sz="2800" b="1" dirty="0" err="1"/>
              <a:t>RCurl</a:t>
            </a:r>
            <a:r>
              <a:rPr lang="en-US" sz="2800" dirty="0"/>
              <a:t> are used to query an application programming interface (API), or an online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Geospatial packages include </a:t>
            </a:r>
            <a:r>
              <a:rPr lang="en-US" sz="2800" b="1" dirty="0"/>
              <a:t>raster</a:t>
            </a:r>
            <a:r>
              <a:rPr lang="en-US" sz="2800" dirty="0"/>
              <a:t> and </a:t>
            </a:r>
            <a:r>
              <a:rPr lang="en-US" sz="2800" b="1" dirty="0" err="1"/>
              <a:t>sp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206629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6B0422C-8BDB-EC42-A1EA-C373B31F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93"/>
          <a:stretch/>
        </p:blipFill>
        <p:spPr>
          <a:xfrm>
            <a:off x="1511300" y="1978024"/>
            <a:ext cx="9169400" cy="3375025"/>
          </a:xfrm>
          <a:prstGeom prst="rect">
            <a:avLst/>
          </a:prstGeom>
        </p:spPr>
      </p:pic>
      <p:sp>
        <p:nvSpPr>
          <p:cNvPr id="6" name="Occurrence data cleaning">
            <a:extLst>
              <a:ext uri="{FF2B5EF4-FFF2-40B4-BE49-F238E27FC236}">
                <a16:creationId xmlns:a16="http://schemas.microsoft.com/office/drawing/2014/main" id="{5689C1A5-36DF-6243-8E7C-9FF1D40A91A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Load Data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B74EF-5AA3-224B-A6A9-5386AF95F256}"/>
              </a:ext>
            </a:extLst>
          </p:cNvPr>
          <p:cNvSpPr txBox="1"/>
          <p:nvPr/>
        </p:nvSpPr>
        <p:spPr>
          <a:xfrm>
            <a:off x="838200" y="5353049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/>
              <a:t>read.csv</a:t>
            </a:r>
            <a:r>
              <a:rPr lang="en-US" sz="2800" b="1" dirty="0"/>
              <a:t> </a:t>
            </a:r>
            <a:r>
              <a:rPr lang="en-US" sz="2800" dirty="0"/>
              <a:t>is a base function of R, it reads csv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head</a:t>
            </a:r>
            <a:r>
              <a:rPr lang="en-US" sz="2800" dirty="0"/>
              <a:t> function prints the first 6 rows of a </a:t>
            </a:r>
            <a:r>
              <a:rPr lang="en-US" sz="2800" dirty="0" err="1"/>
              <a:t>dataframe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83965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6D6041-0BDA-A149-848F-EEE61D863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79"/>
          <a:stretch/>
        </p:blipFill>
        <p:spPr>
          <a:xfrm>
            <a:off x="2336800" y="1843088"/>
            <a:ext cx="7518400" cy="3751262"/>
          </a:xfrm>
          <a:prstGeom prst="rect">
            <a:avLst/>
          </a:prstGeom>
        </p:spPr>
      </p:pic>
      <p:sp>
        <p:nvSpPr>
          <p:cNvPr id="4" name="Occurrence data cleaning">
            <a:extLst>
              <a:ext uri="{FF2B5EF4-FFF2-40B4-BE49-F238E27FC236}">
                <a16:creationId xmlns:a16="http://schemas.microsoft.com/office/drawing/2014/main" id="{F3DAB030-977F-D249-BACF-FCE89CB39B4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Look at the datafile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120BE5-A198-984E-8A08-FB9F9310FC8A}"/>
              </a:ext>
            </a:extLst>
          </p:cNvPr>
          <p:cNvSpPr txBox="1"/>
          <p:nvPr/>
        </p:nvSpPr>
        <p:spPr>
          <a:xfrm>
            <a:off x="818433" y="5473005"/>
            <a:ext cx="105551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Using </a:t>
            </a:r>
            <a:r>
              <a:rPr lang="en-US" sz="2800" b="1" dirty="0" err="1"/>
              <a:t>dpylr</a:t>
            </a:r>
            <a:r>
              <a:rPr lang="en-US" sz="2800" b="1" dirty="0"/>
              <a:t> </a:t>
            </a:r>
            <a:r>
              <a:rPr lang="en-US" sz="2800" dirty="0"/>
              <a:t>we: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group by species: </a:t>
            </a:r>
            <a:r>
              <a:rPr lang="en-US" sz="2800" b="1" dirty="0" err="1"/>
              <a:t>group_by</a:t>
            </a:r>
            <a:r>
              <a:rPr lang="en-US" sz="2800" b="1" dirty="0"/>
              <a:t>(species)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then we count how many records we have for each species: </a:t>
            </a:r>
            <a:r>
              <a:rPr lang="en-US" sz="2800" b="1" dirty="0"/>
              <a:t>tally()</a:t>
            </a:r>
          </a:p>
        </p:txBody>
      </p:sp>
    </p:spTree>
    <p:extLst>
      <p:ext uri="{BB962C8B-B14F-4D97-AF65-F5344CB8AC3E}">
        <p14:creationId xmlns:p14="http://schemas.microsoft.com/office/powerpoint/2010/main" val="40491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currence data cleaning">
            <a:extLst>
              <a:ext uri="{FF2B5EF4-FFF2-40B4-BE49-F238E27FC236}">
                <a16:creationId xmlns:a16="http://schemas.microsoft.com/office/drawing/2014/main" id="{55C3C775-0644-4249-9487-0F1D1F6C66D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Taxonomic Cleaning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A1C14F-F0CC-F744-AC12-E6D5291E5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02" y="1712913"/>
            <a:ext cx="7569200" cy="3302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058843-0106-8C41-93FD-2281F2A720EA}"/>
              </a:ext>
            </a:extLst>
          </p:cNvPr>
          <p:cNvSpPr txBox="1"/>
          <p:nvPr/>
        </p:nvSpPr>
        <p:spPr>
          <a:xfrm>
            <a:off x="267129" y="5145087"/>
            <a:ext cx="6158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going to be query </a:t>
            </a:r>
            <a:r>
              <a:rPr lang="en-US" dirty="0">
                <a:hlinkClick r:id="rId3"/>
              </a:rPr>
              <a:t>http://tnrs.iplantcollaborative.org/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4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currence data cleaning">
            <a:extLst>
              <a:ext uri="{FF2B5EF4-FFF2-40B4-BE49-F238E27FC236}">
                <a16:creationId xmlns:a16="http://schemas.microsoft.com/office/drawing/2014/main" id="{55C3C775-0644-4249-9487-0F1D1F6C66D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Taxonomic Cleaning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009498F-0557-5E4A-97A1-7028941EF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666136"/>
            <a:ext cx="7505700" cy="5003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319D99-A2A1-B046-B1AA-C1DB1A3A5E00}"/>
              </a:ext>
            </a:extLst>
          </p:cNvPr>
          <p:cNvSpPr txBox="1"/>
          <p:nvPr/>
        </p:nvSpPr>
        <p:spPr>
          <a:xfrm>
            <a:off x="5833973" y="2157573"/>
            <a:ext cx="3564502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gsub</a:t>
            </a:r>
            <a:r>
              <a:rPr lang="en-US" dirty="0"/>
              <a:t> replaces all matches of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049FE-4C73-1C43-86CE-F7FC96C1C3B2}"/>
              </a:ext>
            </a:extLst>
          </p:cNvPr>
          <p:cNvSpPr txBox="1"/>
          <p:nvPr/>
        </p:nvSpPr>
        <p:spPr>
          <a:xfrm>
            <a:off x="5833973" y="4229088"/>
            <a:ext cx="614456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paste </a:t>
            </a:r>
            <a:r>
              <a:rPr lang="en-US" dirty="0"/>
              <a:t>concatenate vectors after converting them to characters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F9105-F6F1-2A46-9DEF-F6CCE3757DD9}"/>
              </a:ext>
            </a:extLst>
          </p:cNvPr>
          <p:cNvSpPr txBox="1"/>
          <p:nvPr/>
        </p:nvSpPr>
        <p:spPr>
          <a:xfrm>
            <a:off x="5833973" y="6115937"/>
            <a:ext cx="408855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curlEscape</a:t>
            </a:r>
            <a:r>
              <a:rPr lang="en-US" dirty="0"/>
              <a:t> makes the string URL-encoded</a:t>
            </a:r>
          </a:p>
        </p:txBody>
      </p:sp>
    </p:spTree>
    <p:extLst>
      <p:ext uri="{BB962C8B-B14F-4D97-AF65-F5344CB8AC3E}">
        <p14:creationId xmlns:p14="http://schemas.microsoft.com/office/powerpoint/2010/main" val="141683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currence data cleaning">
            <a:extLst>
              <a:ext uri="{FF2B5EF4-FFF2-40B4-BE49-F238E27FC236}">
                <a16:creationId xmlns:a16="http://schemas.microsoft.com/office/drawing/2014/main" id="{55C3C775-0644-4249-9487-0F1D1F6C66D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Taxonomic Cleaning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23E81DF-89CF-C943-9F55-5FF4FAF18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962150"/>
            <a:ext cx="10185400" cy="2933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D1B5BF-DBF5-614B-83DA-76572E84D05F}"/>
              </a:ext>
            </a:extLst>
          </p:cNvPr>
          <p:cNvSpPr txBox="1"/>
          <p:nvPr/>
        </p:nvSpPr>
        <p:spPr>
          <a:xfrm>
            <a:off x="8058525" y="3059668"/>
            <a:ext cx="3770135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an object with the API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4FB78C-3F42-8041-83CA-5534B7C87CEF}"/>
              </a:ext>
            </a:extLst>
          </p:cNvPr>
          <p:cNvSpPr txBox="1"/>
          <p:nvPr/>
        </p:nvSpPr>
        <p:spPr>
          <a:xfrm>
            <a:off x="8058525" y="4157186"/>
            <a:ext cx="343587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the API request and </a:t>
            </a:r>
            <a:r>
              <a:rPr lang="en-US" b="1" dirty="0" err="1"/>
              <a:t>getURL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553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currence data cleaning">
            <a:extLst>
              <a:ext uri="{FF2B5EF4-FFF2-40B4-BE49-F238E27FC236}">
                <a16:creationId xmlns:a16="http://schemas.microsoft.com/office/drawing/2014/main" id="{55C3C775-0644-4249-9487-0F1D1F6C66D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Taxonomic Cleaning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CAA6951-3984-3A4D-9CBF-407461A7C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79" y="1598831"/>
            <a:ext cx="9441841" cy="52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48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ccurrence data cleaning">
            <a:extLst>
              <a:ext uri="{FF2B5EF4-FFF2-40B4-BE49-F238E27FC236}">
                <a16:creationId xmlns:a16="http://schemas.microsoft.com/office/drawing/2014/main" id="{55C3C775-0644-4249-9487-0F1D1F6C66D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Taxonomic Cleaning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F24C4D9-8D38-FE44-8701-6C5DDF981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843088"/>
            <a:ext cx="101854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29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3C961219-FDA6-E04E-BEE1-7FF62E778A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Date Cleaning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CBFD0EC-31A5-3C4E-B4B7-B58E0456E9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38"/>
          <a:stretch/>
        </p:blipFill>
        <p:spPr>
          <a:xfrm>
            <a:off x="1129430" y="1703539"/>
            <a:ext cx="9743162" cy="484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8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What data are we using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r>
              <a:t>What data are we using?</a:t>
            </a:r>
          </a:p>
        </p:txBody>
      </p:sp>
    </p:spTree>
    <p:extLst>
      <p:ext uri="{BB962C8B-B14F-4D97-AF65-F5344CB8AC3E}">
        <p14:creationId xmlns:p14="http://schemas.microsoft.com/office/powerpoint/2010/main" val="323753967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3C961219-FDA6-E04E-BEE1-7FF62E778A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Location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AB299-D59C-CD4F-B34C-47F76D5AFA72}"/>
              </a:ext>
            </a:extLst>
          </p:cNvPr>
          <p:cNvSpPr txBox="1"/>
          <p:nvPr/>
        </p:nvSpPr>
        <p:spPr>
          <a:xfrm>
            <a:off x="10258816" y="2630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EB1FD79-C927-C748-819C-16F507679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2143081"/>
            <a:ext cx="100838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91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3C961219-FDA6-E04E-BEE1-7FF62E778A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Location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AB299-D59C-CD4F-B34C-47F76D5AFA72}"/>
              </a:ext>
            </a:extLst>
          </p:cNvPr>
          <p:cNvSpPr txBox="1"/>
          <p:nvPr/>
        </p:nvSpPr>
        <p:spPr>
          <a:xfrm>
            <a:off x="10258816" y="2630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F2C4434-7A19-054F-8B66-08D199B5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692150"/>
            <a:ext cx="101727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25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3C961219-FDA6-E04E-BEE1-7FF62E778A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Location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AB299-D59C-CD4F-B34C-47F76D5AFA72}"/>
              </a:ext>
            </a:extLst>
          </p:cNvPr>
          <p:cNvSpPr txBox="1"/>
          <p:nvPr/>
        </p:nvSpPr>
        <p:spPr>
          <a:xfrm>
            <a:off x="10258816" y="2630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2627DA-8BC3-BB42-A24C-7C063B0A9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51"/>
          <a:stretch/>
        </p:blipFill>
        <p:spPr>
          <a:xfrm>
            <a:off x="3093885" y="2498116"/>
            <a:ext cx="6004230" cy="186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08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3C961219-FDA6-E04E-BEE1-7FF62E778A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Location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AB299-D59C-CD4F-B34C-47F76D5AFA72}"/>
              </a:ext>
            </a:extLst>
          </p:cNvPr>
          <p:cNvSpPr txBox="1"/>
          <p:nvPr/>
        </p:nvSpPr>
        <p:spPr>
          <a:xfrm>
            <a:off x="10258816" y="2630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88C0465-07B3-F240-BBBD-4534DE2A3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65" y="2049876"/>
            <a:ext cx="10663470" cy="27582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3648E-59D8-B846-AC98-7E6D390BF815}"/>
              </a:ext>
            </a:extLst>
          </p:cNvPr>
          <p:cNvSpPr txBox="1"/>
          <p:nvPr/>
        </p:nvSpPr>
        <p:spPr>
          <a:xfrm>
            <a:off x="410966" y="5971143"/>
            <a:ext cx="3715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Other options: </a:t>
            </a:r>
            <a:r>
              <a:rPr lang="en-US" sz="2000" dirty="0" err="1">
                <a:hlinkClick r:id="rId3"/>
              </a:rPr>
              <a:t>CoordinateCleaner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2682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3C961219-FDA6-E04E-BEE1-7FF62E778A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Location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AB299-D59C-CD4F-B34C-47F76D5AFA72}"/>
              </a:ext>
            </a:extLst>
          </p:cNvPr>
          <p:cNvSpPr txBox="1"/>
          <p:nvPr/>
        </p:nvSpPr>
        <p:spPr>
          <a:xfrm>
            <a:off x="10258816" y="2630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FCAC881-C6F3-DB4F-A585-126A1A6B3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678112"/>
            <a:ext cx="1016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57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3C961219-FDA6-E04E-BEE1-7FF62E778A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Location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AB299-D59C-CD4F-B34C-47F76D5AFA72}"/>
              </a:ext>
            </a:extLst>
          </p:cNvPr>
          <p:cNvSpPr txBox="1"/>
          <p:nvPr/>
        </p:nvSpPr>
        <p:spPr>
          <a:xfrm>
            <a:off x="10258816" y="2630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C20AE1-D6E3-1F4E-BE27-D7DA7AF3B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20850"/>
            <a:ext cx="102108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21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3C961219-FDA6-E04E-BEE1-7FF62E778A1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Location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AB299-D59C-CD4F-B34C-47F76D5AFA72}"/>
              </a:ext>
            </a:extLst>
          </p:cNvPr>
          <p:cNvSpPr txBox="1"/>
          <p:nvPr/>
        </p:nvSpPr>
        <p:spPr>
          <a:xfrm>
            <a:off x="10258816" y="26304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96FC2C8-E395-3241-862D-3BB7A7A39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1724243"/>
            <a:ext cx="101219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45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1CFED2EC-F198-0945-9F2E-B2BB59D2342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Visualize 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69023D-4B5C-9C4F-BE94-26CE82D30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6"/>
          <a:stretch/>
        </p:blipFill>
        <p:spPr>
          <a:xfrm>
            <a:off x="95250" y="2395951"/>
            <a:ext cx="12001500" cy="206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97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1CFED2EC-F198-0945-9F2E-B2BB59D2342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Visualize </a:t>
            </a: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795C054-CECE-F544-B8D0-B92D3501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275" y="1843088"/>
            <a:ext cx="7793451" cy="457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09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ccurrence data cleaning">
            <a:extLst>
              <a:ext uri="{FF2B5EF4-FFF2-40B4-BE49-F238E27FC236}">
                <a16:creationId xmlns:a16="http://schemas.microsoft.com/office/drawing/2014/main" id="{CD50DFB5-76F6-984C-90C9-BC144361595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374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36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Save cleaned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DD06B-F744-874C-971B-F5D72071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4" y="2706101"/>
            <a:ext cx="12654468" cy="144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9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What data are we using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r>
              <a:t>What data are we using?</a:t>
            </a:r>
          </a:p>
        </p:txBody>
      </p:sp>
      <p:sp>
        <p:nvSpPr>
          <p:cNvPr id="146" name="1. Georeferenced occurrence records"/>
          <p:cNvSpPr txBox="1">
            <a:spLocks noGrp="1"/>
          </p:cNvSpPr>
          <p:nvPr>
            <p:ph type="body" idx="1"/>
          </p:nvPr>
        </p:nvSpPr>
        <p:spPr>
          <a:xfrm>
            <a:off x="2342554" y="4952164"/>
            <a:ext cx="7506892" cy="442019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4500"/>
            </a:lvl1pPr>
          </a:lstStyle>
          <a:p>
            <a:r>
              <a:rPr dirty="0"/>
              <a:t>1. Georeferenced occurrence records</a:t>
            </a:r>
          </a:p>
        </p:txBody>
      </p:sp>
      <p:pic>
        <p:nvPicPr>
          <p:cNvPr id="147" name="Screen Shot 2016-10-04 at 12.39.00 PM.png" descr="Screen Shot 2016-10-04 at 12.39.0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15" y="1532680"/>
            <a:ext cx="8222970" cy="330196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  <p:extLst>
      <p:ext uri="{BB962C8B-B14F-4D97-AF65-F5344CB8AC3E}">
        <p14:creationId xmlns:p14="http://schemas.microsoft.com/office/powerpoint/2010/main" val="40329204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ccurence_Data_Cleaning.R">
            <a:extLst>
              <a:ext uri="{FF2B5EF4-FFF2-40B4-BE49-F238E27FC236}">
                <a16:creationId xmlns:a16="http://schemas.microsoft.com/office/drawing/2014/main" id="{B7157FD3-9D76-B34D-A776-84F8837CCF72}"/>
              </a:ext>
            </a:extLst>
          </p:cNvPr>
          <p:cNvSpPr txBox="1"/>
          <p:nvPr/>
        </p:nvSpPr>
        <p:spPr>
          <a:xfrm>
            <a:off x="8134793" y="1968814"/>
            <a:ext cx="3156378" cy="349135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dirty="0"/>
              <a:t>02_Occurrence_Data_Cleaning.R</a:t>
            </a:r>
            <a:endParaRPr sz="1266" dirty="0"/>
          </a:p>
        </p:txBody>
      </p:sp>
      <p:sp>
        <p:nvSpPr>
          <p:cNvPr id="6" name="Occurence_Data_Cleaning.R">
            <a:extLst>
              <a:ext uri="{FF2B5EF4-FFF2-40B4-BE49-F238E27FC236}">
                <a16:creationId xmlns:a16="http://schemas.microsoft.com/office/drawing/2014/main" id="{C0675A67-C0F7-CC44-AD61-2816624E422C}"/>
              </a:ext>
            </a:extLst>
          </p:cNvPr>
          <p:cNvSpPr txBox="1"/>
          <p:nvPr/>
        </p:nvSpPr>
        <p:spPr>
          <a:xfrm>
            <a:off x="721179" y="1968815"/>
            <a:ext cx="3306162" cy="349135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dirty="0">
                <a:solidFill>
                  <a:srgbClr val="2D3B45"/>
                </a:solidFill>
                <a:latin typeface="Lato"/>
              </a:rPr>
              <a:t>01_Download_Occurrence_Data.</a:t>
            </a:r>
            <a:r>
              <a:rPr lang="en-US" b="0" i="0" dirty="0">
                <a:solidFill>
                  <a:srgbClr val="2D3B45"/>
                </a:solidFill>
                <a:effectLst/>
                <a:latin typeface="Lato"/>
              </a:rPr>
              <a:t>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F013F0-7F30-D442-871B-E680CACF708A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027341" y="2143382"/>
            <a:ext cx="4107452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B22FC61-261B-A946-9C63-28A492C57F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11363" y="1476566"/>
            <a:ext cx="634989" cy="554802"/>
          </a:xfrm>
          <a:prstGeom prst="bentConnector3">
            <a:avLst>
              <a:gd name="adj1" fmla="val 4676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1B5AE-B110-B444-B15C-BC1336C62660}"/>
              </a:ext>
            </a:extLst>
          </p:cNvPr>
          <p:cNvSpPr/>
          <p:nvPr/>
        </p:nvSpPr>
        <p:spPr>
          <a:xfrm>
            <a:off x="3714114" y="914400"/>
            <a:ext cx="1674683" cy="522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Georeferenced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3AB1-8B1A-9F48-AB63-EC0E1DDBEA11}"/>
              </a:ext>
            </a:extLst>
          </p:cNvPr>
          <p:cNvSpPr/>
          <p:nvPr/>
        </p:nvSpPr>
        <p:spPr>
          <a:xfrm>
            <a:off x="4927583" y="2778371"/>
            <a:ext cx="1674683" cy="522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points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CAF510-3177-6B4F-835B-CCA2FDD29B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24832" y="2183475"/>
            <a:ext cx="634989" cy="554802"/>
          </a:xfrm>
          <a:prstGeom prst="bentConnector3">
            <a:avLst>
              <a:gd name="adj1" fmla="val 4676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403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ccurence_Data_Cleaning.R">
            <a:extLst>
              <a:ext uri="{FF2B5EF4-FFF2-40B4-BE49-F238E27FC236}">
                <a16:creationId xmlns:a16="http://schemas.microsoft.com/office/drawing/2014/main" id="{B7157FD3-9D76-B34D-A776-84F8837CCF72}"/>
              </a:ext>
            </a:extLst>
          </p:cNvPr>
          <p:cNvSpPr txBox="1"/>
          <p:nvPr/>
        </p:nvSpPr>
        <p:spPr>
          <a:xfrm>
            <a:off x="8134793" y="1968814"/>
            <a:ext cx="3209276" cy="349135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dirty="0"/>
              <a:t>02_Occurrence_Data_Cleaning.R</a:t>
            </a:r>
            <a:endParaRPr sz="1266" dirty="0"/>
          </a:p>
        </p:txBody>
      </p:sp>
      <p:sp>
        <p:nvSpPr>
          <p:cNvPr id="6" name="Occurence_Data_Cleaning.R">
            <a:extLst>
              <a:ext uri="{FF2B5EF4-FFF2-40B4-BE49-F238E27FC236}">
                <a16:creationId xmlns:a16="http://schemas.microsoft.com/office/drawing/2014/main" id="{C0675A67-C0F7-CC44-AD61-2816624E422C}"/>
              </a:ext>
            </a:extLst>
          </p:cNvPr>
          <p:cNvSpPr txBox="1"/>
          <p:nvPr/>
        </p:nvSpPr>
        <p:spPr>
          <a:xfrm>
            <a:off x="721179" y="1968815"/>
            <a:ext cx="3359061" cy="349135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"/>
              </a:rPr>
              <a:t>01_</a:t>
            </a:r>
            <a:r>
              <a:rPr lang="en-US" dirty="0">
                <a:solidFill>
                  <a:srgbClr val="2D3B45"/>
                </a:solidFill>
                <a:latin typeface="Lato"/>
              </a:rPr>
              <a:t>Download_Occurrence_Data</a:t>
            </a:r>
            <a:r>
              <a:rPr lang="en-US" b="0" i="0" dirty="0">
                <a:solidFill>
                  <a:srgbClr val="2D3B45"/>
                </a:solidFill>
                <a:effectLst/>
                <a:latin typeface="Lato"/>
              </a:rPr>
              <a:t>.R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F013F0-7F30-D442-871B-E680CACF708A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080240" y="2143382"/>
            <a:ext cx="4054553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B22FC61-261B-A946-9C63-28A492C57F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11363" y="1476566"/>
            <a:ext cx="634989" cy="554802"/>
          </a:xfrm>
          <a:prstGeom prst="bentConnector3">
            <a:avLst>
              <a:gd name="adj1" fmla="val 4676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1B5AE-B110-B444-B15C-BC1336C62660}"/>
              </a:ext>
            </a:extLst>
          </p:cNvPr>
          <p:cNvSpPr/>
          <p:nvPr/>
        </p:nvSpPr>
        <p:spPr>
          <a:xfrm>
            <a:off x="3714114" y="914400"/>
            <a:ext cx="1674683" cy="522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Georeferenced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3AB1-8B1A-9F48-AB63-EC0E1DDBEA11}"/>
              </a:ext>
            </a:extLst>
          </p:cNvPr>
          <p:cNvSpPr/>
          <p:nvPr/>
        </p:nvSpPr>
        <p:spPr>
          <a:xfrm>
            <a:off x="4927583" y="2778371"/>
            <a:ext cx="1674683" cy="522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points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CAF510-3177-6B4F-835B-CCA2FDD29B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24832" y="2183475"/>
            <a:ext cx="634989" cy="554802"/>
          </a:xfrm>
          <a:prstGeom prst="bentConnector3">
            <a:avLst>
              <a:gd name="adj1" fmla="val 4676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A6DBC-D979-FA48-9520-BEF7694BA243}"/>
              </a:ext>
            </a:extLst>
          </p:cNvPr>
          <p:cNvSpPr/>
          <p:nvPr/>
        </p:nvSpPr>
        <p:spPr>
          <a:xfrm>
            <a:off x="586820" y="306950"/>
            <a:ext cx="2986139" cy="148148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Identify points where locality strings are present, AND </a:t>
            </a:r>
            <a:r>
              <a:rPr lang="en-US" dirty="0" err="1">
                <a:solidFill>
                  <a:sysClr val="windowText" lastClr="000000"/>
                </a:solidFill>
              </a:rPr>
              <a:t>lat</a:t>
            </a:r>
            <a:r>
              <a:rPr lang="en-US" dirty="0">
                <a:solidFill>
                  <a:sysClr val="windowText" lastClr="000000"/>
                </a:solidFill>
              </a:rPr>
              <a:t>/long are absent.</a:t>
            </a:r>
          </a:p>
        </p:txBody>
      </p:sp>
    </p:spTree>
    <p:extLst>
      <p:ext uri="{BB962C8B-B14F-4D97-AF65-F5344CB8AC3E}">
        <p14:creationId xmlns:p14="http://schemas.microsoft.com/office/powerpoint/2010/main" val="1622851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ccurence_Data_Cleaning.R">
            <a:extLst>
              <a:ext uri="{FF2B5EF4-FFF2-40B4-BE49-F238E27FC236}">
                <a16:creationId xmlns:a16="http://schemas.microsoft.com/office/drawing/2014/main" id="{B7157FD3-9D76-B34D-A776-84F8837CCF72}"/>
              </a:ext>
            </a:extLst>
          </p:cNvPr>
          <p:cNvSpPr txBox="1"/>
          <p:nvPr/>
        </p:nvSpPr>
        <p:spPr>
          <a:xfrm>
            <a:off x="8134793" y="1968814"/>
            <a:ext cx="3209276" cy="349135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dirty="0"/>
              <a:t>02_Occurrence_Data_Cleaning.R</a:t>
            </a:r>
            <a:endParaRPr sz="1266" dirty="0"/>
          </a:p>
        </p:txBody>
      </p:sp>
      <p:sp>
        <p:nvSpPr>
          <p:cNvPr id="6" name="Occurence_Data_Cleaning.R">
            <a:extLst>
              <a:ext uri="{FF2B5EF4-FFF2-40B4-BE49-F238E27FC236}">
                <a16:creationId xmlns:a16="http://schemas.microsoft.com/office/drawing/2014/main" id="{C0675A67-C0F7-CC44-AD61-2816624E422C}"/>
              </a:ext>
            </a:extLst>
          </p:cNvPr>
          <p:cNvSpPr txBox="1"/>
          <p:nvPr/>
        </p:nvSpPr>
        <p:spPr>
          <a:xfrm>
            <a:off x="721179" y="1968815"/>
            <a:ext cx="3306162" cy="349135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"/>
              </a:rPr>
              <a:t>01_</a:t>
            </a:r>
            <a:r>
              <a:rPr lang="en-US" dirty="0">
                <a:solidFill>
                  <a:srgbClr val="2D3B45"/>
                </a:solidFill>
                <a:latin typeface="Lato"/>
              </a:rPr>
              <a:t>Download_Occurrence_Data</a:t>
            </a:r>
            <a:r>
              <a:rPr lang="en-US" b="0" i="0" dirty="0">
                <a:solidFill>
                  <a:srgbClr val="2D3B45"/>
                </a:solidFill>
                <a:effectLst/>
                <a:latin typeface="Lato"/>
              </a:rPr>
              <a:t>.R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F013F0-7F30-D442-871B-E680CACF708A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027341" y="2143382"/>
            <a:ext cx="4107452" cy="1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B22FC61-261B-A946-9C63-28A492C57F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11363" y="1476566"/>
            <a:ext cx="634989" cy="554802"/>
          </a:xfrm>
          <a:prstGeom prst="bentConnector3">
            <a:avLst>
              <a:gd name="adj1" fmla="val 4676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1B5AE-B110-B444-B15C-BC1336C62660}"/>
              </a:ext>
            </a:extLst>
          </p:cNvPr>
          <p:cNvSpPr/>
          <p:nvPr/>
        </p:nvSpPr>
        <p:spPr>
          <a:xfrm>
            <a:off x="3714114" y="914400"/>
            <a:ext cx="1674683" cy="522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Georeferenced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373AB1-8B1A-9F48-AB63-EC0E1DDBEA11}"/>
              </a:ext>
            </a:extLst>
          </p:cNvPr>
          <p:cNvSpPr/>
          <p:nvPr/>
        </p:nvSpPr>
        <p:spPr>
          <a:xfrm>
            <a:off x="4927583" y="2778371"/>
            <a:ext cx="1674683" cy="52207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points 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2CAF510-3177-6B4F-835B-CCA2FDD29B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24832" y="2183475"/>
            <a:ext cx="634989" cy="554802"/>
          </a:xfrm>
          <a:prstGeom prst="bentConnector3">
            <a:avLst>
              <a:gd name="adj1" fmla="val 46764"/>
            </a:avLst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CEFE573-1C13-5D47-9A50-85D81EBE40BD}"/>
              </a:ext>
            </a:extLst>
          </p:cNvPr>
          <p:cNvSpPr/>
          <p:nvPr/>
        </p:nvSpPr>
        <p:spPr>
          <a:xfrm>
            <a:off x="4187470" y="3485282"/>
            <a:ext cx="3556361" cy="150795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Identify flagged points for locality data withheld by collection managers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Common with protected species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51E92-129F-9144-A7B6-E026437DF600}"/>
              </a:ext>
            </a:extLst>
          </p:cNvPr>
          <p:cNvSpPr/>
          <p:nvPr/>
        </p:nvSpPr>
        <p:spPr>
          <a:xfrm>
            <a:off x="475517" y="272484"/>
            <a:ext cx="2986139" cy="148148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Identify points where locality strings are present, AND </a:t>
            </a:r>
            <a:r>
              <a:rPr lang="en-US" dirty="0" err="1">
                <a:solidFill>
                  <a:sysClr val="windowText" lastClr="000000"/>
                </a:solidFill>
              </a:rPr>
              <a:t>lat</a:t>
            </a:r>
            <a:r>
              <a:rPr lang="en-US" dirty="0">
                <a:solidFill>
                  <a:sysClr val="windowText" lastClr="000000"/>
                </a:solidFill>
              </a:rPr>
              <a:t>/long are absent.</a:t>
            </a:r>
          </a:p>
        </p:txBody>
      </p:sp>
    </p:spTree>
    <p:extLst>
      <p:ext uri="{BB962C8B-B14F-4D97-AF65-F5344CB8AC3E}">
        <p14:creationId xmlns:p14="http://schemas.microsoft.com/office/powerpoint/2010/main" val="35896054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Occurrence data clea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r>
              <a:t>Occurrence data cleaning</a:t>
            </a:r>
          </a:p>
        </p:txBody>
      </p:sp>
      <p:pic>
        <p:nvPicPr>
          <p:cNvPr id="154" name="Screen Shot 2016-10-04 at 2.29.50 PM.png" descr="Screen Shot 2016-10-04 at 2.29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22" y="1718453"/>
            <a:ext cx="4765825" cy="390227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55" name="Check taxon names…"/>
          <p:cNvSpPr txBox="1"/>
          <p:nvPr/>
        </p:nvSpPr>
        <p:spPr>
          <a:xfrm>
            <a:off x="1148453" y="1815332"/>
            <a:ext cx="3579456" cy="3708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b">
            <a:spAutoFit/>
          </a:bodyPr>
          <a:lstStyle/>
          <a:p>
            <a:pPr marL="446469" indent="-446469">
              <a:buSzPct val="100000"/>
              <a:buAutoNum type="arabicPeriod"/>
              <a:defRPr sz="2800"/>
            </a:pPr>
            <a:r>
              <a:rPr lang="en-US" sz="1969" dirty="0"/>
              <a:t>Select columns</a:t>
            </a:r>
          </a:p>
          <a:p>
            <a:pPr marL="446469" indent="-446469">
              <a:buSzPct val="100000"/>
              <a:buAutoNum type="arabicPeriod"/>
              <a:defRPr sz="2800"/>
            </a:pPr>
            <a:r>
              <a:rPr sz="1969" dirty="0"/>
              <a:t>Check taxon names </a:t>
            </a:r>
          </a:p>
          <a:p>
            <a:pPr marL="446469" indent="-446469">
              <a:buSzPct val="100000"/>
              <a:buAutoNum type="arabicPeriod"/>
              <a:defRPr sz="2800"/>
            </a:pPr>
            <a:r>
              <a:rPr sz="1969" dirty="0"/>
              <a:t>Location cleaning</a:t>
            </a:r>
          </a:p>
          <a:p>
            <a:pPr marL="719310" lvl="1" indent="-272841">
              <a:buSzPct val="100000"/>
              <a:buAutoNum type="arabicPeriod"/>
              <a:defRPr sz="2800"/>
            </a:pPr>
            <a:r>
              <a:rPr sz="1969" dirty="0"/>
              <a:t>Precision</a:t>
            </a:r>
          </a:p>
          <a:p>
            <a:pPr marL="719310" lvl="1" indent="-272841">
              <a:buSzPct val="100000"/>
              <a:buAutoNum type="arabicPeriod"/>
              <a:defRPr sz="2800"/>
            </a:pPr>
            <a:r>
              <a:rPr sz="1969" dirty="0"/>
              <a:t>Remove impossible points</a:t>
            </a:r>
          </a:p>
          <a:p>
            <a:pPr marL="1128573" lvl="3" indent="-190989">
              <a:buSzPct val="75000"/>
              <a:buChar char="•"/>
              <a:defRPr sz="2800"/>
            </a:pPr>
            <a:r>
              <a:rPr sz="1969" dirty="0"/>
              <a:t>Most common coordinate: 0.00, 0.00</a:t>
            </a:r>
          </a:p>
          <a:p>
            <a:pPr marL="1128573" lvl="3" indent="-190989">
              <a:buSzPct val="75000"/>
              <a:buChar char="•"/>
              <a:defRPr sz="2800"/>
            </a:pPr>
            <a:r>
              <a:rPr sz="1969" dirty="0"/>
              <a:t>Cultivated zones, botanical gardens, </a:t>
            </a:r>
            <a:r>
              <a:rPr sz="1969" dirty="0" err="1"/>
              <a:t>etc</a:t>
            </a:r>
            <a:endParaRPr sz="1969" dirty="0"/>
          </a:p>
          <a:p>
            <a:pPr marL="719310" lvl="1" indent="-272841">
              <a:buSzPct val="100000"/>
              <a:buAutoNum type="arabicPeriod"/>
              <a:defRPr sz="2800"/>
            </a:pPr>
            <a:r>
              <a:rPr sz="1969" dirty="0"/>
              <a:t>Remove duplicates</a:t>
            </a:r>
          </a:p>
          <a:p>
            <a:pPr marL="719310" lvl="1" indent="-272841">
              <a:buSzPct val="100000"/>
              <a:buAutoNum type="arabicPeriod"/>
              <a:defRPr sz="2800"/>
            </a:pPr>
            <a:r>
              <a:rPr sz="1969" dirty="0"/>
              <a:t>Remove coordinates outside desired range</a:t>
            </a:r>
          </a:p>
        </p:txBody>
      </p:sp>
    </p:spTree>
    <p:extLst>
      <p:ext uri="{BB962C8B-B14F-4D97-AF65-F5344CB8AC3E}">
        <p14:creationId xmlns:p14="http://schemas.microsoft.com/office/powerpoint/2010/main" val="3431314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Occurrence data clea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r>
              <a:rPr dirty="0"/>
              <a:t>Occurrence data cleaning</a:t>
            </a:r>
          </a:p>
        </p:txBody>
      </p:sp>
      <p:pic>
        <p:nvPicPr>
          <p:cNvPr id="158" name="Screen Shot 2016-10-04 at 2.29.50 PM.png" descr="Screen Shot 2016-10-04 at 2.29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22" y="1713012"/>
            <a:ext cx="4765825" cy="390227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59" name="Arrow"/>
          <p:cNvSpPr/>
          <p:nvPr/>
        </p:nvSpPr>
        <p:spPr>
          <a:xfrm rot="16200000">
            <a:off x="6739914" y="4011430"/>
            <a:ext cx="1355359" cy="892969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25400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60" name="Rectangle"/>
          <p:cNvSpPr/>
          <p:nvPr/>
        </p:nvSpPr>
        <p:spPr>
          <a:xfrm>
            <a:off x="5459015" y="5364231"/>
            <a:ext cx="988731" cy="332445"/>
          </a:xfrm>
          <a:prstGeom prst="rect">
            <a:avLst/>
          </a:prstGeom>
          <a:ln w="101600">
            <a:solidFill>
              <a:schemeClr val="accent4">
                <a:hueOff val="384618"/>
                <a:satOff val="3869"/>
                <a:lumOff val="5802"/>
              </a:schemeClr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8" name="Check taxon names…">
            <a:extLst>
              <a:ext uri="{FF2B5EF4-FFF2-40B4-BE49-F238E27FC236}">
                <a16:creationId xmlns:a16="http://schemas.microsoft.com/office/drawing/2014/main" id="{1C397901-BDC4-DE41-9EFC-A27DB3305BF1}"/>
              </a:ext>
            </a:extLst>
          </p:cNvPr>
          <p:cNvSpPr txBox="1"/>
          <p:nvPr/>
        </p:nvSpPr>
        <p:spPr>
          <a:xfrm>
            <a:off x="1148453" y="1815332"/>
            <a:ext cx="3579456" cy="3708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5719" tIns="35719" rIns="35719" bIns="35719" anchor="b">
            <a:spAutoFit/>
          </a:bodyPr>
          <a:lstStyle/>
          <a:p>
            <a:pPr marL="446469" indent="-446469">
              <a:buSzPct val="100000"/>
              <a:buAutoNum type="arabicPeriod"/>
              <a:defRPr sz="2800"/>
            </a:pPr>
            <a:r>
              <a:rPr lang="en-US" sz="1969" dirty="0"/>
              <a:t>Select columns</a:t>
            </a:r>
          </a:p>
          <a:p>
            <a:pPr marL="446469" indent="-446469">
              <a:buSzPct val="100000"/>
              <a:buAutoNum type="arabicPeriod"/>
              <a:defRPr sz="2800"/>
            </a:pPr>
            <a:r>
              <a:rPr sz="1969" dirty="0"/>
              <a:t>Check taxon names </a:t>
            </a:r>
          </a:p>
          <a:p>
            <a:pPr marL="446469" indent="-446469">
              <a:buSzPct val="100000"/>
              <a:buAutoNum type="arabicPeriod"/>
              <a:defRPr sz="2800"/>
            </a:pPr>
            <a:r>
              <a:rPr sz="1969" dirty="0"/>
              <a:t>Location cleaning</a:t>
            </a:r>
          </a:p>
          <a:p>
            <a:pPr marL="719310" lvl="1" indent="-272841">
              <a:buSzPct val="100000"/>
              <a:buAutoNum type="arabicPeriod"/>
              <a:defRPr sz="2800"/>
            </a:pPr>
            <a:r>
              <a:rPr sz="1969" dirty="0"/>
              <a:t>Precision</a:t>
            </a:r>
          </a:p>
          <a:p>
            <a:pPr marL="719310" lvl="1" indent="-272841">
              <a:buSzPct val="100000"/>
              <a:buAutoNum type="arabicPeriod"/>
              <a:defRPr sz="2800"/>
            </a:pPr>
            <a:r>
              <a:rPr sz="1969" dirty="0"/>
              <a:t>Remove impossible points</a:t>
            </a:r>
          </a:p>
          <a:p>
            <a:pPr marL="1128573" lvl="3" indent="-190989">
              <a:buSzPct val="75000"/>
              <a:buChar char="•"/>
              <a:defRPr sz="2800"/>
            </a:pPr>
            <a:r>
              <a:rPr sz="1969" dirty="0"/>
              <a:t>Most common coordinate: 0.00, 0.00</a:t>
            </a:r>
          </a:p>
          <a:p>
            <a:pPr marL="1128573" lvl="3" indent="-190989">
              <a:buSzPct val="75000"/>
              <a:buChar char="•"/>
              <a:defRPr sz="2800"/>
            </a:pPr>
            <a:r>
              <a:rPr sz="1969" dirty="0"/>
              <a:t>Cultivated zones, botanical gardens, </a:t>
            </a:r>
            <a:r>
              <a:rPr sz="1969" dirty="0" err="1"/>
              <a:t>etc</a:t>
            </a:r>
            <a:endParaRPr sz="1969" dirty="0"/>
          </a:p>
          <a:p>
            <a:pPr marL="719310" lvl="1" indent="-272841">
              <a:buSzPct val="100000"/>
              <a:buAutoNum type="arabicPeriod"/>
              <a:defRPr sz="2800"/>
            </a:pPr>
            <a:r>
              <a:rPr sz="1969" dirty="0"/>
              <a:t>Remove duplicates</a:t>
            </a:r>
          </a:p>
          <a:p>
            <a:pPr marL="719310" lvl="1" indent="-272841">
              <a:buSzPct val="100000"/>
              <a:buAutoNum type="arabicPeriod"/>
              <a:defRPr sz="2800"/>
            </a:pPr>
            <a:r>
              <a:rPr sz="1969" dirty="0"/>
              <a:t>Remove coordinates outside desired range</a:t>
            </a:r>
          </a:p>
        </p:txBody>
      </p:sp>
    </p:spTree>
    <p:extLst>
      <p:ext uri="{BB962C8B-B14F-4D97-AF65-F5344CB8AC3E}">
        <p14:creationId xmlns:p14="http://schemas.microsoft.com/office/powerpoint/2010/main" val="152206022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7D76-6CD9-C649-B54E-04DD50C6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360" dirty="0"/>
              <a:t>Manual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10022-E4D1-CD43-9486-1C0CE571E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Excel or google sheet option </a:t>
            </a:r>
          </a:p>
          <a:p>
            <a:pPr lvl="1"/>
            <a:r>
              <a:rPr lang="en-US" sz="3200" dirty="0"/>
              <a:t>See steps in ENMWorkshop_2020.docx</a:t>
            </a:r>
          </a:p>
        </p:txBody>
      </p:sp>
    </p:spTree>
    <p:extLst>
      <p:ext uri="{BB962C8B-B14F-4D97-AF65-F5344CB8AC3E}">
        <p14:creationId xmlns:p14="http://schemas.microsoft.com/office/powerpoint/2010/main" val="63710682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455</Words>
  <Application>Microsoft Macintosh PowerPoint</Application>
  <PresentationFormat>Widescreen</PresentationFormat>
  <Paragraphs>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Lato</vt:lpstr>
      <vt:lpstr>Office Theme</vt:lpstr>
      <vt:lpstr>Occurrence Record Cleaning</vt:lpstr>
      <vt:lpstr>What data are we using?</vt:lpstr>
      <vt:lpstr>What data are we using?</vt:lpstr>
      <vt:lpstr>PowerPoint Presentation</vt:lpstr>
      <vt:lpstr>PowerPoint Presentation</vt:lpstr>
      <vt:lpstr>PowerPoint Presentation</vt:lpstr>
      <vt:lpstr>Occurrence data cleaning</vt:lpstr>
      <vt:lpstr>Occurrence data cleaning</vt:lpstr>
      <vt:lpstr>Manual </vt:lpstr>
      <vt:lpstr>Occurrence data cleaning</vt:lpstr>
      <vt:lpstr>Load Packages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Gaynor</dc:creator>
  <cp:lastModifiedBy>Michelle Gaynor</cp:lastModifiedBy>
  <cp:revision>16</cp:revision>
  <dcterms:created xsi:type="dcterms:W3CDTF">2020-02-10T14:38:56Z</dcterms:created>
  <dcterms:modified xsi:type="dcterms:W3CDTF">2020-07-30T18:57:14Z</dcterms:modified>
</cp:coreProperties>
</file>