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3" r:id="rId2"/>
    <p:sldId id="623" r:id="rId3"/>
    <p:sldId id="666" r:id="rId4"/>
    <p:sldId id="292" r:id="rId5"/>
    <p:sldId id="293" r:id="rId6"/>
    <p:sldId id="294" r:id="rId7"/>
    <p:sldId id="689" r:id="rId8"/>
    <p:sldId id="667" r:id="rId9"/>
    <p:sldId id="690" r:id="rId10"/>
    <p:sldId id="691" r:id="rId11"/>
    <p:sldId id="692" r:id="rId12"/>
    <p:sldId id="693" r:id="rId13"/>
    <p:sldId id="694" r:id="rId14"/>
    <p:sldId id="695" r:id="rId15"/>
    <p:sldId id="696" r:id="rId16"/>
    <p:sldId id="697" r:id="rId17"/>
    <p:sldId id="698" r:id="rId18"/>
    <p:sldId id="699" r:id="rId19"/>
    <p:sldId id="700" r:id="rId20"/>
    <p:sldId id="702" r:id="rId21"/>
    <p:sldId id="703" r:id="rId22"/>
    <p:sldId id="704" r:id="rId23"/>
    <p:sldId id="701" r:id="rId24"/>
    <p:sldId id="705" r:id="rId25"/>
    <p:sldId id="706" r:id="rId26"/>
    <p:sldId id="70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4"/>
    <p:restoredTop sz="85034"/>
  </p:normalViewPr>
  <p:slideViewPr>
    <p:cSldViewPr snapToGrid="0" snapToObjects="1">
      <p:cViewPr varScale="1">
        <p:scale>
          <a:sx n="103" d="100"/>
          <a:sy n="103" d="100"/>
        </p:scale>
        <p:origin x="9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0ED0A-8BFD-D54B-9A28-EFBE87F016A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18C1-BCA2-CC44-A0A9-96C5595E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D2E8-E5E6-8F4C-92B2-A264A0CA8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2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7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7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3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83D2-16C1-A947-8B3E-9A142385551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7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r-bloggers.com/niceoverplot-or-when-the-number-of-dimensions-does-matter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508" y="2627465"/>
            <a:ext cx="7376984" cy="1084431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Introduction to 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3600" b="1" dirty="0">
                <a:solidFill>
                  <a:srgbClr val="0070C0"/>
                </a:solidFill>
              </a:rPr>
              <a:t>Ecological Niche Modeling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3886200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ban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9" b="18633"/>
          <a:stretch/>
        </p:blipFill>
        <p:spPr>
          <a:xfrm>
            <a:off x="-12357" y="-181"/>
            <a:ext cx="9144000" cy="1770570"/>
          </a:xfrm>
          <a:prstGeom prst="rect">
            <a:avLst/>
          </a:prstGeom>
        </p:spPr>
      </p:pic>
      <p:pic>
        <p:nvPicPr>
          <p:cNvPr id="9" name="Picture 8" descr="band.jpg">
            <a:extLst>
              <a:ext uri="{FF2B5EF4-FFF2-40B4-BE49-F238E27FC236}">
                <a16:creationId xmlns:a16="http://schemas.microsoft.com/office/drawing/2014/main" id="{B8F8A131-66D8-9141-AD91-99B9D353B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9" b="18633"/>
          <a:stretch/>
        </p:blipFill>
        <p:spPr>
          <a:xfrm>
            <a:off x="0" y="5087430"/>
            <a:ext cx="9144000" cy="177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3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4F3F-42F9-A742-8580-DFDC0B28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Load Datafile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75A2C98-1587-3F4A-88D7-B4F7FF80C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1648598"/>
            <a:ext cx="91313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2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605E-A4D7-654D-9D68-1D7E6E48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Load Climatic Layers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99C957-8AC8-ED42-942E-9283C4BD45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086" y="2056082"/>
            <a:ext cx="8256486" cy="2095787"/>
          </a:xfrm>
        </p:spPr>
      </p:pic>
    </p:spTree>
    <p:extLst>
      <p:ext uri="{BB962C8B-B14F-4D97-AF65-F5344CB8AC3E}">
        <p14:creationId xmlns:p14="http://schemas.microsoft.com/office/powerpoint/2010/main" val="135293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B3FEDE-5536-D64C-B11D-A28C252B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83" y="0"/>
            <a:ext cx="8312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0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82018E-8741-E442-B17E-9CB9D0989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8466"/>
            <a:ext cx="9144000" cy="150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0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36556C4-29C6-2040-B198-A7B2DD46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03"/>
            <a:ext cx="9144000" cy="655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0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606702-6E6A-9744-9744-B169714BF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114550"/>
            <a:ext cx="9105900" cy="2628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3AAB9B-AED3-C24B-AD66-6DA810A40E0F}"/>
              </a:ext>
            </a:extLst>
          </p:cNvPr>
          <p:cNvSpPr txBox="1"/>
          <p:nvPr/>
        </p:nvSpPr>
        <p:spPr>
          <a:xfrm>
            <a:off x="172994" y="296562"/>
            <a:ext cx="8362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2793082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2FBCE5-02BD-1C45-94AC-9000728F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241"/>
            <a:ext cx="9144000" cy="276975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6AF9E6-FEC1-9B48-AAE6-38784687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3422822"/>
            <a:ext cx="9131300" cy="448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D54F6-4100-5B42-A5B4-FAC0774C58DF}"/>
              </a:ext>
            </a:extLst>
          </p:cNvPr>
          <p:cNvSpPr txBox="1"/>
          <p:nvPr/>
        </p:nvSpPr>
        <p:spPr>
          <a:xfrm>
            <a:off x="12700" y="0"/>
            <a:ext cx="8362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2598160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9D3635E-4FBC-8445-98E4-EAA62900C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56"/>
          <a:stretch/>
        </p:blipFill>
        <p:spPr>
          <a:xfrm>
            <a:off x="0" y="667264"/>
            <a:ext cx="9144000" cy="5969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51FB0-6986-A547-9E6D-D0F0420A038A}"/>
              </a:ext>
            </a:extLst>
          </p:cNvPr>
          <p:cNvSpPr txBox="1"/>
          <p:nvPr/>
        </p:nvSpPr>
        <p:spPr>
          <a:xfrm>
            <a:off x="12700" y="0"/>
            <a:ext cx="8362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115121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0476BCE-3F64-E94E-8653-E5BC5B76F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444500"/>
            <a:ext cx="8648700" cy="596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EBAD62-BD66-5741-86F4-C13D63DA4EC1}"/>
              </a:ext>
            </a:extLst>
          </p:cNvPr>
          <p:cNvSpPr txBox="1"/>
          <p:nvPr/>
        </p:nvSpPr>
        <p:spPr>
          <a:xfrm>
            <a:off x="12700" y="0"/>
            <a:ext cx="8362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1375991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CEC83F7-848D-C54A-AE0B-B92413E2C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5"/>
          <a:stretch/>
        </p:blipFill>
        <p:spPr>
          <a:xfrm>
            <a:off x="0" y="2709542"/>
            <a:ext cx="9144000" cy="41484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948C88-3455-B14D-8433-4100B5A968C0}"/>
              </a:ext>
            </a:extLst>
          </p:cNvPr>
          <p:cNvSpPr txBox="1"/>
          <p:nvPr/>
        </p:nvSpPr>
        <p:spPr>
          <a:xfrm>
            <a:off x="0" y="0"/>
            <a:ext cx="7957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Multivariate environment similarity surface (MESS) analysis </a:t>
            </a:r>
          </a:p>
          <a:p>
            <a:r>
              <a:rPr lang="en-US" sz="4000" dirty="0"/>
              <a:t> &amp; </a:t>
            </a:r>
            <a:r>
              <a:rPr lang="en-US" sz="4000" dirty="0" err="1"/>
              <a:t>Mahalanobis</a:t>
            </a:r>
            <a:r>
              <a:rPr lang="en-US" sz="4000" dirty="0"/>
              <a:t> distances</a:t>
            </a:r>
          </a:p>
        </p:txBody>
      </p:sp>
    </p:spTree>
    <p:extLst>
      <p:ext uri="{BB962C8B-B14F-4D97-AF65-F5344CB8AC3E}">
        <p14:creationId xmlns:p14="http://schemas.microsoft.com/office/powerpoint/2010/main" val="272234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90404C-9BDA-BD4C-B149-FBE0826FD074}"/>
              </a:ext>
            </a:extLst>
          </p:cNvPr>
          <p:cNvCxnSpPr/>
          <p:nvPr/>
        </p:nvCxnSpPr>
        <p:spPr>
          <a:xfrm flipV="1">
            <a:off x="0" y="1157288"/>
            <a:ext cx="9144000" cy="14287"/>
          </a:xfrm>
          <a:prstGeom prst="line">
            <a:avLst/>
          </a:prstGeom>
          <a:ln w="76200">
            <a:solidFill>
              <a:srgbClr val="CDE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59380A9-187D-5548-84A0-B032CCC91117}"/>
              </a:ext>
            </a:extLst>
          </p:cNvPr>
          <p:cNvSpPr/>
          <p:nvPr/>
        </p:nvSpPr>
        <p:spPr>
          <a:xfrm>
            <a:off x="-16955" y="9895"/>
            <a:ext cx="9144000" cy="1022351"/>
          </a:xfrm>
          <a:prstGeom prst="rect">
            <a:avLst/>
          </a:prstGeom>
          <a:solidFill>
            <a:srgbClr val="CDE8BB"/>
          </a:solidFill>
          <a:ln>
            <a:solidFill>
              <a:srgbClr val="CDE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Ecological Niche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2B28316-18BD-1748-A835-43E6F64C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15" y="1296617"/>
            <a:ext cx="6000785" cy="4286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123569" y="1536174"/>
            <a:ext cx="3682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Realized Niche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abiotic conditions that a species can occupy with the </a:t>
            </a:r>
            <a:r>
              <a:rPr lang="en-US" sz="2000" dirty="0">
                <a:solidFill>
                  <a:srgbClr val="FF0000"/>
                </a:solidFill>
              </a:rPr>
              <a:t>presence</a:t>
            </a:r>
            <a:r>
              <a:rPr lang="en-US" sz="2000" dirty="0"/>
              <a:t> of biotic interactions</a:t>
            </a:r>
          </a:p>
          <a:p>
            <a:r>
              <a:rPr lang="en-US" sz="2000" b="1" dirty="0"/>
              <a:t>Fundamental Niche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abiotic conditions a species could potentially occupy in the </a:t>
            </a:r>
            <a:r>
              <a:rPr lang="en-US" sz="2000" dirty="0">
                <a:solidFill>
                  <a:srgbClr val="FF0000"/>
                </a:solidFill>
              </a:rPr>
              <a:t>absence</a:t>
            </a:r>
            <a:r>
              <a:rPr lang="en-US" sz="2000" dirty="0"/>
              <a:t> of biotic interactions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4642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B8D73FB-F105-3149-916B-CDD9A23D5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8992"/>
            <a:ext cx="9144000" cy="3389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FCC175-EA7E-2B4A-9B9E-FBF56FE7B032}"/>
              </a:ext>
            </a:extLst>
          </p:cNvPr>
          <p:cNvSpPr txBox="1"/>
          <p:nvPr/>
        </p:nvSpPr>
        <p:spPr>
          <a:xfrm>
            <a:off x="0" y="0"/>
            <a:ext cx="7957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Multivariate environment similarity surface (MESS) analysis </a:t>
            </a:r>
          </a:p>
          <a:p>
            <a:r>
              <a:rPr lang="en-US" sz="4000" dirty="0"/>
              <a:t> &amp; </a:t>
            </a:r>
            <a:r>
              <a:rPr lang="en-US" sz="4000" dirty="0" err="1"/>
              <a:t>Mahalanobis</a:t>
            </a:r>
            <a:r>
              <a:rPr lang="en-US" sz="4000" dirty="0"/>
              <a:t> distances</a:t>
            </a:r>
          </a:p>
        </p:txBody>
      </p:sp>
    </p:spTree>
    <p:extLst>
      <p:ext uri="{BB962C8B-B14F-4D97-AF65-F5344CB8AC3E}">
        <p14:creationId xmlns:p14="http://schemas.microsoft.com/office/powerpoint/2010/main" val="1430999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B29C671-C600-B043-86F7-C2C8F5C6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584200"/>
            <a:ext cx="84582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60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0738F2B-83A5-C446-878E-C0862DFEB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62"/>
          <a:stretch/>
        </p:blipFill>
        <p:spPr>
          <a:xfrm>
            <a:off x="0" y="1402823"/>
            <a:ext cx="8373951" cy="54424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C85EE6-F644-8B4D-B4F1-2702BB175DEE}"/>
              </a:ext>
            </a:extLst>
          </p:cNvPr>
          <p:cNvSpPr/>
          <p:nvPr/>
        </p:nvSpPr>
        <p:spPr>
          <a:xfrm>
            <a:off x="111210" y="12700"/>
            <a:ext cx="91185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Multivariate environment similarity surface (MESS) analysis </a:t>
            </a:r>
          </a:p>
        </p:txBody>
      </p:sp>
    </p:spTree>
    <p:extLst>
      <p:ext uri="{BB962C8B-B14F-4D97-AF65-F5344CB8AC3E}">
        <p14:creationId xmlns:p14="http://schemas.microsoft.com/office/powerpoint/2010/main" val="2465716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BF5B483-C939-D448-9B48-F169CA5C8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711200"/>
            <a:ext cx="8928100" cy="5435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E1F4A0-0AA4-5343-9FB5-5BF71462D6B4}"/>
              </a:ext>
            </a:extLst>
          </p:cNvPr>
          <p:cNvSpPr/>
          <p:nvPr/>
        </p:nvSpPr>
        <p:spPr>
          <a:xfrm>
            <a:off x="111210" y="12700"/>
            <a:ext cx="91185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Multivariate environment similarity surface (MESS) analysis </a:t>
            </a:r>
          </a:p>
        </p:txBody>
      </p:sp>
    </p:spTree>
    <p:extLst>
      <p:ext uri="{BB962C8B-B14F-4D97-AF65-F5344CB8AC3E}">
        <p14:creationId xmlns:p14="http://schemas.microsoft.com/office/powerpoint/2010/main" val="2642745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768683-6A64-BE42-90E1-61034828A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19"/>
          <a:stretch/>
        </p:blipFill>
        <p:spPr>
          <a:xfrm>
            <a:off x="266613" y="1062681"/>
            <a:ext cx="7226817" cy="55605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D3BA8E-CEEC-3940-A0FE-1BF28A9259AD}"/>
              </a:ext>
            </a:extLst>
          </p:cNvPr>
          <p:cNvSpPr/>
          <p:nvPr/>
        </p:nvSpPr>
        <p:spPr>
          <a:xfrm>
            <a:off x="0" y="0"/>
            <a:ext cx="54084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/>
              <a:t>Mahalanobis</a:t>
            </a:r>
            <a:r>
              <a:rPr lang="en-US" sz="4400" dirty="0"/>
              <a:t> distances</a:t>
            </a:r>
          </a:p>
        </p:txBody>
      </p:sp>
    </p:spTree>
    <p:extLst>
      <p:ext uri="{BB962C8B-B14F-4D97-AF65-F5344CB8AC3E}">
        <p14:creationId xmlns:p14="http://schemas.microsoft.com/office/powerpoint/2010/main" val="1388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77184B8-B0AD-064B-81BE-6ACFF649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57250"/>
            <a:ext cx="9118600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C5C7D1-DD65-AF4C-B17F-104CE427FF48}"/>
              </a:ext>
            </a:extLst>
          </p:cNvPr>
          <p:cNvSpPr/>
          <p:nvPr/>
        </p:nvSpPr>
        <p:spPr>
          <a:xfrm>
            <a:off x="0" y="0"/>
            <a:ext cx="54084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/>
              <a:t>Mahalanobis</a:t>
            </a:r>
            <a:r>
              <a:rPr lang="en-US" sz="4400" dirty="0"/>
              <a:t> distances</a:t>
            </a:r>
          </a:p>
        </p:txBody>
      </p:sp>
    </p:spTree>
    <p:extLst>
      <p:ext uri="{BB962C8B-B14F-4D97-AF65-F5344CB8AC3E}">
        <p14:creationId xmlns:p14="http://schemas.microsoft.com/office/powerpoint/2010/main" val="1119714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FD16220-703B-6B4F-8404-D39348B10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825500"/>
            <a:ext cx="8369300" cy="5207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D6022E7-B563-1944-A739-8AC196B8498D}"/>
              </a:ext>
            </a:extLst>
          </p:cNvPr>
          <p:cNvSpPr/>
          <p:nvPr/>
        </p:nvSpPr>
        <p:spPr>
          <a:xfrm>
            <a:off x="0" y="0"/>
            <a:ext cx="54084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/>
              <a:t>Mahalanobis</a:t>
            </a:r>
            <a:r>
              <a:rPr lang="en-US" sz="4400" dirty="0"/>
              <a:t> distances</a:t>
            </a:r>
          </a:p>
        </p:txBody>
      </p:sp>
    </p:spTree>
    <p:extLst>
      <p:ext uri="{BB962C8B-B14F-4D97-AF65-F5344CB8AC3E}">
        <p14:creationId xmlns:p14="http://schemas.microsoft.com/office/powerpoint/2010/main" val="302029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90404C-9BDA-BD4C-B149-FBE0826FD074}"/>
              </a:ext>
            </a:extLst>
          </p:cNvPr>
          <p:cNvCxnSpPr/>
          <p:nvPr/>
        </p:nvCxnSpPr>
        <p:spPr>
          <a:xfrm flipV="1">
            <a:off x="0" y="1157288"/>
            <a:ext cx="9144000" cy="14287"/>
          </a:xfrm>
          <a:prstGeom prst="line">
            <a:avLst/>
          </a:prstGeom>
          <a:ln w="76200">
            <a:solidFill>
              <a:srgbClr val="CDE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59380A9-187D-5548-84A0-B032CCC91117}"/>
              </a:ext>
            </a:extLst>
          </p:cNvPr>
          <p:cNvSpPr/>
          <p:nvPr/>
        </p:nvSpPr>
        <p:spPr>
          <a:xfrm>
            <a:off x="-16955" y="9895"/>
            <a:ext cx="9144000" cy="1022351"/>
          </a:xfrm>
          <a:prstGeom prst="rect">
            <a:avLst/>
          </a:prstGeom>
          <a:solidFill>
            <a:srgbClr val="CDE8BB"/>
          </a:solidFill>
          <a:ln>
            <a:solidFill>
              <a:srgbClr val="CDE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Ecological Niche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2B28316-18BD-1748-A835-43E6F64C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15" y="1296617"/>
            <a:ext cx="6000785" cy="4286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123569" y="1536174"/>
            <a:ext cx="3682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Realized Niche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abiotic conditions that a species can occupy with the </a:t>
            </a:r>
            <a:r>
              <a:rPr lang="en-US" sz="2000" dirty="0">
                <a:solidFill>
                  <a:srgbClr val="FF0000"/>
                </a:solidFill>
              </a:rPr>
              <a:t>presence</a:t>
            </a:r>
            <a:r>
              <a:rPr lang="en-US" sz="2000" dirty="0"/>
              <a:t> of biotic interactions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246A2-BA74-CF4F-AFC7-06C2DD8076F5}"/>
              </a:ext>
            </a:extLst>
          </p:cNvPr>
          <p:cNvSpPr txBox="1"/>
          <p:nvPr/>
        </p:nvSpPr>
        <p:spPr>
          <a:xfrm>
            <a:off x="4352604" y="1164431"/>
            <a:ext cx="4048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Principal Component Analysis (PCA) </a:t>
            </a:r>
          </a:p>
        </p:txBody>
      </p:sp>
    </p:spTree>
    <p:extLst>
      <p:ext uri="{BB962C8B-B14F-4D97-AF65-F5344CB8AC3E}">
        <p14:creationId xmlns:p14="http://schemas.microsoft.com/office/powerpoint/2010/main" val="28657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projecting to novel environment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 Multivariate Environmental Surface Similarity (MESS) analysis</a:t>
            </a:r>
          </a:p>
          <a:p>
            <a:r>
              <a:rPr lang="en-US" dirty="0"/>
              <a:t>Or calculate </a:t>
            </a:r>
            <a:r>
              <a:rPr lang="en-US" dirty="0" err="1"/>
              <a:t>Mahalanobis</a:t>
            </a:r>
            <a:r>
              <a:rPr lang="en-US" dirty="0"/>
              <a:t> distances</a:t>
            </a:r>
          </a:p>
        </p:txBody>
      </p:sp>
    </p:spTree>
    <p:extLst>
      <p:ext uri="{BB962C8B-B14F-4D97-AF65-F5344CB8AC3E}">
        <p14:creationId xmlns:p14="http://schemas.microsoft.com/office/powerpoint/2010/main" val="418621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projection regions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1" y="2446338"/>
            <a:ext cx="3679825" cy="367982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2446338"/>
            <a:ext cx="3679825" cy="3679825"/>
          </a:xfrm>
        </p:spPr>
      </p:pic>
    </p:spTree>
    <p:extLst>
      <p:ext uri="{BB962C8B-B14F-4D97-AF65-F5344CB8AC3E}">
        <p14:creationId xmlns:p14="http://schemas.microsoft.com/office/powerpoint/2010/main" val="385883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projection regions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1" y="2446338"/>
            <a:ext cx="3679825" cy="367982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2446338"/>
            <a:ext cx="3679825" cy="3679825"/>
          </a:xfrm>
        </p:spPr>
      </p:pic>
      <p:sp>
        <p:nvSpPr>
          <p:cNvPr id="4" name="TextBox 3"/>
          <p:cNvSpPr txBox="1"/>
          <p:nvPr/>
        </p:nvSpPr>
        <p:spPr>
          <a:xfrm>
            <a:off x="1475706" y="6126163"/>
            <a:ext cx="619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to train in FL and project to outer parts of coastal plains!</a:t>
            </a:r>
          </a:p>
        </p:txBody>
      </p:sp>
    </p:spTree>
    <p:extLst>
      <p:ext uri="{BB962C8B-B14F-4D97-AF65-F5344CB8AC3E}">
        <p14:creationId xmlns:p14="http://schemas.microsoft.com/office/powerpoint/2010/main" val="87166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18CF3B3-79E3-BD42-8E01-E08E113D2642}"/>
              </a:ext>
            </a:extLst>
          </p:cNvPr>
          <p:cNvSpPr txBox="1">
            <a:spLocks/>
          </p:cNvSpPr>
          <p:nvPr/>
        </p:nvSpPr>
        <p:spPr>
          <a:xfrm>
            <a:off x="457200" y="1907406"/>
            <a:ext cx="4040188" cy="3979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MESS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942A01C6-144E-0C4F-B716-4529E71C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1" y="2446338"/>
            <a:ext cx="3679825" cy="3679825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C7F0479-F776-8A4C-9809-75862B945EBA}"/>
              </a:ext>
            </a:extLst>
          </p:cNvPr>
          <p:cNvSpPr txBox="1">
            <a:spLocks/>
          </p:cNvSpPr>
          <p:nvPr/>
        </p:nvSpPr>
        <p:spPr>
          <a:xfrm>
            <a:off x="4645025" y="1907406"/>
            <a:ext cx="4041775" cy="3979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EB40F2A3-273C-2045-A14C-91AC5E0BB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2446338"/>
            <a:ext cx="3679825" cy="36798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E0AFAE-4684-4542-9E0E-43F516926060}"/>
              </a:ext>
            </a:extLst>
          </p:cNvPr>
          <p:cNvSpPr/>
          <p:nvPr/>
        </p:nvSpPr>
        <p:spPr>
          <a:xfrm>
            <a:off x="-74141" y="0"/>
            <a:ext cx="87609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more negative the score, the more likely you are to project into novel environments.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Mahalanobis</a:t>
            </a:r>
            <a:r>
              <a:rPr lang="en-US" sz="2000" b="1" dirty="0"/>
              <a:t> distances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higher the distance, the more likely you are to project into novel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7070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39CDC-002B-4743-A595-E023CD63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390" y="1482829"/>
            <a:ext cx="4040188" cy="639762"/>
          </a:xfrm>
        </p:spPr>
        <p:txBody>
          <a:bodyPr/>
          <a:lstStyle/>
          <a:p>
            <a:pPr algn="ctr"/>
            <a:r>
              <a:rPr lang="en-US" dirty="0"/>
              <a:t>ANOVA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B22C06-B24D-7442-8F13-91CCB1F1F5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4390" y="2122591"/>
            <a:ext cx="4040188" cy="3473667"/>
          </a:xfr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E229FE06-6856-CE40-B605-C380BBFED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67" r="10050"/>
          <a:stretch/>
        </p:blipFill>
        <p:spPr>
          <a:xfrm>
            <a:off x="4949423" y="1981222"/>
            <a:ext cx="4023633" cy="38305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DA9E43-717A-1143-8112-A6CB98E8E14D}"/>
              </a:ext>
            </a:extLst>
          </p:cNvPr>
          <p:cNvSpPr txBox="1"/>
          <p:nvPr/>
        </p:nvSpPr>
        <p:spPr>
          <a:xfrm>
            <a:off x="6264895" y="5571546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4"/>
              </a:rPr>
              <a:t>niceOverPlot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5DB53-F248-8944-9DFA-F71E2B47712C}"/>
              </a:ext>
            </a:extLst>
          </p:cNvPr>
          <p:cNvSpPr txBox="1"/>
          <p:nvPr/>
        </p:nvSpPr>
        <p:spPr>
          <a:xfrm>
            <a:off x="5564703" y="1482829"/>
            <a:ext cx="279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PCA + Niche Overlap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3944DE-AA06-7449-9A30-74A1D057474B}"/>
              </a:ext>
            </a:extLst>
          </p:cNvPr>
          <p:cNvCxnSpPr/>
          <p:nvPr/>
        </p:nvCxnSpPr>
        <p:spPr>
          <a:xfrm flipV="1">
            <a:off x="0" y="1157288"/>
            <a:ext cx="9144000" cy="14287"/>
          </a:xfrm>
          <a:prstGeom prst="line">
            <a:avLst/>
          </a:prstGeom>
          <a:ln w="76200">
            <a:solidFill>
              <a:srgbClr val="CDE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F085F2E-B74C-0243-9C47-0AD7B37C72D5}"/>
              </a:ext>
            </a:extLst>
          </p:cNvPr>
          <p:cNvSpPr/>
          <p:nvPr/>
        </p:nvSpPr>
        <p:spPr>
          <a:xfrm>
            <a:off x="-16955" y="9895"/>
            <a:ext cx="9144000" cy="1022351"/>
          </a:xfrm>
          <a:prstGeom prst="rect">
            <a:avLst/>
          </a:prstGeom>
          <a:solidFill>
            <a:srgbClr val="CDE8BB"/>
          </a:solidFill>
          <a:ln>
            <a:solidFill>
              <a:srgbClr val="CDE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Ecological Niche</a:t>
            </a:r>
          </a:p>
        </p:txBody>
      </p:sp>
    </p:spTree>
    <p:extLst>
      <p:ext uri="{BB962C8B-B14F-4D97-AF65-F5344CB8AC3E}">
        <p14:creationId xmlns:p14="http://schemas.microsoft.com/office/powerpoint/2010/main" val="33051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4F3F-42F9-A742-8580-DFDC0B28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Load Packages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4CC65FB4-6639-4542-881A-B6F38292DE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8538" r="64127"/>
          <a:stretch/>
        </p:blipFill>
        <p:spPr>
          <a:xfrm>
            <a:off x="2324656" y="1854143"/>
            <a:ext cx="4494688" cy="3149715"/>
          </a:xfrm>
        </p:spPr>
      </p:pic>
    </p:spTree>
    <p:extLst>
      <p:ext uri="{BB962C8B-B14F-4D97-AF65-F5344CB8AC3E}">
        <p14:creationId xmlns:p14="http://schemas.microsoft.com/office/powerpoint/2010/main" val="285022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235</Words>
  <Application>Microsoft Macintosh PowerPoint</Application>
  <PresentationFormat>On-screen Show (4:3)</PresentationFormat>
  <Paragraphs>51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Introduction to  Ecological Niche Modeling </vt:lpstr>
      <vt:lpstr>PowerPoint Presentation</vt:lpstr>
      <vt:lpstr>PowerPoint Presentation</vt:lpstr>
      <vt:lpstr>Before projecting to novel environment…</vt:lpstr>
      <vt:lpstr>Differences in projection regions</vt:lpstr>
      <vt:lpstr>Differences in projection regions</vt:lpstr>
      <vt:lpstr>PowerPoint Presentation</vt:lpstr>
      <vt:lpstr>PowerPoint Presentation</vt:lpstr>
      <vt:lpstr>Load Packages</vt:lpstr>
      <vt:lpstr>Load Datafile</vt:lpstr>
      <vt:lpstr>Load Climatic Layers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and Climate Change</dc:title>
  <dc:creator>Pam Soltis</dc:creator>
  <cp:lastModifiedBy>Michelle Gaynor</cp:lastModifiedBy>
  <cp:revision>224</cp:revision>
  <dcterms:created xsi:type="dcterms:W3CDTF">2014-07-02T03:39:48Z</dcterms:created>
  <dcterms:modified xsi:type="dcterms:W3CDTF">2020-07-30T19:03:31Z</dcterms:modified>
</cp:coreProperties>
</file>