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83" r:id="rId2"/>
    <p:sldId id="623" r:id="rId3"/>
    <p:sldId id="640" r:id="rId4"/>
    <p:sldId id="625" r:id="rId5"/>
    <p:sldId id="653" r:id="rId6"/>
    <p:sldId id="656" r:id="rId7"/>
    <p:sldId id="660" r:id="rId8"/>
    <p:sldId id="661" r:id="rId9"/>
    <p:sldId id="657" r:id="rId10"/>
    <p:sldId id="662" r:id="rId11"/>
    <p:sldId id="663" r:id="rId12"/>
    <p:sldId id="664" r:id="rId13"/>
    <p:sldId id="658" r:id="rId14"/>
    <p:sldId id="659" r:id="rId15"/>
    <p:sldId id="665" r:id="rId16"/>
    <p:sldId id="69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E8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95"/>
    <p:restoredTop sz="85034"/>
  </p:normalViewPr>
  <p:slideViewPr>
    <p:cSldViewPr snapToGrid="0" snapToObjects="1">
      <p:cViewPr>
        <p:scale>
          <a:sx n="79" d="100"/>
          <a:sy n="79" d="100"/>
        </p:scale>
        <p:origin x="808" y="-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0ED0A-8BFD-D54B-9A28-EFBE87F016A4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718C1-BCA2-CC44-A0A9-96C5595E6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56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3D2E8-E5E6-8F4C-92B2-A264A0CA89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62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B718C1-BCA2-CC44-A0A9-96C5595E6FC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3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25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20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39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78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71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72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90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05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4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0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36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383D2-16C1-A947-8B3E-9A1423855515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7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3508" y="2627465"/>
            <a:ext cx="7376984" cy="1084431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Introduction to </a:t>
            </a:r>
            <a:br>
              <a:rPr lang="en-US" sz="3600" b="1" dirty="0">
                <a:solidFill>
                  <a:srgbClr val="0070C0"/>
                </a:solidFill>
              </a:rPr>
            </a:br>
            <a:r>
              <a:rPr lang="en-US" sz="3600" b="1" dirty="0">
                <a:solidFill>
                  <a:srgbClr val="0070C0"/>
                </a:solidFill>
              </a:rPr>
              <a:t>Ecological Niche Modeling</a:t>
            </a:r>
            <a:br>
              <a:rPr lang="en-US" sz="3600" dirty="0">
                <a:solidFill>
                  <a:srgbClr val="0070C0"/>
                </a:solidFill>
              </a:rPr>
            </a:b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85800" y="3886200"/>
            <a:ext cx="77724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Picture 6" descr="band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29" b="18633"/>
          <a:stretch/>
        </p:blipFill>
        <p:spPr>
          <a:xfrm>
            <a:off x="-12357" y="-181"/>
            <a:ext cx="9144000" cy="1770570"/>
          </a:xfrm>
          <a:prstGeom prst="rect">
            <a:avLst/>
          </a:prstGeom>
        </p:spPr>
      </p:pic>
      <p:pic>
        <p:nvPicPr>
          <p:cNvPr id="9" name="Picture 8" descr="band.jpg">
            <a:extLst>
              <a:ext uri="{FF2B5EF4-FFF2-40B4-BE49-F238E27FC236}">
                <a16:creationId xmlns:a16="http://schemas.microsoft.com/office/drawing/2014/main" id="{B8F8A131-66D8-9141-AD91-99B9D353B1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29" b="18633"/>
          <a:stretch/>
        </p:blipFill>
        <p:spPr>
          <a:xfrm>
            <a:off x="0" y="5087430"/>
            <a:ext cx="9144000" cy="177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36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D57AABE-A859-F940-99D2-8CB2F6231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528" y="1088136"/>
            <a:ext cx="5520944" cy="46817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EF3AB94-0D6F-F749-83BE-B45D1837E121}"/>
              </a:ext>
            </a:extLst>
          </p:cNvPr>
          <p:cNvSpPr/>
          <p:nvPr/>
        </p:nvSpPr>
        <p:spPr>
          <a:xfrm>
            <a:off x="1869591" y="3725191"/>
            <a:ext cx="5404818" cy="10750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24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D57AABE-A859-F940-99D2-8CB2F6231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528" y="1088136"/>
            <a:ext cx="5520944" cy="46817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EF3AB94-0D6F-F749-83BE-B45D1837E121}"/>
              </a:ext>
            </a:extLst>
          </p:cNvPr>
          <p:cNvSpPr/>
          <p:nvPr/>
        </p:nvSpPr>
        <p:spPr>
          <a:xfrm>
            <a:off x="1927654" y="1915296"/>
            <a:ext cx="1581665" cy="7472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49A8BF3-13D3-7F45-8DD1-D290139ADBF0}"/>
              </a:ext>
            </a:extLst>
          </p:cNvPr>
          <p:cNvSpPr/>
          <p:nvPr/>
        </p:nvSpPr>
        <p:spPr>
          <a:xfrm>
            <a:off x="1927653" y="3055394"/>
            <a:ext cx="2644347" cy="6516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6B0D5D-6417-4640-BBB4-8C2DDBF219F2}"/>
              </a:ext>
            </a:extLst>
          </p:cNvPr>
          <p:cNvSpPr/>
          <p:nvPr/>
        </p:nvSpPr>
        <p:spPr>
          <a:xfrm>
            <a:off x="4411363" y="720860"/>
            <a:ext cx="4572000" cy="1754326"/>
          </a:xfrm>
          <a:prstGeom prst="rect">
            <a:avLst/>
          </a:prstGeom>
          <a:solidFill>
            <a:srgbClr val="CDE8BB"/>
          </a:solidFill>
        </p:spPr>
        <p:txBody>
          <a:bodyPr>
            <a:spAutoFit/>
          </a:bodyPr>
          <a:lstStyle/>
          <a:p>
            <a:r>
              <a:rPr lang="en-US" b="1" dirty="0"/>
              <a:t>Clamping</a:t>
            </a:r>
            <a:r>
              <a:rPr lang="en-US" dirty="0"/>
              <a:t> treats variables outside the training range as if they were at the limit of the training range. </a:t>
            </a:r>
          </a:p>
          <a:p>
            <a:r>
              <a:rPr lang="en-US" b="1" dirty="0"/>
              <a:t>Clamp grid </a:t>
            </a:r>
            <a:r>
              <a:rPr lang="en-US" dirty="0"/>
              <a:t>depicted are the absolute difference between predictions with and without clamping.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0CBABA7-710E-E844-8212-D3C61C07D884}"/>
              </a:ext>
            </a:extLst>
          </p:cNvPr>
          <p:cNvCxnSpPr>
            <a:cxnSpLocks/>
          </p:cNvCxnSpPr>
          <p:nvPr/>
        </p:nvCxnSpPr>
        <p:spPr>
          <a:xfrm flipH="1">
            <a:off x="4250725" y="2475186"/>
            <a:ext cx="2303272" cy="9060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280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D57AABE-A859-F940-99D2-8CB2F6231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528" y="1088136"/>
            <a:ext cx="5520944" cy="46817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EF3AB94-0D6F-F749-83BE-B45D1837E121}"/>
              </a:ext>
            </a:extLst>
          </p:cNvPr>
          <p:cNvSpPr/>
          <p:nvPr/>
        </p:nvSpPr>
        <p:spPr>
          <a:xfrm>
            <a:off x="1927654" y="1915296"/>
            <a:ext cx="1581665" cy="7472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49A8BF3-13D3-7F45-8DD1-D290139ADBF0}"/>
              </a:ext>
            </a:extLst>
          </p:cNvPr>
          <p:cNvSpPr/>
          <p:nvPr/>
        </p:nvSpPr>
        <p:spPr>
          <a:xfrm>
            <a:off x="1927653" y="3055394"/>
            <a:ext cx="2644347" cy="6516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6B0D5D-6417-4640-BBB4-8C2DDBF219F2}"/>
              </a:ext>
            </a:extLst>
          </p:cNvPr>
          <p:cNvSpPr/>
          <p:nvPr/>
        </p:nvSpPr>
        <p:spPr>
          <a:xfrm>
            <a:off x="4411363" y="1795794"/>
            <a:ext cx="4572000" cy="646331"/>
          </a:xfrm>
          <a:prstGeom prst="rect">
            <a:avLst/>
          </a:prstGeom>
          <a:solidFill>
            <a:srgbClr val="CDE8BB"/>
          </a:solidFill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r>
              <a:rPr lang="en-US" dirty="0"/>
              <a:t>MESS = Multivariate Environmental Surface Similarity (MESS)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0CBABA7-710E-E844-8212-D3C61C07D884}"/>
              </a:ext>
            </a:extLst>
          </p:cNvPr>
          <p:cNvCxnSpPr>
            <a:cxnSpLocks/>
          </p:cNvCxnSpPr>
          <p:nvPr/>
        </p:nvCxnSpPr>
        <p:spPr>
          <a:xfrm flipH="1">
            <a:off x="4250725" y="2475186"/>
            <a:ext cx="2303272" cy="9060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812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B7E73A-9CE3-0D45-A5EF-194305906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851" y="1088136"/>
            <a:ext cx="5578298" cy="46817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B51C89F-0BE7-994D-9B4D-2A79DDB6BE80}"/>
              </a:ext>
            </a:extLst>
          </p:cNvPr>
          <p:cNvSpPr/>
          <p:nvPr/>
        </p:nvSpPr>
        <p:spPr>
          <a:xfrm>
            <a:off x="1779373" y="1618735"/>
            <a:ext cx="3595816" cy="20512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11300AE-FA74-E841-BC61-29FAE6FE055C}"/>
              </a:ext>
            </a:extLst>
          </p:cNvPr>
          <p:cNvSpPr/>
          <p:nvPr/>
        </p:nvSpPr>
        <p:spPr>
          <a:xfrm>
            <a:off x="1779373" y="3669957"/>
            <a:ext cx="5486400" cy="138395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CC65DC7-0552-9049-8E3E-D247A7729B7B}"/>
              </a:ext>
            </a:extLst>
          </p:cNvPr>
          <p:cNvSpPr/>
          <p:nvPr/>
        </p:nvSpPr>
        <p:spPr>
          <a:xfrm>
            <a:off x="469557" y="407772"/>
            <a:ext cx="3107724" cy="945663"/>
          </a:xfrm>
          <a:prstGeom prst="roundRect">
            <a:avLst/>
          </a:prstGeom>
          <a:solidFill>
            <a:srgbClr val="CDE8BB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Extrapolate</a:t>
            </a:r>
            <a:r>
              <a:rPr lang="en-US" dirty="0">
                <a:solidFill>
                  <a:sysClr val="windowText" lastClr="000000"/>
                </a:solidFill>
              </a:rPr>
              <a:t> = extent to estimate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F9DA85F-8840-F148-8D7C-0A933F7EF905}"/>
              </a:ext>
            </a:extLst>
          </p:cNvPr>
          <p:cNvSpPr/>
          <p:nvPr/>
        </p:nvSpPr>
        <p:spPr>
          <a:xfrm>
            <a:off x="6036276" y="1804086"/>
            <a:ext cx="3107724" cy="1737237"/>
          </a:xfrm>
          <a:prstGeom prst="roundRect">
            <a:avLst/>
          </a:prstGeom>
          <a:solidFill>
            <a:srgbClr val="CDE8BB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Iterations </a:t>
            </a:r>
            <a:r>
              <a:rPr lang="en-US" dirty="0">
                <a:solidFill>
                  <a:sysClr val="windowText" lastClr="000000"/>
                </a:solidFill>
              </a:rPr>
              <a:t>= allows the model to have adequate time for convergence (coming together)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68B948E-7318-E447-A4DA-ACED7FE788B3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2023419" y="1353435"/>
            <a:ext cx="0" cy="11943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38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96F4AD8-98F5-4549-966B-676651787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651" y="1088136"/>
            <a:ext cx="5614699" cy="46817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13E4195-0935-DF42-89F1-4D9CF4E04764}"/>
              </a:ext>
            </a:extLst>
          </p:cNvPr>
          <p:cNvSpPr/>
          <p:nvPr/>
        </p:nvSpPr>
        <p:spPr>
          <a:xfrm>
            <a:off x="1779373" y="1618735"/>
            <a:ext cx="3595816" cy="156930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BBAD17B-2783-A047-8FC0-226CB608E3A1}"/>
              </a:ext>
            </a:extLst>
          </p:cNvPr>
          <p:cNvSpPr/>
          <p:nvPr/>
        </p:nvSpPr>
        <p:spPr>
          <a:xfrm>
            <a:off x="1764649" y="3179805"/>
            <a:ext cx="5501123" cy="24795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11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3A9DCCF-72C4-F24F-A5DB-ADB003F9F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087" y="1088136"/>
            <a:ext cx="6503826" cy="46817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8D204CA-44DB-724B-944F-A282893EC0DF}"/>
              </a:ext>
            </a:extLst>
          </p:cNvPr>
          <p:cNvSpPr/>
          <p:nvPr/>
        </p:nvSpPr>
        <p:spPr>
          <a:xfrm>
            <a:off x="1433384" y="5350476"/>
            <a:ext cx="2100648" cy="3089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7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B45DAD4-B3FD-CA4B-A946-DA5237080BAC}"/>
              </a:ext>
            </a:extLst>
          </p:cNvPr>
          <p:cNvCxnSpPr/>
          <p:nvPr/>
        </p:nvCxnSpPr>
        <p:spPr>
          <a:xfrm flipV="1">
            <a:off x="0" y="1157288"/>
            <a:ext cx="9144000" cy="14287"/>
          </a:xfrm>
          <a:prstGeom prst="line">
            <a:avLst/>
          </a:prstGeom>
          <a:ln w="76200">
            <a:solidFill>
              <a:srgbClr val="CDE8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1928BDF-D432-1B49-8E80-3ED4A33C4623}"/>
              </a:ext>
            </a:extLst>
          </p:cNvPr>
          <p:cNvSpPr/>
          <p:nvPr/>
        </p:nvSpPr>
        <p:spPr>
          <a:xfrm>
            <a:off x="-16955" y="9895"/>
            <a:ext cx="9144000" cy="1022351"/>
          </a:xfrm>
          <a:prstGeom prst="rect">
            <a:avLst/>
          </a:prstGeom>
          <a:solidFill>
            <a:srgbClr val="CDE8BB"/>
          </a:solidFill>
          <a:ln>
            <a:solidFill>
              <a:srgbClr val="CDE8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Ecological Niche Modeling in 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9D4F54-ECAB-4E44-B9AC-2D1A6B8F64E4}"/>
              </a:ext>
            </a:extLst>
          </p:cNvPr>
          <p:cNvSpPr txBox="1"/>
          <p:nvPr/>
        </p:nvSpPr>
        <p:spPr>
          <a:xfrm>
            <a:off x="0" y="1296617"/>
            <a:ext cx="849149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Must have </a:t>
            </a:r>
            <a:r>
              <a:rPr lang="en-US" sz="2800" dirty="0" err="1"/>
              <a:t>rJava</a:t>
            </a:r>
            <a:r>
              <a:rPr lang="en-US" sz="2800" dirty="0"/>
              <a:t> installed –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This is often tricky!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We provided scripts, but will not demo </a:t>
            </a:r>
            <a:r>
              <a:rPr lang="en-US" sz="2800" dirty="0" err="1"/>
              <a:t>MaxEnt</a:t>
            </a:r>
            <a:r>
              <a:rPr lang="en-US" sz="2800" dirty="0"/>
              <a:t> in R </a:t>
            </a:r>
          </a:p>
        </p:txBody>
      </p:sp>
    </p:spTree>
    <p:extLst>
      <p:ext uri="{BB962C8B-B14F-4D97-AF65-F5344CB8AC3E}">
        <p14:creationId xmlns:p14="http://schemas.microsoft.com/office/powerpoint/2010/main" val="204629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B90404C-9BDA-BD4C-B149-FBE0826FD074}"/>
              </a:ext>
            </a:extLst>
          </p:cNvPr>
          <p:cNvCxnSpPr/>
          <p:nvPr/>
        </p:nvCxnSpPr>
        <p:spPr>
          <a:xfrm flipV="1">
            <a:off x="0" y="1157288"/>
            <a:ext cx="9144000" cy="14287"/>
          </a:xfrm>
          <a:prstGeom prst="line">
            <a:avLst/>
          </a:prstGeom>
          <a:ln w="76200">
            <a:solidFill>
              <a:srgbClr val="CDE8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59380A9-187D-5548-84A0-B032CCC91117}"/>
              </a:ext>
            </a:extLst>
          </p:cNvPr>
          <p:cNvSpPr/>
          <p:nvPr/>
        </p:nvSpPr>
        <p:spPr>
          <a:xfrm>
            <a:off x="-16955" y="9895"/>
            <a:ext cx="9144000" cy="1022351"/>
          </a:xfrm>
          <a:prstGeom prst="rect">
            <a:avLst/>
          </a:prstGeom>
          <a:solidFill>
            <a:srgbClr val="CDE8BB"/>
          </a:solidFill>
          <a:ln>
            <a:solidFill>
              <a:srgbClr val="CDE8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Ecological Niche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92B28316-18BD-1748-A835-43E6F64CA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15" y="1296617"/>
            <a:ext cx="6000785" cy="42862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567B1B-AEC6-384A-B568-40016B194FD0}"/>
              </a:ext>
            </a:extLst>
          </p:cNvPr>
          <p:cNvSpPr txBox="1"/>
          <p:nvPr/>
        </p:nvSpPr>
        <p:spPr>
          <a:xfrm>
            <a:off x="123569" y="1536174"/>
            <a:ext cx="36823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Realized Niche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abiotic conditions that a species can occupy with the </a:t>
            </a:r>
            <a:r>
              <a:rPr lang="en-US" sz="2000" dirty="0">
                <a:solidFill>
                  <a:srgbClr val="FF0000"/>
                </a:solidFill>
              </a:rPr>
              <a:t>presence</a:t>
            </a:r>
            <a:r>
              <a:rPr lang="en-US" sz="2000" dirty="0"/>
              <a:t> of biotic interactions</a:t>
            </a:r>
          </a:p>
          <a:p>
            <a:r>
              <a:rPr lang="en-US" sz="2000" b="1" dirty="0"/>
              <a:t>Fundamental Niche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abiotic conditions a species could potentially occupy in the </a:t>
            </a:r>
            <a:r>
              <a:rPr lang="en-US" sz="2000" dirty="0">
                <a:solidFill>
                  <a:srgbClr val="FF0000"/>
                </a:solidFill>
              </a:rPr>
              <a:t>absence</a:t>
            </a:r>
            <a:r>
              <a:rPr lang="en-US" sz="2000" dirty="0"/>
              <a:t> of biotic interactions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54642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B90404C-9BDA-BD4C-B149-FBE0826FD074}"/>
              </a:ext>
            </a:extLst>
          </p:cNvPr>
          <p:cNvCxnSpPr/>
          <p:nvPr/>
        </p:nvCxnSpPr>
        <p:spPr>
          <a:xfrm flipV="1">
            <a:off x="0" y="1157288"/>
            <a:ext cx="9144000" cy="14287"/>
          </a:xfrm>
          <a:prstGeom prst="line">
            <a:avLst/>
          </a:prstGeom>
          <a:ln w="76200">
            <a:solidFill>
              <a:srgbClr val="CDE8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59380A9-187D-5548-84A0-B032CCC91117}"/>
              </a:ext>
            </a:extLst>
          </p:cNvPr>
          <p:cNvSpPr/>
          <p:nvPr/>
        </p:nvSpPr>
        <p:spPr>
          <a:xfrm>
            <a:off x="-16955" y="9895"/>
            <a:ext cx="9144000" cy="1022351"/>
          </a:xfrm>
          <a:prstGeom prst="rect">
            <a:avLst/>
          </a:prstGeom>
          <a:solidFill>
            <a:srgbClr val="CDE8BB"/>
          </a:solidFill>
          <a:ln>
            <a:solidFill>
              <a:srgbClr val="CDE8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Ecological Niche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92B28316-18BD-1748-A835-43E6F64CA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15" y="1296617"/>
            <a:ext cx="6000785" cy="42862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567B1B-AEC6-384A-B568-40016B194FD0}"/>
              </a:ext>
            </a:extLst>
          </p:cNvPr>
          <p:cNvSpPr txBox="1"/>
          <p:nvPr/>
        </p:nvSpPr>
        <p:spPr>
          <a:xfrm>
            <a:off x="123569" y="1536174"/>
            <a:ext cx="3682312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Realized Niche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abiotic conditions that a species can occupy with the presence of biotic interactions</a:t>
            </a:r>
          </a:p>
          <a:p>
            <a:r>
              <a:rPr lang="en-US" sz="2000" b="1" dirty="0"/>
              <a:t>Fundamental Niche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abiotic conditions a species could potentially occupy in the </a:t>
            </a:r>
            <a:r>
              <a:rPr lang="en-US" sz="2000" dirty="0">
                <a:solidFill>
                  <a:srgbClr val="FF0000"/>
                </a:solidFill>
              </a:rPr>
              <a:t>absence</a:t>
            </a:r>
            <a:r>
              <a:rPr lang="en-US" sz="2000" dirty="0"/>
              <a:t> of biotic interactions</a:t>
            </a:r>
          </a:p>
          <a:p>
            <a:r>
              <a:rPr lang="en-US" sz="2000" dirty="0"/>
              <a:t>“</a:t>
            </a:r>
            <a:r>
              <a:rPr lang="en-US" dirty="0"/>
              <a:t>it is defined in multidimensional ecological space (MacArthur 1972).” – Peterson 2001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0216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B90404C-9BDA-BD4C-B149-FBE0826FD074}"/>
              </a:ext>
            </a:extLst>
          </p:cNvPr>
          <p:cNvCxnSpPr/>
          <p:nvPr/>
        </p:nvCxnSpPr>
        <p:spPr>
          <a:xfrm flipV="1">
            <a:off x="0" y="1157288"/>
            <a:ext cx="9144000" cy="14287"/>
          </a:xfrm>
          <a:prstGeom prst="line">
            <a:avLst/>
          </a:prstGeom>
          <a:ln w="76200">
            <a:solidFill>
              <a:srgbClr val="CDE8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59380A9-187D-5548-84A0-B032CCC91117}"/>
              </a:ext>
            </a:extLst>
          </p:cNvPr>
          <p:cNvSpPr/>
          <p:nvPr/>
        </p:nvSpPr>
        <p:spPr>
          <a:xfrm>
            <a:off x="-16955" y="9895"/>
            <a:ext cx="9144000" cy="1022351"/>
          </a:xfrm>
          <a:prstGeom prst="rect">
            <a:avLst/>
          </a:prstGeom>
          <a:solidFill>
            <a:srgbClr val="CDE8BB"/>
          </a:solidFill>
          <a:ln>
            <a:solidFill>
              <a:srgbClr val="CDE8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tx1"/>
                </a:solidFill>
              </a:rPr>
              <a:t>Ecological Niche Modeling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567B1B-AEC6-384A-B568-40016B194FD0}"/>
              </a:ext>
            </a:extLst>
          </p:cNvPr>
          <p:cNvSpPr txBox="1"/>
          <p:nvPr/>
        </p:nvSpPr>
        <p:spPr>
          <a:xfrm>
            <a:off x="296563" y="1474390"/>
            <a:ext cx="855087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MaxEnt</a:t>
            </a:r>
            <a:r>
              <a:rPr lang="en-US" sz="2400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uses the </a:t>
            </a:r>
            <a:r>
              <a:rPr lang="en-US" sz="2400" b="1" dirty="0"/>
              <a:t>principle of maximum entropy </a:t>
            </a:r>
            <a:r>
              <a:rPr lang="en-US" sz="2400" dirty="0"/>
              <a:t>on presence-only data to predict the species’ potential geographic distribution (or niche)</a:t>
            </a:r>
            <a:endParaRPr lang="en-US" sz="2800" dirty="0"/>
          </a:p>
          <a:p>
            <a:r>
              <a:rPr lang="en-US" sz="2800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3CCABA-C64E-3349-ABC7-ADFCA6CD5B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28" t="7601" r="67682" b="72517"/>
          <a:stretch/>
        </p:blipFill>
        <p:spPr>
          <a:xfrm>
            <a:off x="0" y="3657098"/>
            <a:ext cx="3813568" cy="2146968"/>
          </a:xfrm>
          <a:prstGeom prst="rect">
            <a:avLst/>
          </a:prstGeom>
        </p:spPr>
      </p:pic>
      <p:pic>
        <p:nvPicPr>
          <p:cNvPr id="12" name="Picture 11" descr="A picture containing photo, smoke, small, water&#10;&#10;Description automatically generated">
            <a:extLst>
              <a:ext uri="{FF2B5EF4-FFF2-40B4-BE49-F238E27FC236}">
                <a16:creationId xmlns:a16="http://schemas.microsoft.com/office/drawing/2014/main" id="{26C67BD2-159E-0740-823E-CC96BE0F3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869" y="3521676"/>
            <a:ext cx="3519831" cy="2282390"/>
          </a:xfrm>
          <a:prstGeom prst="rect">
            <a:avLst/>
          </a:prstGeom>
        </p:spPr>
      </p:pic>
      <p:sp>
        <p:nvSpPr>
          <p:cNvPr id="13" name="Right Arrow 12">
            <a:extLst>
              <a:ext uri="{FF2B5EF4-FFF2-40B4-BE49-F238E27FC236}">
                <a16:creationId xmlns:a16="http://schemas.microsoft.com/office/drawing/2014/main" id="{51F8B6E9-1B6D-6449-B5E8-4C64E89A3FB2}"/>
              </a:ext>
            </a:extLst>
          </p:cNvPr>
          <p:cNvSpPr/>
          <p:nvPr/>
        </p:nvSpPr>
        <p:spPr>
          <a:xfrm>
            <a:off x="3949492" y="4040659"/>
            <a:ext cx="1084377" cy="97618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0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FD6903-DC0D-9B4A-BA20-42BB3A58C287}"/>
              </a:ext>
            </a:extLst>
          </p:cNvPr>
          <p:cNvSpPr/>
          <p:nvPr/>
        </p:nvSpPr>
        <p:spPr>
          <a:xfrm>
            <a:off x="358345" y="1296617"/>
            <a:ext cx="826667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MaxEnt</a:t>
            </a:r>
            <a:r>
              <a:rPr lang="en-US" sz="2000" dirty="0"/>
              <a:t> </a:t>
            </a:r>
            <a:r>
              <a:rPr lang="en-US" sz="2000" b="1" dirty="0"/>
              <a:t>used only presence and pseudo-absences </a:t>
            </a:r>
            <a:r>
              <a:rPr lang="en-US" sz="2000" dirty="0"/>
              <a:t>for model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”best” algorithm for modeling (</a:t>
            </a:r>
            <a:r>
              <a:rPr lang="en-US" sz="2000" dirty="0" err="1"/>
              <a:t>Qiao</a:t>
            </a:r>
            <a:r>
              <a:rPr lang="en-US" sz="2000" dirty="0"/>
              <a:t>, H. , </a:t>
            </a:r>
            <a:r>
              <a:rPr lang="en-US" sz="2000" dirty="0" err="1"/>
              <a:t>Soberón</a:t>
            </a:r>
            <a:r>
              <a:rPr lang="en-US" sz="2000" dirty="0"/>
              <a:t>, J. and Peterson, A. T. (2015) Methods </a:t>
            </a:r>
            <a:r>
              <a:rPr lang="en-US" sz="2000" dirty="0" err="1"/>
              <a:t>Ecol</a:t>
            </a:r>
            <a:r>
              <a:rPr lang="en-US" sz="2000" dirty="0"/>
              <a:t> </a:t>
            </a:r>
            <a:r>
              <a:rPr lang="en-US" sz="2000" dirty="0" err="1"/>
              <a:t>Evol</a:t>
            </a:r>
            <a:r>
              <a:rPr lang="en-US" sz="2000" dirty="0"/>
              <a:t>), but </a:t>
            </a:r>
            <a:r>
              <a:rPr lang="en-US" sz="2000" dirty="0" err="1"/>
              <a:t>MaxEnt</a:t>
            </a:r>
            <a:r>
              <a:rPr lang="en-US" sz="2000" dirty="0"/>
              <a:t> generally performs well across evaluation criteria (Aguirre-Gutierrez et al (2013) </a:t>
            </a:r>
            <a:r>
              <a:rPr lang="en-US" sz="2000" dirty="0" err="1"/>
              <a:t>PLoS</a:t>
            </a:r>
            <a:r>
              <a:rPr lang="en-US" sz="2000" dirty="0"/>
              <a:t> One)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dirty="0">
                <a:solidFill>
                  <a:srgbClr val="1C1D1E"/>
                </a:solidFill>
              </a:rPr>
              <a:t>What does it do?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C1D1E"/>
                </a:solidFill>
              </a:rPr>
              <a:t>Makes prediction for each cell on the landscape.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C1D1E"/>
                </a:solidFill>
              </a:rPr>
              <a:t>Models should be chosen that are as similar as possible to prior expectations while also being consistent with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C1D1E"/>
              </a:solidFill>
            </a:endParaRPr>
          </a:p>
          <a:p>
            <a:r>
              <a:rPr lang="en-US" sz="2000" b="1" dirty="0">
                <a:solidFill>
                  <a:srgbClr val="1C1D1E"/>
                </a:solidFill>
              </a:rPr>
              <a:t>Important notes:</a:t>
            </a:r>
          </a:p>
          <a:p>
            <a:r>
              <a:rPr lang="en-US" sz="2000" dirty="0"/>
              <a:t>The grids must all have the same geographic bounds and cell size (i.e. all the ascii file headings must match each other perfectly)</a:t>
            </a:r>
          </a:p>
          <a:p>
            <a:endParaRPr lang="en-US" sz="2000" dirty="0"/>
          </a:p>
          <a:p>
            <a:pPr lvl="1"/>
            <a:endParaRPr lang="en-US" sz="20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F11A2BB-25D6-EE40-B708-934443C756BE}"/>
              </a:ext>
            </a:extLst>
          </p:cNvPr>
          <p:cNvCxnSpPr/>
          <p:nvPr/>
        </p:nvCxnSpPr>
        <p:spPr>
          <a:xfrm flipV="1">
            <a:off x="0" y="1157288"/>
            <a:ext cx="9144000" cy="14287"/>
          </a:xfrm>
          <a:prstGeom prst="line">
            <a:avLst/>
          </a:prstGeom>
          <a:ln w="76200">
            <a:solidFill>
              <a:srgbClr val="CDE8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C29CC24-DD96-A54F-8533-A9D90872B820}"/>
              </a:ext>
            </a:extLst>
          </p:cNvPr>
          <p:cNvSpPr/>
          <p:nvPr/>
        </p:nvSpPr>
        <p:spPr>
          <a:xfrm>
            <a:off x="-16955" y="9895"/>
            <a:ext cx="9144000" cy="1022351"/>
          </a:xfrm>
          <a:prstGeom prst="rect">
            <a:avLst/>
          </a:prstGeom>
          <a:solidFill>
            <a:srgbClr val="CDE8BB"/>
          </a:solidFill>
          <a:ln>
            <a:solidFill>
              <a:srgbClr val="CDE8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err="1">
                <a:solidFill>
                  <a:schemeClr val="tx1"/>
                </a:solidFill>
              </a:rPr>
              <a:t>MaxEnt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780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734655-16E5-4545-ACBA-6DD4EA782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087" y="1088136"/>
            <a:ext cx="6503826" cy="46817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D5C952-ED3C-4C48-AF73-E05872E8FCF5}"/>
              </a:ext>
            </a:extLst>
          </p:cNvPr>
          <p:cNvSpPr txBox="1"/>
          <p:nvPr/>
        </p:nvSpPr>
        <p:spPr>
          <a:xfrm>
            <a:off x="667265" y="321275"/>
            <a:ext cx="2647969" cy="369332"/>
          </a:xfrm>
          <a:prstGeom prst="rect">
            <a:avLst/>
          </a:prstGeom>
          <a:solidFill>
            <a:srgbClr val="CDE8BB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Only one species at a time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60E51B2-5631-524B-AE00-8E13760E9622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1569308" y="690607"/>
            <a:ext cx="421942" cy="12123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100C45C-4F07-024D-BCD3-2317FEEE1E7B}"/>
              </a:ext>
            </a:extLst>
          </p:cNvPr>
          <p:cNvSpPr txBox="1"/>
          <p:nvPr/>
        </p:nvSpPr>
        <p:spPr>
          <a:xfrm>
            <a:off x="4831492" y="0"/>
            <a:ext cx="3894464" cy="923330"/>
          </a:xfrm>
          <a:prstGeom prst="rect">
            <a:avLst/>
          </a:prstGeom>
          <a:solidFill>
            <a:srgbClr val="CDE8BB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only non-correlated layers </a:t>
            </a:r>
          </a:p>
          <a:p>
            <a:r>
              <a:rPr lang="en-US" b="1" dirty="0"/>
              <a:t>**For the demo you only have non-correlated layers**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02EFA7B-6D27-1B4A-AB94-647EC22C7E09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5165124" y="923330"/>
            <a:ext cx="1613600" cy="14615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7AA8F95-1879-C042-B17D-515ACF765387}"/>
              </a:ext>
            </a:extLst>
          </p:cNvPr>
          <p:cNvSpPr txBox="1"/>
          <p:nvPr/>
        </p:nvSpPr>
        <p:spPr>
          <a:xfrm>
            <a:off x="6800986" y="3429000"/>
            <a:ext cx="2343014" cy="369332"/>
          </a:xfrm>
          <a:prstGeom prst="rect">
            <a:avLst/>
          </a:prstGeom>
          <a:solidFill>
            <a:srgbClr val="CDE8BB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Select output directory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0C42377-2545-1C4A-9DB2-FF633649C7C5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7488195" y="3798332"/>
            <a:ext cx="484298" cy="13420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938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734655-16E5-4545-ACBA-6DD4EA782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087" y="1088136"/>
            <a:ext cx="6503826" cy="46817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CB9A9D8-DF96-6540-AE3E-1A073F1EEFE2}"/>
              </a:ext>
            </a:extLst>
          </p:cNvPr>
          <p:cNvSpPr/>
          <p:nvPr/>
        </p:nvSpPr>
        <p:spPr>
          <a:xfrm>
            <a:off x="5288692" y="5954808"/>
            <a:ext cx="3645243" cy="646331"/>
          </a:xfrm>
          <a:prstGeom prst="rect">
            <a:avLst/>
          </a:prstGeom>
          <a:solidFill>
            <a:srgbClr val="CDE8BB"/>
          </a:solidFill>
        </p:spPr>
        <p:txBody>
          <a:bodyPr wrap="square">
            <a:spAutoFit/>
          </a:bodyPr>
          <a:lstStyle/>
          <a:p>
            <a:r>
              <a:rPr lang="en-US" dirty="0"/>
              <a:t>gives an estimate between 0 and 1 of probability of presence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1F63896-1E8C-4349-8148-0174D7207721}"/>
              </a:ext>
            </a:extLst>
          </p:cNvPr>
          <p:cNvSpPr/>
          <p:nvPr/>
        </p:nvSpPr>
        <p:spPr>
          <a:xfrm>
            <a:off x="4979772" y="3991232"/>
            <a:ext cx="2730843" cy="5560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2F28E99-3485-0D4B-A44A-52B97D6AC7D2}"/>
              </a:ext>
            </a:extLst>
          </p:cNvPr>
          <p:cNvSpPr/>
          <p:nvPr/>
        </p:nvSpPr>
        <p:spPr>
          <a:xfrm>
            <a:off x="4979772" y="4551404"/>
            <a:ext cx="2730843" cy="40365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A92AD82-91C0-3F48-9613-6265E67356DA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7111314" y="4696496"/>
            <a:ext cx="0" cy="12583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C7FE346-3211-7C4C-BAA6-EC73B3C71876}"/>
              </a:ext>
            </a:extLst>
          </p:cNvPr>
          <p:cNvSpPr/>
          <p:nvPr/>
        </p:nvSpPr>
        <p:spPr>
          <a:xfrm>
            <a:off x="1433385" y="5158575"/>
            <a:ext cx="1050323" cy="2166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66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734655-16E5-4545-ACBA-6DD4EA782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087" y="1088136"/>
            <a:ext cx="6503826" cy="46817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2F28E99-3485-0D4B-A44A-52B97D6AC7D2}"/>
              </a:ext>
            </a:extLst>
          </p:cNvPr>
          <p:cNvSpPr/>
          <p:nvPr/>
        </p:nvSpPr>
        <p:spPr>
          <a:xfrm>
            <a:off x="3472248" y="5412260"/>
            <a:ext cx="2125363" cy="21661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68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D57AABE-A859-F940-99D2-8CB2F6231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528" y="1088136"/>
            <a:ext cx="5520944" cy="46817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FC6AE9F-49AB-BD43-BF13-5F96FD3EB253}"/>
              </a:ext>
            </a:extLst>
          </p:cNvPr>
          <p:cNvSpPr/>
          <p:nvPr/>
        </p:nvSpPr>
        <p:spPr>
          <a:xfrm>
            <a:off x="4572000" y="1536526"/>
            <a:ext cx="4572000" cy="1754326"/>
          </a:xfrm>
          <a:prstGeom prst="rect">
            <a:avLst/>
          </a:prstGeom>
          <a:solidFill>
            <a:srgbClr val="CDE8BB"/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Subsample</a:t>
            </a:r>
            <a:r>
              <a:rPr lang="en-US" dirty="0">
                <a:solidFill>
                  <a:srgbClr val="FF0000"/>
                </a:solidFill>
              </a:rPr>
              <a:t>: in which the presence points are repeatedly split into random training and testing subsets</a:t>
            </a:r>
          </a:p>
          <a:p>
            <a:r>
              <a:rPr lang="en-US" b="1" dirty="0"/>
              <a:t>Bootstrapping</a:t>
            </a:r>
            <a:r>
              <a:rPr lang="en-US" dirty="0"/>
              <a:t>: where the training data is selected by sampling with replacement from the presence points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A78E1EB-9DC6-E846-B5F8-32B7F086AE04}"/>
              </a:ext>
            </a:extLst>
          </p:cNvPr>
          <p:cNvCxnSpPr>
            <a:cxnSpLocks/>
          </p:cNvCxnSpPr>
          <p:nvPr/>
        </p:nvCxnSpPr>
        <p:spPr>
          <a:xfrm flipH="1">
            <a:off x="6301946" y="3290852"/>
            <a:ext cx="556054" cy="16147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37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1385</TotalTime>
  <Words>394</Words>
  <Application>Microsoft Office PowerPoint</Application>
  <PresentationFormat>On-screen Show (4:3)</PresentationFormat>
  <Paragraphs>49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Introduction to  Ecological Niche Modeling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Biodiversity and Climate Change</dc:title>
  <dc:creator>Pam Soltis</dc:creator>
  <cp:lastModifiedBy>Cortez,Maria Beatriz d</cp:lastModifiedBy>
  <cp:revision>222</cp:revision>
  <dcterms:created xsi:type="dcterms:W3CDTF">2014-07-02T03:39:48Z</dcterms:created>
  <dcterms:modified xsi:type="dcterms:W3CDTF">2020-07-31T06:02:11Z</dcterms:modified>
</cp:coreProperties>
</file>