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83" r:id="rId2"/>
    <p:sldId id="643" r:id="rId3"/>
    <p:sldId id="645" r:id="rId4"/>
    <p:sldId id="644" r:id="rId5"/>
    <p:sldId id="626" r:id="rId6"/>
    <p:sldId id="655" r:id="rId7"/>
    <p:sldId id="647" r:id="rId8"/>
    <p:sldId id="642" r:id="rId9"/>
    <p:sldId id="648" r:id="rId10"/>
    <p:sldId id="650" r:id="rId11"/>
    <p:sldId id="651" r:id="rId12"/>
    <p:sldId id="652" r:id="rId13"/>
    <p:sldId id="654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12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083343-24B9-4DA6-91DE-D20EE37EB373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2C6E94-E548-44A4-A227-4BAA7218A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856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3D2E8-E5E6-8F4C-92B2-A264A0CA892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7624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B718C1-BCA2-CC44-A0A9-96C5595E6FC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216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BF1CA-1C7B-466E-9106-1ACCA58083D4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620FA-ADFB-455C-BBFF-02FAB297D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954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BF1CA-1C7B-466E-9106-1ACCA58083D4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620FA-ADFB-455C-BBFF-02FAB297D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535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BF1CA-1C7B-466E-9106-1ACCA58083D4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620FA-ADFB-455C-BBFF-02FAB297D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995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BF1CA-1C7B-466E-9106-1ACCA58083D4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620FA-ADFB-455C-BBFF-02FAB297D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411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BF1CA-1C7B-466E-9106-1ACCA58083D4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620FA-ADFB-455C-BBFF-02FAB297D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252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BF1CA-1C7B-466E-9106-1ACCA58083D4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620FA-ADFB-455C-BBFF-02FAB297D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822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BF1CA-1C7B-466E-9106-1ACCA58083D4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620FA-ADFB-455C-BBFF-02FAB297D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259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BF1CA-1C7B-466E-9106-1ACCA58083D4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620FA-ADFB-455C-BBFF-02FAB297D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019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BF1CA-1C7B-466E-9106-1ACCA58083D4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620FA-ADFB-455C-BBFF-02FAB297D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778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BF1CA-1C7B-466E-9106-1ACCA58083D4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620FA-ADFB-455C-BBFF-02FAB297D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073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BF1CA-1C7B-466E-9106-1ACCA58083D4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620FA-ADFB-455C-BBFF-02FAB297D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028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BF1CA-1C7B-466E-9106-1ACCA58083D4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1620FA-ADFB-455C-BBFF-02FAB297D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310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3508" y="2627468"/>
            <a:ext cx="7376984" cy="1084431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rgbClr val="0070C0"/>
                </a:solidFill>
              </a:rPr>
              <a:t>Interpreting </a:t>
            </a:r>
            <a:br>
              <a:rPr lang="en-US" sz="3600" b="1" dirty="0">
                <a:solidFill>
                  <a:srgbClr val="0070C0"/>
                </a:solidFill>
              </a:rPr>
            </a:br>
            <a:r>
              <a:rPr lang="en-US" sz="3600" b="1" dirty="0">
                <a:solidFill>
                  <a:srgbClr val="0070C0"/>
                </a:solidFill>
              </a:rPr>
              <a:t>Ecological Niche Modeling</a:t>
            </a:r>
            <a:br>
              <a:rPr lang="en-US" sz="3600" dirty="0">
                <a:solidFill>
                  <a:srgbClr val="0070C0"/>
                </a:solidFill>
              </a:rPr>
            </a:br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85800" y="3886200"/>
            <a:ext cx="77724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7" name="Picture 6" descr="band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29" b="18633"/>
          <a:stretch/>
        </p:blipFill>
        <p:spPr>
          <a:xfrm>
            <a:off x="-12357" y="-182"/>
            <a:ext cx="9144000" cy="1770571"/>
          </a:xfrm>
          <a:prstGeom prst="rect">
            <a:avLst/>
          </a:prstGeom>
        </p:spPr>
      </p:pic>
      <p:pic>
        <p:nvPicPr>
          <p:cNvPr id="9" name="Picture 8" descr="band.jpg">
            <a:extLst>
              <a:ext uri="{FF2B5EF4-FFF2-40B4-BE49-F238E27FC236}">
                <a16:creationId xmlns:a16="http://schemas.microsoft.com/office/drawing/2014/main" id="{B8F8A131-66D8-9141-AD91-99B9D353B1B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29" b="18633"/>
          <a:stretch/>
        </p:blipFill>
        <p:spPr>
          <a:xfrm>
            <a:off x="0" y="5087430"/>
            <a:ext cx="9144000" cy="1770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936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32AF20B-0434-474B-823B-6ED1356118E1}"/>
              </a:ext>
            </a:extLst>
          </p:cNvPr>
          <p:cNvSpPr/>
          <p:nvPr/>
        </p:nvSpPr>
        <p:spPr>
          <a:xfrm>
            <a:off x="-16955" y="9899"/>
            <a:ext cx="9144000" cy="1022351"/>
          </a:xfrm>
          <a:prstGeom prst="rect">
            <a:avLst/>
          </a:prstGeom>
          <a:solidFill>
            <a:srgbClr val="CDE8BB"/>
          </a:solidFill>
          <a:ln>
            <a:solidFill>
              <a:srgbClr val="CDE8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tx1"/>
                </a:solidFill>
              </a:rPr>
              <a:t>Response curves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E959FBF-389E-F340-95C2-9C21914BE4C4}"/>
              </a:ext>
            </a:extLst>
          </p:cNvPr>
          <p:cNvCxnSpPr/>
          <p:nvPr/>
        </p:nvCxnSpPr>
        <p:spPr>
          <a:xfrm flipV="1">
            <a:off x="0" y="1157291"/>
            <a:ext cx="9144000" cy="14287"/>
          </a:xfrm>
          <a:prstGeom prst="line">
            <a:avLst/>
          </a:prstGeom>
          <a:ln w="76200">
            <a:solidFill>
              <a:srgbClr val="CDE8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254549B-DC8C-3C4F-AC30-EADCF3718B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413127"/>
            <a:ext cx="9835979" cy="244403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A7DEF85-251A-B648-97FF-0D091A7A051F}"/>
              </a:ext>
            </a:extLst>
          </p:cNvPr>
          <p:cNvSpPr/>
          <p:nvPr/>
        </p:nvSpPr>
        <p:spPr>
          <a:xfrm>
            <a:off x="724453" y="4529511"/>
            <a:ext cx="7900565" cy="707886"/>
          </a:xfrm>
          <a:prstGeom prst="rect">
            <a:avLst/>
          </a:prstGeom>
          <a:solidFill>
            <a:srgbClr val="CDE8BB"/>
          </a:solidFill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</a:rPr>
              <a:t>Response curves </a:t>
            </a:r>
            <a:r>
              <a:rPr lang="en-US" sz="2000" dirty="0">
                <a:solidFill>
                  <a:srgbClr val="000000"/>
                </a:solidFill>
              </a:rPr>
              <a:t>show how each environmental variable affects the Maxent prediction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38654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49C71C7-E689-FC44-A4A0-DA2549FB0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560" y="1296617"/>
            <a:ext cx="5791200" cy="3429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32AF20B-0434-474B-823B-6ED1356118E1}"/>
              </a:ext>
            </a:extLst>
          </p:cNvPr>
          <p:cNvSpPr/>
          <p:nvPr/>
        </p:nvSpPr>
        <p:spPr>
          <a:xfrm>
            <a:off x="-16955" y="9899"/>
            <a:ext cx="9144000" cy="1022351"/>
          </a:xfrm>
          <a:prstGeom prst="rect">
            <a:avLst/>
          </a:prstGeom>
          <a:solidFill>
            <a:srgbClr val="CDE8BB"/>
          </a:solidFill>
          <a:ln>
            <a:solidFill>
              <a:srgbClr val="CDE8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tx1"/>
                </a:solidFill>
              </a:rPr>
              <a:t>Variable contribution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E959FBF-389E-F340-95C2-9C21914BE4C4}"/>
              </a:ext>
            </a:extLst>
          </p:cNvPr>
          <p:cNvCxnSpPr/>
          <p:nvPr/>
        </p:nvCxnSpPr>
        <p:spPr>
          <a:xfrm flipV="1">
            <a:off x="0" y="1157291"/>
            <a:ext cx="9144000" cy="14287"/>
          </a:xfrm>
          <a:prstGeom prst="line">
            <a:avLst/>
          </a:prstGeom>
          <a:ln w="76200">
            <a:solidFill>
              <a:srgbClr val="CDE8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FA7DEF85-251A-B648-97FF-0D091A7A051F}"/>
              </a:ext>
            </a:extLst>
          </p:cNvPr>
          <p:cNvSpPr/>
          <p:nvPr/>
        </p:nvSpPr>
        <p:spPr>
          <a:xfrm>
            <a:off x="604765" y="4591890"/>
            <a:ext cx="7900565" cy="1015663"/>
          </a:xfrm>
          <a:prstGeom prst="rect">
            <a:avLst/>
          </a:prstGeom>
          <a:solidFill>
            <a:srgbClr val="CDE8BB"/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For this model, we found the largest percent contribution with mean diurnal range (36.3%), followed by p</a:t>
            </a:r>
            <a:r>
              <a:rPr lang="en-US" dirty="0"/>
              <a:t>recipitation of driest month</a:t>
            </a:r>
            <a:r>
              <a:rPr lang="en-US" sz="2000" dirty="0">
                <a:solidFill>
                  <a:srgbClr val="000000"/>
                </a:solidFill>
              </a:rPr>
              <a:t> (21.2%) and annual precipitation (19.3%).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01429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89E908AD-65BA-EF48-B0AB-562B0D753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059" y="1432860"/>
            <a:ext cx="9144000" cy="399228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41E1582-792A-B84E-A07A-099A8DC12857}"/>
              </a:ext>
            </a:extLst>
          </p:cNvPr>
          <p:cNvSpPr/>
          <p:nvPr/>
        </p:nvSpPr>
        <p:spPr>
          <a:xfrm>
            <a:off x="-16955" y="9899"/>
            <a:ext cx="9144000" cy="1022351"/>
          </a:xfrm>
          <a:prstGeom prst="rect">
            <a:avLst/>
          </a:prstGeom>
          <a:solidFill>
            <a:srgbClr val="CDE8BB"/>
          </a:solidFill>
          <a:ln>
            <a:solidFill>
              <a:srgbClr val="CDE8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tx1"/>
                </a:solidFill>
              </a:rPr>
              <a:t>Variable performance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5C77DB-5895-F748-BE94-F84AA886D03C}"/>
              </a:ext>
            </a:extLst>
          </p:cNvPr>
          <p:cNvCxnSpPr/>
          <p:nvPr/>
        </p:nvCxnSpPr>
        <p:spPr>
          <a:xfrm flipV="1">
            <a:off x="0" y="1157291"/>
            <a:ext cx="9144000" cy="14287"/>
          </a:xfrm>
          <a:prstGeom prst="line">
            <a:avLst/>
          </a:prstGeom>
          <a:ln w="76200">
            <a:solidFill>
              <a:srgbClr val="CDE8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9A82398-129D-1E4A-AE2F-937ED250E34F}"/>
              </a:ext>
            </a:extLst>
          </p:cNvPr>
          <p:cNvSpPr/>
          <p:nvPr/>
        </p:nvSpPr>
        <p:spPr>
          <a:xfrm>
            <a:off x="1822263" y="5700712"/>
            <a:ext cx="5499476" cy="400110"/>
          </a:xfrm>
          <a:prstGeom prst="rect">
            <a:avLst/>
          </a:prstGeom>
          <a:solidFill>
            <a:srgbClr val="CDE8BB"/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Shows the importance of variables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17907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59380A9-187D-5548-84A0-B032CCC91117}"/>
              </a:ext>
            </a:extLst>
          </p:cNvPr>
          <p:cNvSpPr/>
          <p:nvPr/>
        </p:nvSpPr>
        <p:spPr>
          <a:xfrm>
            <a:off x="-16955" y="9899"/>
            <a:ext cx="9144000" cy="1022351"/>
          </a:xfrm>
          <a:prstGeom prst="rect">
            <a:avLst/>
          </a:prstGeom>
          <a:solidFill>
            <a:srgbClr val="CDE8BB"/>
          </a:solidFill>
          <a:ln>
            <a:solidFill>
              <a:srgbClr val="CDE8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tx1"/>
                </a:solidFill>
              </a:rPr>
              <a:t>Interpreting ENMs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567B1B-AEC6-384A-B568-40016B194FD0}"/>
              </a:ext>
            </a:extLst>
          </p:cNvPr>
          <p:cNvSpPr txBox="1"/>
          <p:nvPr/>
        </p:nvSpPr>
        <p:spPr>
          <a:xfrm>
            <a:off x="106613" y="1171577"/>
            <a:ext cx="41097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Step 1: Look at the output</a:t>
            </a:r>
          </a:p>
          <a:p>
            <a:r>
              <a:rPr lang="en-US" sz="2400" dirty="0"/>
              <a:t>Step 2: Evaluate the models</a:t>
            </a:r>
          </a:p>
          <a:p>
            <a:r>
              <a:rPr lang="en-US" sz="2400" dirty="0"/>
              <a:t>Step 3: Additional analysis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901560A-4B8C-1C4C-82FE-0AF2264D6B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6400" y="1171575"/>
            <a:ext cx="4927600" cy="492760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DC68A91-25E3-7C4A-838E-244EED55D4BE}"/>
              </a:ext>
            </a:extLst>
          </p:cNvPr>
          <p:cNvCxnSpPr/>
          <p:nvPr/>
        </p:nvCxnSpPr>
        <p:spPr>
          <a:xfrm flipV="1">
            <a:off x="0" y="1157291"/>
            <a:ext cx="9144000" cy="14287"/>
          </a:xfrm>
          <a:prstGeom prst="line">
            <a:avLst/>
          </a:prstGeom>
          <a:ln w="76200">
            <a:solidFill>
              <a:srgbClr val="CDE8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896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59380A9-187D-5548-84A0-B032CCC91117}"/>
              </a:ext>
            </a:extLst>
          </p:cNvPr>
          <p:cNvSpPr/>
          <p:nvPr/>
        </p:nvSpPr>
        <p:spPr>
          <a:xfrm>
            <a:off x="-16955" y="-37235"/>
            <a:ext cx="9144000" cy="1022351"/>
          </a:xfrm>
          <a:prstGeom prst="rect">
            <a:avLst/>
          </a:prstGeom>
          <a:solidFill>
            <a:srgbClr val="CDE8BB"/>
          </a:solidFill>
          <a:ln>
            <a:solidFill>
              <a:srgbClr val="CDE8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tx1"/>
                </a:solidFill>
              </a:rPr>
              <a:t>Interpreting ENMs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567B1B-AEC6-384A-B568-40016B194FD0}"/>
              </a:ext>
            </a:extLst>
          </p:cNvPr>
          <p:cNvSpPr txBox="1"/>
          <p:nvPr/>
        </p:nvSpPr>
        <p:spPr>
          <a:xfrm>
            <a:off x="106613" y="1171578"/>
            <a:ext cx="4109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Step 1: Look at the output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901560A-4B8C-1C4C-82FE-0AF2264D6B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6400" y="1171575"/>
            <a:ext cx="4927600" cy="492760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DC68A91-25E3-7C4A-838E-244EED55D4BE}"/>
              </a:ext>
            </a:extLst>
          </p:cNvPr>
          <p:cNvCxnSpPr/>
          <p:nvPr/>
        </p:nvCxnSpPr>
        <p:spPr>
          <a:xfrm flipV="1">
            <a:off x="0" y="1157291"/>
            <a:ext cx="9144000" cy="14287"/>
          </a:xfrm>
          <a:prstGeom prst="line">
            <a:avLst/>
          </a:prstGeom>
          <a:ln w="76200">
            <a:solidFill>
              <a:srgbClr val="CDE8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970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59380A9-187D-5548-84A0-B032CCC91117}"/>
              </a:ext>
            </a:extLst>
          </p:cNvPr>
          <p:cNvSpPr/>
          <p:nvPr/>
        </p:nvSpPr>
        <p:spPr>
          <a:xfrm>
            <a:off x="-16955" y="9899"/>
            <a:ext cx="9144000" cy="1022351"/>
          </a:xfrm>
          <a:prstGeom prst="rect">
            <a:avLst/>
          </a:prstGeom>
          <a:solidFill>
            <a:srgbClr val="CDE8BB"/>
          </a:solidFill>
          <a:ln>
            <a:solidFill>
              <a:srgbClr val="CDE8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tx1"/>
                </a:solidFill>
              </a:rPr>
              <a:t>Interpreting ENMs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567B1B-AEC6-384A-B568-40016B194FD0}"/>
              </a:ext>
            </a:extLst>
          </p:cNvPr>
          <p:cNvSpPr txBox="1"/>
          <p:nvPr/>
        </p:nvSpPr>
        <p:spPr>
          <a:xfrm>
            <a:off x="106613" y="1171578"/>
            <a:ext cx="4109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Step 1: Look at the output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DC68A91-25E3-7C4A-838E-244EED55D4BE}"/>
              </a:ext>
            </a:extLst>
          </p:cNvPr>
          <p:cNvCxnSpPr/>
          <p:nvPr/>
        </p:nvCxnSpPr>
        <p:spPr>
          <a:xfrm flipV="1">
            <a:off x="0" y="1157291"/>
            <a:ext cx="9144000" cy="14287"/>
          </a:xfrm>
          <a:prstGeom prst="line">
            <a:avLst/>
          </a:prstGeom>
          <a:ln w="76200">
            <a:solidFill>
              <a:srgbClr val="CDE8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79A11CC4-FE98-0C40-8343-19C696375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00" y="1751062"/>
            <a:ext cx="8026400" cy="3924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D9ED3A-E630-4E48-899D-6BC6083BF074}"/>
              </a:ext>
            </a:extLst>
          </p:cNvPr>
          <p:cNvSpPr txBox="1"/>
          <p:nvPr/>
        </p:nvSpPr>
        <p:spPr>
          <a:xfrm>
            <a:off x="1964727" y="6166021"/>
            <a:ext cx="4720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will use this average file for all other analysis</a:t>
            </a:r>
          </a:p>
        </p:txBody>
      </p:sp>
    </p:spTree>
    <p:extLst>
      <p:ext uri="{BB962C8B-B14F-4D97-AF65-F5344CB8AC3E}">
        <p14:creationId xmlns:p14="http://schemas.microsoft.com/office/powerpoint/2010/main" val="570373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59380A9-187D-5548-84A0-B032CCC91117}"/>
              </a:ext>
            </a:extLst>
          </p:cNvPr>
          <p:cNvSpPr/>
          <p:nvPr/>
        </p:nvSpPr>
        <p:spPr>
          <a:xfrm>
            <a:off x="-16955" y="9899"/>
            <a:ext cx="9144000" cy="1022351"/>
          </a:xfrm>
          <a:prstGeom prst="rect">
            <a:avLst/>
          </a:prstGeom>
          <a:solidFill>
            <a:srgbClr val="CDE8BB"/>
          </a:solidFill>
          <a:ln>
            <a:solidFill>
              <a:srgbClr val="CDE8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tx1"/>
                </a:solidFill>
              </a:rPr>
              <a:t>Interpreting ENMs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567B1B-AEC6-384A-B568-40016B194FD0}"/>
              </a:ext>
            </a:extLst>
          </p:cNvPr>
          <p:cNvSpPr txBox="1"/>
          <p:nvPr/>
        </p:nvSpPr>
        <p:spPr>
          <a:xfrm>
            <a:off x="106613" y="1171578"/>
            <a:ext cx="4109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Step 1: Look at the output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DC68A91-25E3-7C4A-838E-244EED55D4BE}"/>
              </a:ext>
            </a:extLst>
          </p:cNvPr>
          <p:cNvCxnSpPr/>
          <p:nvPr/>
        </p:nvCxnSpPr>
        <p:spPr>
          <a:xfrm flipV="1">
            <a:off x="0" y="1157291"/>
            <a:ext cx="9144000" cy="14287"/>
          </a:xfrm>
          <a:prstGeom prst="line">
            <a:avLst/>
          </a:prstGeom>
          <a:ln w="76200">
            <a:solidFill>
              <a:srgbClr val="CDE8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80AECE26-F375-D448-9D61-A912CA220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251" y="1745740"/>
            <a:ext cx="7937500" cy="38608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6F1ACF0-DAC5-CC46-869A-60F485FF1FA7}"/>
              </a:ext>
            </a:extLst>
          </p:cNvPr>
          <p:cNvSpPr txBox="1"/>
          <p:nvPr/>
        </p:nvSpPr>
        <p:spPr>
          <a:xfrm>
            <a:off x="1964727" y="6166021"/>
            <a:ext cx="4199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But first, lets make sure the model is good!</a:t>
            </a:r>
          </a:p>
        </p:txBody>
      </p:sp>
    </p:spTree>
    <p:extLst>
      <p:ext uri="{BB962C8B-B14F-4D97-AF65-F5344CB8AC3E}">
        <p14:creationId xmlns:p14="http://schemas.microsoft.com/office/powerpoint/2010/main" val="2345810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59380A9-187D-5548-84A0-B032CCC91117}"/>
              </a:ext>
            </a:extLst>
          </p:cNvPr>
          <p:cNvSpPr/>
          <p:nvPr/>
        </p:nvSpPr>
        <p:spPr>
          <a:xfrm>
            <a:off x="-16955" y="9899"/>
            <a:ext cx="9144000" cy="1022351"/>
          </a:xfrm>
          <a:prstGeom prst="rect">
            <a:avLst/>
          </a:prstGeom>
          <a:solidFill>
            <a:srgbClr val="CDE8BB"/>
          </a:solidFill>
          <a:ln>
            <a:solidFill>
              <a:srgbClr val="CDE8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tx1"/>
                </a:solidFill>
              </a:rPr>
              <a:t>Interpreting ENMs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567B1B-AEC6-384A-B568-40016B194FD0}"/>
              </a:ext>
            </a:extLst>
          </p:cNvPr>
          <p:cNvSpPr txBox="1"/>
          <p:nvPr/>
        </p:nvSpPr>
        <p:spPr>
          <a:xfrm>
            <a:off x="106613" y="1171578"/>
            <a:ext cx="41097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Step 1: Look at the output</a:t>
            </a:r>
          </a:p>
          <a:p>
            <a:r>
              <a:rPr lang="en-US" sz="2400" dirty="0"/>
              <a:t>Step 2: Evaluate the models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901560A-4B8C-1C4C-82FE-0AF2264D6B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6400" y="1171575"/>
            <a:ext cx="4927600" cy="492760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DC68A91-25E3-7C4A-838E-244EED55D4BE}"/>
              </a:ext>
            </a:extLst>
          </p:cNvPr>
          <p:cNvCxnSpPr/>
          <p:nvPr/>
        </p:nvCxnSpPr>
        <p:spPr>
          <a:xfrm flipV="1">
            <a:off x="0" y="1157291"/>
            <a:ext cx="9144000" cy="14287"/>
          </a:xfrm>
          <a:prstGeom prst="line">
            <a:avLst/>
          </a:prstGeom>
          <a:ln w="76200">
            <a:solidFill>
              <a:srgbClr val="CDE8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2097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59380A9-187D-5548-84A0-B032CCC91117}"/>
              </a:ext>
            </a:extLst>
          </p:cNvPr>
          <p:cNvSpPr/>
          <p:nvPr/>
        </p:nvSpPr>
        <p:spPr>
          <a:xfrm>
            <a:off x="-16955" y="9899"/>
            <a:ext cx="9144000" cy="1022351"/>
          </a:xfrm>
          <a:prstGeom prst="rect">
            <a:avLst/>
          </a:prstGeom>
          <a:solidFill>
            <a:srgbClr val="CDE8BB"/>
          </a:solidFill>
          <a:ln>
            <a:solidFill>
              <a:srgbClr val="CDE8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tx1"/>
                </a:solidFill>
              </a:rPr>
              <a:t>Interpreting ENMs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567B1B-AEC6-384A-B568-40016B194FD0}"/>
              </a:ext>
            </a:extLst>
          </p:cNvPr>
          <p:cNvSpPr txBox="1"/>
          <p:nvPr/>
        </p:nvSpPr>
        <p:spPr>
          <a:xfrm>
            <a:off x="106613" y="1171578"/>
            <a:ext cx="41097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Step 1: Look at the output</a:t>
            </a:r>
          </a:p>
          <a:p>
            <a:r>
              <a:rPr lang="en-US" sz="2400" dirty="0"/>
              <a:t>Step 2: Evaluate the models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901560A-4B8C-1C4C-82FE-0AF2264D6B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6400" y="1171575"/>
            <a:ext cx="4927600" cy="492760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DC68A91-25E3-7C4A-838E-244EED55D4BE}"/>
              </a:ext>
            </a:extLst>
          </p:cNvPr>
          <p:cNvCxnSpPr/>
          <p:nvPr/>
        </p:nvCxnSpPr>
        <p:spPr>
          <a:xfrm flipV="1">
            <a:off x="0" y="1157291"/>
            <a:ext cx="9144000" cy="14287"/>
          </a:xfrm>
          <a:prstGeom prst="line">
            <a:avLst/>
          </a:prstGeom>
          <a:ln w="76200">
            <a:solidFill>
              <a:srgbClr val="CDE8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EA9DF018-23B5-5346-8F02-C1350F2B1710}"/>
              </a:ext>
            </a:extLst>
          </p:cNvPr>
          <p:cNvSpPr/>
          <p:nvPr/>
        </p:nvSpPr>
        <p:spPr>
          <a:xfrm>
            <a:off x="-124493" y="2002574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2932" lvl="1" indent="-285744">
              <a:buFont typeface="Arial" panose="020B0604020202020204" pitchFamily="34" charset="0"/>
              <a:buChar char="•"/>
            </a:pPr>
            <a:r>
              <a:rPr lang="en-US" sz="2000" dirty="0"/>
              <a:t>How well can the model discriminate between occurrence points and background points? e.g., AUC</a:t>
            </a:r>
          </a:p>
        </p:txBody>
      </p:sp>
    </p:spTree>
    <p:extLst>
      <p:ext uri="{BB962C8B-B14F-4D97-AF65-F5344CB8AC3E}">
        <p14:creationId xmlns:p14="http://schemas.microsoft.com/office/powerpoint/2010/main" val="4230268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1369BF7-4AE4-934E-A80A-F849993AC37C}"/>
              </a:ext>
            </a:extLst>
          </p:cNvPr>
          <p:cNvSpPr/>
          <p:nvPr/>
        </p:nvSpPr>
        <p:spPr>
          <a:xfrm>
            <a:off x="-16955" y="9899"/>
            <a:ext cx="9144000" cy="1022351"/>
          </a:xfrm>
          <a:prstGeom prst="rect">
            <a:avLst/>
          </a:prstGeom>
          <a:solidFill>
            <a:srgbClr val="CDE8BB"/>
          </a:solidFill>
          <a:ln>
            <a:solidFill>
              <a:srgbClr val="CDE8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tx1"/>
                </a:solidFill>
              </a:rPr>
              <a:t>Model Statistics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A42D0FA-5338-9D42-8498-34121FF2ADEB}"/>
              </a:ext>
            </a:extLst>
          </p:cNvPr>
          <p:cNvCxnSpPr/>
          <p:nvPr/>
        </p:nvCxnSpPr>
        <p:spPr>
          <a:xfrm flipV="1">
            <a:off x="0" y="1157291"/>
            <a:ext cx="9144000" cy="14287"/>
          </a:xfrm>
          <a:prstGeom prst="line">
            <a:avLst/>
          </a:prstGeom>
          <a:ln w="76200">
            <a:solidFill>
              <a:srgbClr val="CDE8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2A441F1A-E1DB-6A4A-A053-3A72DB1CB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15" y="1928665"/>
            <a:ext cx="6610865" cy="408056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D20FBB0-8BC3-6C41-BBE9-8E781EC5CBDA}"/>
              </a:ext>
            </a:extLst>
          </p:cNvPr>
          <p:cNvSpPr/>
          <p:nvPr/>
        </p:nvSpPr>
        <p:spPr>
          <a:xfrm>
            <a:off x="247138" y="1543713"/>
            <a:ext cx="4707924" cy="646331"/>
          </a:xfrm>
          <a:prstGeom prst="rect">
            <a:avLst/>
          </a:prstGeom>
          <a:solidFill>
            <a:srgbClr val="CDE8BB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 The test omission rate and predicted area as a function of the cumulative threshold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11D582-2B7C-1E44-88ED-95F88703C3F9}"/>
              </a:ext>
            </a:extLst>
          </p:cNvPr>
          <p:cNvSpPr/>
          <p:nvPr/>
        </p:nvSpPr>
        <p:spPr>
          <a:xfrm>
            <a:off x="5072453" y="2987956"/>
            <a:ext cx="3799701" cy="2862322"/>
          </a:xfrm>
          <a:prstGeom prst="rect">
            <a:avLst/>
          </a:prstGeom>
          <a:solidFill>
            <a:srgbClr val="CDE8BB"/>
          </a:solidFill>
        </p:spPr>
        <p:txBody>
          <a:bodyPr wrap="square">
            <a:spAutoFit/>
          </a:bodyPr>
          <a:lstStyle/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222222"/>
                </a:solidFill>
              </a:rPr>
              <a:t>Omission: </a:t>
            </a:r>
          </a:p>
          <a:p>
            <a:pPr marL="742932" lvl="1" indent="-285744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22222"/>
                </a:solidFill>
              </a:rPr>
              <a:t>the proportion of a given sample of actual presences that have probabilities of occurrence (or habitat suitability values) below a binarization threshold.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0000"/>
                </a:solidFill>
              </a:rPr>
              <a:t>Omission rate should be close to the predicted omission 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012293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close up of a map&#10;&#10;Description automatically generated">
            <a:extLst>
              <a:ext uri="{FF2B5EF4-FFF2-40B4-BE49-F238E27FC236}">
                <a16:creationId xmlns:a16="http://schemas.microsoft.com/office/drawing/2014/main" id="{B2A494A2-B108-C74B-B178-D51D9CDEE0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352" y="1929493"/>
            <a:ext cx="7331811" cy="441981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1369BF7-4AE4-934E-A80A-F849993AC37C}"/>
              </a:ext>
            </a:extLst>
          </p:cNvPr>
          <p:cNvSpPr/>
          <p:nvPr/>
        </p:nvSpPr>
        <p:spPr>
          <a:xfrm>
            <a:off x="-16955" y="9899"/>
            <a:ext cx="9144000" cy="1022351"/>
          </a:xfrm>
          <a:prstGeom prst="rect">
            <a:avLst/>
          </a:prstGeom>
          <a:solidFill>
            <a:srgbClr val="CDE8BB"/>
          </a:solidFill>
          <a:ln>
            <a:solidFill>
              <a:srgbClr val="CDE8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tx1"/>
                </a:solidFill>
              </a:rPr>
              <a:t>Model Statistics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A42D0FA-5338-9D42-8498-34121FF2ADEB}"/>
              </a:ext>
            </a:extLst>
          </p:cNvPr>
          <p:cNvCxnSpPr/>
          <p:nvPr/>
        </p:nvCxnSpPr>
        <p:spPr>
          <a:xfrm flipV="1">
            <a:off x="0" y="1157291"/>
            <a:ext cx="9144000" cy="14287"/>
          </a:xfrm>
          <a:prstGeom prst="line">
            <a:avLst/>
          </a:prstGeom>
          <a:ln w="76200">
            <a:solidFill>
              <a:srgbClr val="CDE8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F011D582-2B7C-1E44-88ED-95F88703C3F9}"/>
              </a:ext>
            </a:extLst>
          </p:cNvPr>
          <p:cNvSpPr/>
          <p:nvPr/>
        </p:nvSpPr>
        <p:spPr>
          <a:xfrm>
            <a:off x="5962142" y="3862815"/>
            <a:ext cx="3083009" cy="400110"/>
          </a:xfrm>
          <a:prstGeom prst="rect">
            <a:avLst/>
          </a:prstGeom>
          <a:solidFill>
            <a:srgbClr val="CDE8BB"/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222222"/>
                </a:solidFill>
              </a:rPr>
              <a:t>AUC should be over 0.8</a:t>
            </a:r>
            <a:endParaRPr lang="en-US" sz="20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F7E53F-76A5-9C46-9D8F-720841D684CD}"/>
              </a:ext>
            </a:extLst>
          </p:cNvPr>
          <p:cNvSpPr txBox="1"/>
          <p:nvPr/>
        </p:nvSpPr>
        <p:spPr>
          <a:xfrm>
            <a:off x="543696" y="1545360"/>
            <a:ext cx="5090984" cy="646331"/>
          </a:xfrm>
          <a:prstGeom prst="rect">
            <a:avLst/>
          </a:prstGeom>
          <a:solidFill>
            <a:srgbClr val="CDE8B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Area under the curve (AUC)  of the Receiver Operating Characteristic (ROC) curve</a:t>
            </a:r>
          </a:p>
        </p:txBody>
      </p:sp>
    </p:spTree>
    <p:extLst>
      <p:ext uri="{BB962C8B-B14F-4D97-AF65-F5344CB8AC3E}">
        <p14:creationId xmlns:p14="http://schemas.microsoft.com/office/powerpoint/2010/main" val="2267104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sitting, computer&#10;&#10;Description automatically generated">
            <a:extLst>
              <a:ext uri="{FF2B5EF4-FFF2-40B4-BE49-F238E27FC236}">
                <a16:creationId xmlns:a16="http://schemas.microsoft.com/office/drawing/2014/main" id="{388DE685-D60F-7F4F-9874-7DD06CD4B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955" y="1648118"/>
            <a:ext cx="9144000" cy="469858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32AF20B-0434-474B-823B-6ED1356118E1}"/>
              </a:ext>
            </a:extLst>
          </p:cNvPr>
          <p:cNvSpPr/>
          <p:nvPr/>
        </p:nvSpPr>
        <p:spPr>
          <a:xfrm>
            <a:off x="-16955" y="9899"/>
            <a:ext cx="9144000" cy="1022351"/>
          </a:xfrm>
          <a:prstGeom prst="rect">
            <a:avLst/>
          </a:prstGeom>
          <a:solidFill>
            <a:srgbClr val="CDE8BB"/>
          </a:solidFill>
          <a:ln>
            <a:solidFill>
              <a:srgbClr val="CDE8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tx1"/>
                </a:solidFill>
              </a:rPr>
              <a:t>Pictures of the Model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E959FBF-389E-F340-95C2-9C21914BE4C4}"/>
              </a:ext>
            </a:extLst>
          </p:cNvPr>
          <p:cNvCxnSpPr/>
          <p:nvPr/>
        </p:nvCxnSpPr>
        <p:spPr>
          <a:xfrm flipV="1">
            <a:off x="0" y="1157291"/>
            <a:ext cx="9144000" cy="14287"/>
          </a:xfrm>
          <a:prstGeom prst="line">
            <a:avLst/>
          </a:prstGeom>
          <a:ln w="76200">
            <a:solidFill>
              <a:srgbClr val="CDE8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8766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258</Words>
  <Application>Microsoft Office PowerPoint</Application>
  <PresentationFormat>On-screen Show (4:3)</PresentationFormat>
  <Paragraphs>37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Interpreting  Ecological Niche Modeling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Interpreting  Ecological Niche Modeling </dc:title>
  <dc:creator>Cortez,Maria Beatriz d</dc:creator>
  <cp:lastModifiedBy>Cortez,Maria Beatriz d</cp:lastModifiedBy>
  <cp:revision>1</cp:revision>
  <dcterms:created xsi:type="dcterms:W3CDTF">2020-07-31T06:03:32Z</dcterms:created>
  <dcterms:modified xsi:type="dcterms:W3CDTF">2020-07-31T06:11:41Z</dcterms:modified>
</cp:coreProperties>
</file>