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70" r:id="rId9"/>
    <p:sldId id="271" r:id="rId10"/>
    <p:sldId id="272" r:id="rId11"/>
    <p:sldId id="273" r:id="rId12"/>
    <p:sldId id="274" r:id="rId13"/>
    <p:sldId id="275" r:id="rId14"/>
    <p:sldId id="261" r:id="rId15"/>
    <p:sldId id="262" r:id="rId16"/>
    <p:sldId id="276" r:id="rId17"/>
    <p:sldId id="26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25BC-EFEB-5546-9024-39CBAD91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A25DF-D54E-B54F-ACB0-916D67937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9499-D664-8246-845B-C6401DF7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BF9E-7CD5-0D4B-9A87-5801EF20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1532-06AB-E54C-93C0-177FE7EB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5B6A-0707-4846-84E2-C936D0DB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273D-9143-A940-957F-3FA6E1015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25EA-FE71-3D41-828C-36EE5984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1C3D-B698-EE49-9B83-68B46556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F2F7-341A-374F-82D3-983F1544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6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2A083-6A1D-F04A-8C23-FC790F8DA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2E82A-2ADC-6F4B-B978-5C7DE1047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CF3D-7F6A-2A44-8D4F-0840F8D1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660F-6C2E-3542-92BB-39E2DEDC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8433E-E4DD-C34A-B3AE-226F4904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A112-9DF3-0B45-BA21-D8AB132D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C707-55D3-9644-8D5A-271DC14F0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8321-373E-AF49-A4A4-B793CE04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B901-0C8B-B84B-8A94-30948C9E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AAF1-81E4-7E42-98FC-23F271F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8FA-2DCB-9840-9372-26427ECA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31A6A-179C-934F-BF77-60FD107C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4A30-CDA9-3D4D-883F-22D8ACFF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6CB2A-0B47-F441-8C10-FFD093C9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F839-0466-EB46-83EC-88BEA04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13A2-553A-3C4E-9EC2-4D7DDAE0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E9E9-A667-8B43-8FA6-A953C4B79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BB3A0-DF30-2B44-8391-FC88F23F0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006F5-AEDE-7D49-893A-B1FD5212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7EB-3ACD-574F-830F-D0E17E0F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474CF-FD83-554A-94D8-166CAA71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B6C9-474A-E64F-A5CC-CF24018A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B5A0-D8B0-D24E-A8A2-50F492010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9DBD4-8D5C-044B-A05A-D4CAA736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35B3B-7113-B240-9767-936E2D098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C1BC9-0E6F-7743-B123-76D2CE24A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6669-6A4B-B54D-82E1-4AD801E9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EB00-40F9-8D47-805E-ECDE9F7B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E4E02-1467-0746-AFFA-28784B03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2171-B88A-6440-985D-8E8738CF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A866A-66D0-1245-ADE8-63F7C457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AEE97-4B44-3A45-A210-D2120A93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3F846-0743-0B4F-A996-45B438E6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CA29E-264F-B940-A466-B5FE05A4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DF631-1125-584A-B88E-05669E99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8E610-2E28-524D-A0F9-8FAB6B42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A2F-009E-884B-8037-35CA6F60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B456-4C11-5B45-A4E5-29D4F711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9D31F-E035-F340-B948-C35CBDDD2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22390-2FB2-B945-BC6E-B08EA370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7C66-0F61-444E-96A2-C9030064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96754-2537-D44B-AF90-6BFBE44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0ADB-D091-C84F-8C47-5FEA98DD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4E936-C192-7B4E-A17A-CB565FA63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81DAA-48AF-A94A-B160-38F3D6B5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36A58-8A55-4145-B97B-25B45E6D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DE9C4-E18D-2846-ACA1-F39470B7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826CC-EE04-4847-83C3-04C1EF1B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EE29-22A3-6F48-A709-43387A3C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721E-F947-E140-9ECB-46A798AA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B7E4-74CC-C048-9A73-BBDF32E5B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8DEF-156E-5A4A-BBE2-64856C56B186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6442-9F44-9C4C-B1AB-B89118C3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E850-FCE3-2843-9BDB-807E1E7DA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D95A-54B4-E44C-8F23-BE52318D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44AC-100B-9B45-B74C-87D59919B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2" y="2562802"/>
            <a:ext cx="10834253" cy="168563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Automated Outlier Detection of </a:t>
            </a:r>
            <a:r>
              <a:rPr lang="en-US" dirty="0" err="1">
                <a:solidFill>
                  <a:srgbClr val="0070C0"/>
                </a:solidFill>
              </a:rPr>
              <a:t>Georeferences</a:t>
            </a:r>
            <a:r>
              <a:rPr lang="en-US" dirty="0">
                <a:solidFill>
                  <a:srgbClr val="0070C0"/>
                </a:solidFill>
              </a:rPr>
              <a:t> for Large Sets of Taxa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2EA91-5F89-D746-8E7F-D5CC63151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071" y="4618180"/>
            <a:ext cx="9144000" cy="6349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University of Florida</a:t>
            </a:r>
            <a:br>
              <a:rPr lang="en-US" sz="28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C346E2-92AF-3F4D-9483-3D7B00395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59" y="5253179"/>
            <a:ext cx="3911023" cy="12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731309-A9CF-2849-9FF1-04F74D977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20" y="-193964"/>
            <a:ext cx="12288982" cy="238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6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BA4-D647-9444-A4D0-5A8DADF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distribution for outlier detection with spatial data</a:t>
            </a: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1353283-3A06-B74E-B209-DEC97B87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67" y="2391905"/>
            <a:ext cx="2857500" cy="429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11337-E771-4848-AF93-A026BDD8EE85}"/>
              </a:ext>
            </a:extLst>
          </p:cNvPr>
          <p:cNvSpPr txBox="1"/>
          <p:nvPr/>
        </p:nvSpPr>
        <p:spPr>
          <a:xfrm>
            <a:off x="647448" y="2023006"/>
            <a:ext cx="270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Abdra</a:t>
            </a:r>
            <a:r>
              <a:rPr lang="en-US" i="1" dirty="0"/>
              <a:t> </a:t>
            </a:r>
            <a:r>
              <a:rPr lang="en-US" i="1" dirty="0" err="1"/>
              <a:t>brachycarpa</a:t>
            </a: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B21E80-287F-6040-AFFC-A05BE65F8F5C}"/>
              </a:ext>
            </a:extLst>
          </p:cNvPr>
          <p:cNvCxnSpPr>
            <a:cxnSpLocks/>
          </p:cNvCxnSpPr>
          <p:nvPr/>
        </p:nvCxnSpPr>
        <p:spPr>
          <a:xfrm>
            <a:off x="3048000" y="3925207"/>
            <a:ext cx="3172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3F52B9-4831-834B-99C2-C09153A80931}"/>
              </a:ext>
            </a:extLst>
          </p:cNvPr>
          <p:cNvSpPr txBox="1"/>
          <p:nvPr/>
        </p:nvSpPr>
        <p:spPr>
          <a:xfrm>
            <a:off x="3498272" y="3251433"/>
            <a:ext cx="227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distribution of distance to centroid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83CEE6E3-122A-1446-AC88-77C12458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748" b="10828"/>
          <a:stretch/>
        </p:blipFill>
        <p:spPr>
          <a:xfrm>
            <a:off x="6981978" y="2429285"/>
            <a:ext cx="4371822" cy="3486494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DBCF821-621C-2740-95A2-DED50A2A7CD5}"/>
              </a:ext>
            </a:extLst>
          </p:cNvPr>
          <p:cNvSpPr/>
          <p:nvPr/>
        </p:nvSpPr>
        <p:spPr>
          <a:xfrm>
            <a:off x="10030690" y="4641271"/>
            <a:ext cx="706581" cy="51261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6B1E2D-0B3D-7E44-AEDC-67565078F21D}"/>
              </a:ext>
            </a:extLst>
          </p:cNvPr>
          <p:cNvCxnSpPr>
            <a:cxnSpLocks/>
          </p:cNvCxnSpPr>
          <p:nvPr/>
        </p:nvCxnSpPr>
        <p:spPr>
          <a:xfrm flipH="1">
            <a:off x="10501744" y="3390611"/>
            <a:ext cx="235527" cy="1147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96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70FA-C6E8-EF4D-B633-DBCC8C33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distribution for outlier detection with spatial data</a:t>
            </a:r>
          </a:p>
        </p:txBody>
      </p:sp>
      <p:pic>
        <p:nvPicPr>
          <p:cNvPr id="4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E8F38A1D-A3BA-3B48-85C4-F297EC24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48" b="10828"/>
          <a:stretch/>
        </p:blipFill>
        <p:spPr>
          <a:xfrm>
            <a:off x="955251" y="2540121"/>
            <a:ext cx="4371822" cy="348649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95F96CD-0549-9248-89DC-75F3232DDA99}"/>
              </a:ext>
            </a:extLst>
          </p:cNvPr>
          <p:cNvSpPr/>
          <p:nvPr/>
        </p:nvSpPr>
        <p:spPr>
          <a:xfrm>
            <a:off x="4003963" y="4752107"/>
            <a:ext cx="706581" cy="51261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1962C6-F58D-7444-B77E-F7C9F97F684D}"/>
              </a:ext>
            </a:extLst>
          </p:cNvPr>
          <p:cNvCxnSpPr>
            <a:cxnSpLocks/>
          </p:cNvCxnSpPr>
          <p:nvPr/>
        </p:nvCxnSpPr>
        <p:spPr>
          <a:xfrm flipH="1">
            <a:off x="4475017" y="3501447"/>
            <a:ext cx="235527" cy="1147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966F762-33A0-364C-A2B8-EA3790FEF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14" b="15012"/>
          <a:stretch/>
        </p:blipFill>
        <p:spPr>
          <a:xfrm>
            <a:off x="6211298" y="2540121"/>
            <a:ext cx="4371822" cy="32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70FA-C6E8-EF4D-B633-DBCC8C33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distribution for outlier detection with spatial data</a:t>
            </a:r>
          </a:p>
        </p:txBody>
      </p:sp>
      <p:pic>
        <p:nvPicPr>
          <p:cNvPr id="4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E8F38A1D-A3BA-3B48-85C4-F297EC24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48" b="10828"/>
          <a:stretch/>
        </p:blipFill>
        <p:spPr>
          <a:xfrm>
            <a:off x="955251" y="2540121"/>
            <a:ext cx="4371822" cy="348649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95F96CD-0549-9248-89DC-75F3232DDA99}"/>
              </a:ext>
            </a:extLst>
          </p:cNvPr>
          <p:cNvSpPr/>
          <p:nvPr/>
        </p:nvSpPr>
        <p:spPr>
          <a:xfrm>
            <a:off x="4003963" y="4752107"/>
            <a:ext cx="706581" cy="51261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1962C6-F58D-7444-B77E-F7C9F97F684D}"/>
              </a:ext>
            </a:extLst>
          </p:cNvPr>
          <p:cNvCxnSpPr>
            <a:cxnSpLocks/>
          </p:cNvCxnSpPr>
          <p:nvPr/>
        </p:nvCxnSpPr>
        <p:spPr>
          <a:xfrm flipH="1">
            <a:off x="4475017" y="3501447"/>
            <a:ext cx="235527" cy="1147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F966F762-33A0-364C-A2B8-EA3790FEF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14" b="15012"/>
          <a:stretch/>
        </p:blipFill>
        <p:spPr>
          <a:xfrm>
            <a:off x="6211298" y="2540121"/>
            <a:ext cx="4371822" cy="326996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B3C532F-FD9A-824D-8A11-4AB77C100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50" b="15903"/>
          <a:stretch/>
        </p:blipFill>
        <p:spPr>
          <a:xfrm>
            <a:off x="6211298" y="2440624"/>
            <a:ext cx="4371822" cy="33246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CE33DCF-9E7F-8E47-A85F-1DDADCB38F45}"/>
              </a:ext>
            </a:extLst>
          </p:cNvPr>
          <p:cNvSpPr/>
          <p:nvPr/>
        </p:nvSpPr>
        <p:spPr>
          <a:xfrm>
            <a:off x="9268690" y="4696688"/>
            <a:ext cx="706581" cy="51261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5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7124-FBFA-4C4D-9924-62B34B5D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 Code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FEEB02-F85A-4544-93FA-E8004A3E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45" y="1330036"/>
            <a:ext cx="10669310" cy="52611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77C42B-7FA2-1C44-9C44-A949F66B5711}"/>
              </a:ext>
            </a:extLst>
          </p:cNvPr>
          <p:cNvCxnSpPr>
            <a:cxnSpLocks/>
          </p:cNvCxnSpPr>
          <p:nvPr/>
        </p:nvCxnSpPr>
        <p:spPr>
          <a:xfrm flipH="1">
            <a:off x="3048001" y="2036618"/>
            <a:ext cx="37822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170DA3-7490-044E-8DFD-4C9DADABCF50}"/>
              </a:ext>
            </a:extLst>
          </p:cNvPr>
          <p:cNvCxnSpPr>
            <a:cxnSpLocks/>
          </p:cNvCxnSpPr>
          <p:nvPr/>
        </p:nvCxnSpPr>
        <p:spPr>
          <a:xfrm flipH="1">
            <a:off x="2202876" y="1685692"/>
            <a:ext cx="4350324" cy="1282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9CD102-2105-1943-837C-B74D61D8FE7B}"/>
              </a:ext>
            </a:extLst>
          </p:cNvPr>
          <p:cNvSpPr txBox="1"/>
          <p:nvPr/>
        </p:nvSpPr>
        <p:spPr>
          <a:xfrm>
            <a:off x="6539345" y="1502160"/>
            <a:ext cx="230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Optionally flag outliers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12623-A42B-0540-B327-749A33DF393B}"/>
              </a:ext>
            </a:extLst>
          </p:cNvPr>
          <p:cNvSpPr txBox="1"/>
          <p:nvPr/>
        </p:nvSpPr>
        <p:spPr>
          <a:xfrm>
            <a:off x="6830291" y="1862812"/>
            <a:ext cx="288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Minimum size of distribution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2B6BD-53AC-C14B-9D65-A7EFDBCEAFC2}"/>
              </a:ext>
            </a:extLst>
          </p:cNvPr>
          <p:cNvSpPr txBox="1"/>
          <p:nvPr/>
        </p:nvSpPr>
        <p:spPr>
          <a:xfrm>
            <a:off x="7967347" y="2259854"/>
            <a:ext cx="2881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centroid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4F5D3-0447-AD48-B5EF-6ED2489755F0}"/>
              </a:ext>
            </a:extLst>
          </p:cNvPr>
          <p:cNvSpPr txBox="1"/>
          <p:nvPr/>
        </p:nvSpPr>
        <p:spPr>
          <a:xfrm>
            <a:off x="9241958" y="3429000"/>
            <a:ext cx="299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Calculate distance to centroid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2869F-330E-884C-BCFB-C0271743CFC1}"/>
              </a:ext>
            </a:extLst>
          </p:cNvPr>
          <p:cNvSpPr txBox="1"/>
          <p:nvPr/>
        </p:nvSpPr>
        <p:spPr>
          <a:xfrm>
            <a:off x="6997515" y="5158632"/>
            <a:ext cx="415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cut off and 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39257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CEEA-7725-1840-A26C-7CA77050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successfully removed!</a:t>
            </a:r>
          </a:p>
        </p:txBody>
      </p:sp>
      <p:pic>
        <p:nvPicPr>
          <p:cNvPr id="5" name="Picture 4" descr="A map of the country&#10;&#10;Description automatically generated with medium confidence">
            <a:extLst>
              <a:ext uri="{FF2B5EF4-FFF2-40B4-BE49-F238E27FC236}">
                <a16:creationId xmlns:a16="http://schemas.microsoft.com/office/drawing/2014/main" id="{E0538EAA-9D63-FF41-B12F-8D078664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1" y="2245797"/>
            <a:ext cx="2857500" cy="429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E3CAF-9479-C24D-AD62-7757A0D18E08}"/>
              </a:ext>
            </a:extLst>
          </p:cNvPr>
          <p:cNvSpPr txBox="1"/>
          <p:nvPr/>
        </p:nvSpPr>
        <p:spPr>
          <a:xfrm>
            <a:off x="218640" y="1889721"/>
            <a:ext cx="269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Abdra</a:t>
            </a:r>
            <a:r>
              <a:rPr lang="en-US" i="1" dirty="0"/>
              <a:t> </a:t>
            </a:r>
            <a:r>
              <a:rPr lang="en-US" i="1" dirty="0" err="1"/>
              <a:t>brachycarpa</a:t>
            </a:r>
            <a:endParaRPr lang="en-US" i="1" dirty="0"/>
          </a:p>
        </p:txBody>
      </p:sp>
      <p:pic>
        <p:nvPicPr>
          <p:cNvPr id="17" name="Picture 16" descr="A map of the country&#10;&#10;Description automatically generated with low confidence">
            <a:extLst>
              <a:ext uri="{FF2B5EF4-FFF2-40B4-BE49-F238E27FC236}">
                <a16:creationId xmlns:a16="http://schemas.microsoft.com/office/drawing/2014/main" id="{28FAC16A-962F-9A41-B093-B85F9608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205" y="2225014"/>
            <a:ext cx="2857500" cy="4292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669CC6-10B5-7B41-9154-AE6DCA15DE14}"/>
              </a:ext>
            </a:extLst>
          </p:cNvPr>
          <p:cNvSpPr txBox="1"/>
          <p:nvPr/>
        </p:nvSpPr>
        <p:spPr>
          <a:xfrm>
            <a:off x="8994205" y="1901204"/>
            <a:ext cx="265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Acer negundo</a:t>
            </a:r>
          </a:p>
        </p:txBody>
      </p:sp>
      <p:pic>
        <p:nvPicPr>
          <p:cNvPr id="19" name="Picture 18" descr="A map of the country&#10;&#10;Description automatically generated with low confidence">
            <a:extLst>
              <a:ext uri="{FF2B5EF4-FFF2-40B4-BE49-F238E27FC236}">
                <a16:creationId xmlns:a16="http://schemas.microsoft.com/office/drawing/2014/main" id="{82FA4919-37E8-CF40-9DB2-C03146B86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141" y="2245797"/>
            <a:ext cx="2857500" cy="4292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3E15D3-6D2D-CD43-9130-552B34757C59}"/>
              </a:ext>
            </a:extLst>
          </p:cNvPr>
          <p:cNvSpPr/>
          <p:nvPr/>
        </p:nvSpPr>
        <p:spPr>
          <a:xfrm>
            <a:off x="3076142" y="1876465"/>
            <a:ext cx="2651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/>
              <a:t>Agalinis</a:t>
            </a:r>
            <a:r>
              <a:rPr lang="en-US" i="1" dirty="0"/>
              <a:t> </a:t>
            </a:r>
            <a:r>
              <a:rPr lang="en-US" i="1" dirty="0" err="1"/>
              <a:t>setacea</a:t>
            </a:r>
            <a:endParaRPr lang="en-US" i="1" dirty="0"/>
          </a:p>
        </p:txBody>
      </p:sp>
      <p:pic>
        <p:nvPicPr>
          <p:cNvPr id="23" name="Picture 22" descr="A map of the country&#10;&#10;Description automatically generated with medium confidence">
            <a:extLst>
              <a:ext uri="{FF2B5EF4-FFF2-40B4-BE49-F238E27FC236}">
                <a16:creationId xmlns:a16="http://schemas.microsoft.com/office/drawing/2014/main" id="{D2648376-ED40-F341-9F53-176FFCCFE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140" y="2225014"/>
            <a:ext cx="2857500" cy="42926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C87385-1441-994A-9E9B-96281ABE05C0}"/>
              </a:ext>
            </a:extLst>
          </p:cNvPr>
          <p:cNvSpPr/>
          <p:nvPr/>
        </p:nvSpPr>
        <p:spPr>
          <a:xfrm>
            <a:off x="6095140" y="1868938"/>
            <a:ext cx="2651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/>
              <a:t>Ampelaster</a:t>
            </a:r>
            <a:r>
              <a:rPr lang="en-US" i="1" dirty="0"/>
              <a:t> </a:t>
            </a:r>
            <a:r>
              <a:rPr lang="en-US" i="1" dirty="0" err="1"/>
              <a:t>carolinianus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2821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7C7E-A051-8647-A1F8-0159EA54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4F5C5C5-1F5C-3F49-99A7-89992461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6" y="2080489"/>
            <a:ext cx="2857500" cy="429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6AB53-F251-CD49-8CFC-0C21B1AF4BB7}"/>
              </a:ext>
            </a:extLst>
          </p:cNvPr>
          <p:cNvSpPr txBox="1"/>
          <p:nvPr/>
        </p:nvSpPr>
        <p:spPr>
          <a:xfrm>
            <a:off x="535134" y="1711157"/>
            <a:ext cx="241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Acmispon</a:t>
            </a:r>
            <a:r>
              <a:rPr lang="en-US" dirty="0"/>
              <a:t> americanus</a:t>
            </a:r>
          </a:p>
        </p:txBody>
      </p:sp>
      <p:pic>
        <p:nvPicPr>
          <p:cNvPr id="8" name="Picture 7" descr="A map of the country&#10;&#10;Description automatically generated with low confidence">
            <a:extLst>
              <a:ext uri="{FF2B5EF4-FFF2-40B4-BE49-F238E27FC236}">
                <a16:creationId xmlns:a16="http://schemas.microsoft.com/office/drawing/2014/main" id="{E75CC73A-1200-9446-87B5-6D517526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21" y="2080489"/>
            <a:ext cx="2857500" cy="429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03391A-DF3B-4F45-B7CE-DFB7A52838F1}"/>
              </a:ext>
            </a:extLst>
          </p:cNvPr>
          <p:cNvSpPr txBox="1"/>
          <p:nvPr/>
        </p:nvSpPr>
        <p:spPr>
          <a:xfrm>
            <a:off x="3171827" y="1711157"/>
            <a:ext cx="241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Actaea </a:t>
            </a:r>
            <a:r>
              <a:rPr lang="en-US" dirty="0" err="1"/>
              <a:t>racemosa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12EE85-0AEF-AB44-9B50-BDEA84156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82" y="1964745"/>
            <a:ext cx="2857500" cy="4292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837C52-3235-D647-A2E7-2CC93C0EF0C5}"/>
              </a:ext>
            </a:extLst>
          </p:cNvPr>
          <p:cNvSpPr/>
          <p:nvPr/>
        </p:nvSpPr>
        <p:spPr>
          <a:xfrm>
            <a:off x="6315321" y="1595413"/>
            <a:ext cx="164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Aesculus glabra</a:t>
            </a:r>
          </a:p>
        </p:txBody>
      </p:sp>
      <p:pic>
        <p:nvPicPr>
          <p:cNvPr id="21" name="Picture 20" descr="A map of the country&#10;&#10;Description automatically generated with medium confidence">
            <a:extLst>
              <a:ext uri="{FF2B5EF4-FFF2-40B4-BE49-F238E27FC236}">
                <a16:creationId xmlns:a16="http://schemas.microsoft.com/office/drawing/2014/main" id="{4E7A51F4-87C1-FA42-B5F6-88A411BD4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871" y="2011650"/>
            <a:ext cx="2857500" cy="4292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2C901E-B1AF-194E-BF29-399C90D5EA55}"/>
              </a:ext>
            </a:extLst>
          </p:cNvPr>
          <p:cNvSpPr txBox="1"/>
          <p:nvPr/>
        </p:nvSpPr>
        <p:spPr>
          <a:xfrm>
            <a:off x="9532083" y="1711157"/>
            <a:ext cx="21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Acalypha radians</a:t>
            </a:r>
          </a:p>
        </p:txBody>
      </p:sp>
    </p:spTree>
    <p:extLst>
      <p:ext uri="{BB962C8B-B14F-4D97-AF65-F5344CB8AC3E}">
        <p14:creationId xmlns:p14="http://schemas.microsoft.com/office/powerpoint/2010/main" val="311146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C479-D3EB-A647-AB23-093C5A88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appropriately not removed</a:t>
            </a:r>
          </a:p>
        </p:txBody>
      </p:sp>
      <p:pic>
        <p:nvPicPr>
          <p:cNvPr id="4" name="Picture 3" descr="A map of the country&#10;&#10;Description automatically generated with low confidence">
            <a:extLst>
              <a:ext uri="{FF2B5EF4-FFF2-40B4-BE49-F238E27FC236}">
                <a16:creationId xmlns:a16="http://schemas.microsoft.com/office/drawing/2014/main" id="{E5FCB109-650D-344D-9174-08EDB906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43" y="2075929"/>
            <a:ext cx="2857500" cy="429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6896DB-B12C-9345-9E25-6D3D79C668FC}"/>
              </a:ext>
            </a:extLst>
          </p:cNvPr>
          <p:cNvSpPr/>
          <p:nvPr/>
        </p:nvSpPr>
        <p:spPr>
          <a:xfrm>
            <a:off x="3009322" y="1706597"/>
            <a:ext cx="1887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Agalinis</a:t>
            </a:r>
            <a:r>
              <a:rPr lang="en-US" dirty="0"/>
              <a:t> auriculata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956FE-1731-7F49-A3D2-9AA90E3C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498" y="2048219"/>
            <a:ext cx="2857500" cy="4292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DE7E06-95A0-9046-9275-9DCD7BC6BB5D}"/>
              </a:ext>
            </a:extLst>
          </p:cNvPr>
          <p:cNvSpPr/>
          <p:nvPr/>
        </p:nvSpPr>
        <p:spPr>
          <a:xfrm>
            <a:off x="7010403" y="1678887"/>
            <a:ext cx="219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Amaranthus hybridus</a:t>
            </a:r>
          </a:p>
        </p:txBody>
      </p:sp>
    </p:spTree>
    <p:extLst>
      <p:ext uri="{BB962C8B-B14F-4D97-AF65-F5344CB8AC3E}">
        <p14:creationId xmlns:p14="http://schemas.microsoft.com/office/powerpoint/2010/main" val="375547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82C5-6BF0-294F-BAC7-8A074657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97E0B8-E4E5-9249-A5B5-0E98FC45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8" y="2300992"/>
            <a:ext cx="2857500" cy="4292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F32764-34C3-884A-ACED-11A1BFED4579}"/>
              </a:ext>
            </a:extLst>
          </p:cNvPr>
          <p:cNvSpPr/>
          <p:nvPr/>
        </p:nvSpPr>
        <p:spPr>
          <a:xfrm>
            <a:off x="192535" y="2001846"/>
            <a:ext cx="2691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Alnus rugosa</a:t>
            </a:r>
          </a:p>
        </p:txBody>
      </p:sp>
      <p:pic>
        <p:nvPicPr>
          <p:cNvPr id="18" name="Picture 17" descr="A map of the country&#10;&#10;Description automatically generated with low confidence">
            <a:extLst>
              <a:ext uri="{FF2B5EF4-FFF2-40B4-BE49-F238E27FC236}">
                <a16:creationId xmlns:a16="http://schemas.microsoft.com/office/drawing/2014/main" id="{EBC720C0-F958-2849-A8FC-A5F327EA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80" y="2296550"/>
            <a:ext cx="2857500" cy="4292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A9E588-4B09-F347-A4D6-8985F31CD973}"/>
              </a:ext>
            </a:extLst>
          </p:cNvPr>
          <p:cNvSpPr txBox="1"/>
          <p:nvPr/>
        </p:nvSpPr>
        <p:spPr>
          <a:xfrm>
            <a:off x="3119329" y="1972740"/>
            <a:ext cx="266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Abilgaardia</a:t>
            </a:r>
            <a:r>
              <a:rPr lang="en-US" i="1" dirty="0"/>
              <a:t> ovata</a:t>
            </a:r>
          </a:p>
        </p:txBody>
      </p:sp>
      <p:pic>
        <p:nvPicPr>
          <p:cNvPr id="20" name="Picture 19" descr="A picture containing map&#10;&#10;Description automatically generated">
            <a:extLst>
              <a:ext uri="{FF2B5EF4-FFF2-40B4-BE49-F238E27FC236}">
                <a16:creationId xmlns:a16="http://schemas.microsoft.com/office/drawing/2014/main" id="{D9F345A5-F9D7-0846-8268-9590DC49B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642" y="2296550"/>
            <a:ext cx="2857500" cy="4292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8CBCB0-B0DC-534E-8186-1DAE7A7409EE}"/>
              </a:ext>
            </a:extLst>
          </p:cNvPr>
          <p:cNvSpPr txBox="1"/>
          <p:nvPr/>
        </p:nvSpPr>
        <p:spPr>
          <a:xfrm>
            <a:off x="6076642" y="1972740"/>
            <a:ext cx="266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Acaciella</a:t>
            </a:r>
            <a:r>
              <a:rPr lang="en-US" i="1" dirty="0"/>
              <a:t> </a:t>
            </a:r>
            <a:r>
              <a:rPr lang="en-US" i="1" dirty="0" err="1"/>
              <a:t>hirta</a:t>
            </a:r>
            <a:endParaRPr lang="en-US" i="1" dirty="0"/>
          </a:p>
        </p:txBody>
      </p:sp>
      <p:pic>
        <p:nvPicPr>
          <p:cNvPr id="22" name="Picture 21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3BF6227E-B888-5141-941B-83379CB12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918" y="2296550"/>
            <a:ext cx="2857500" cy="4292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24F9FC1-D950-0E4D-84AB-5BDF5B0F545D}"/>
              </a:ext>
            </a:extLst>
          </p:cNvPr>
          <p:cNvSpPr/>
          <p:nvPr/>
        </p:nvSpPr>
        <p:spPr>
          <a:xfrm>
            <a:off x="9039918" y="1922911"/>
            <a:ext cx="2663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Ambrosia </a:t>
            </a:r>
            <a:r>
              <a:rPr lang="en-US" i="1" dirty="0" err="1"/>
              <a:t>psilostachya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CE425-ABD7-304F-8E52-C95CDC520F72}"/>
              </a:ext>
            </a:extLst>
          </p:cNvPr>
          <p:cNvSpPr txBox="1"/>
          <p:nvPr/>
        </p:nvSpPr>
        <p:spPr>
          <a:xfrm>
            <a:off x="3119330" y="1286609"/>
            <a:ext cx="270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Wide variance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905672-51D3-654C-88CC-495AADC28B6A}"/>
              </a:ext>
            </a:extLst>
          </p:cNvPr>
          <p:cNvSpPr txBox="1"/>
          <p:nvPr/>
        </p:nvSpPr>
        <p:spPr>
          <a:xfrm>
            <a:off x="6076642" y="1289938"/>
            <a:ext cx="2663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Sampling bias/ </a:t>
            </a:r>
          </a:p>
          <a:p>
            <a:pPr algn="ctr"/>
            <a:r>
              <a:rPr lang="en-US" sz="2000" b="1" dirty="0"/>
              <a:t>true outliers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374F0-E7E5-9F4C-8995-FB428E23C231}"/>
              </a:ext>
            </a:extLst>
          </p:cNvPr>
          <p:cNvSpPr txBox="1"/>
          <p:nvPr/>
        </p:nvSpPr>
        <p:spPr>
          <a:xfrm>
            <a:off x="179009" y="1290359"/>
            <a:ext cx="270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Inaccuracies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EC5F0C-0CCC-0646-8A21-E15AE36FB0FC}"/>
              </a:ext>
            </a:extLst>
          </p:cNvPr>
          <p:cNvSpPr txBox="1"/>
          <p:nvPr/>
        </p:nvSpPr>
        <p:spPr>
          <a:xfrm>
            <a:off x="8934143" y="1278013"/>
            <a:ext cx="2769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Widespread with many points</a:t>
            </a:r>
          </a:p>
        </p:txBody>
      </p:sp>
    </p:spTree>
    <p:extLst>
      <p:ext uri="{BB962C8B-B14F-4D97-AF65-F5344CB8AC3E}">
        <p14:creationId xmlns:p14="http://schemas.microsoft.com/office/powerpoint/2010/main" val="236886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D80F-1FDD-F04C-B30C-73EC0FE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Sophistications/Alternatives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7F0F-B717-CF40-878F-A81E9B45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 geocentric coordinates before averaging </a:t>
            </a:r>
          </a:p>
          <a:p>
            <a:pPr lvl="1"/>
            <a:r>
              <a:rPr lang="en-US" dirty="0"/>
              <a:t>Other methods (e.g., polygon center – not weighted)</a:t>
            </a:r>
          </a:p>
          <a:p>
            <a:r>
              <a:rPr lang="en-US" dirty="0"/>
              <a:t>Only calculate centroid for points within quantile/percentile</a:t>
            </a:r>
          </a:p>
          <a:p>
            <a:pPr lvl="1"/>
            <a:r>
              <a:rPr lang="en-US" dirty="0"/>
              <a:t>Outliers won’t affect centroid calculation, but could be more strict</a:t>
            </a:r>
          </a:p>
          <a:p>
            <a:r>
              <a:rPr lang="en-US" dirty="0"/>
              <a:t>For samples with many coordinates, take a random sample of fewer</a:t>
            </a:r>
          </a:p>
          <a:p>
            <a:r>
              <a:rPr lang="en-US" dirty="0"/>
              <a:t>For abnormal distributions (bimodal), could apply transformation</a:t>
            </a:r>
          </a:p>
          <a:p>
            <a:r>
              <a:rPr lang="en-US" dirty="0"/>
              <a:t>Calculate mean distance to all other points or use constant cut-off instead of centroid</a:t>
            </a:r>
          </a:p>
          <a:p>
            <a:pPr lvl="1"/>
            <a:r>
              <a:rPr lang="en-US" dirty="0"/>
              <a:t>R package ‘</a:t>
            </a:r>
            <a:r>
              <a:rPr lang="en-US" dirty="0" err="1"/>
              <a:t>CoordinateCleaner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463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5357-8466-8B40-9D6C-1C0407A9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outlier detection?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5FDF41F-C725-C44C-8BF3-5CDAFF02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2" y="2006305"/>
            <a:ext cx="2857500" cy="429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BA8C86-01CE-3449-9F28-4D48CEB5DA96}"/>
              </a:ext>
            </a:extLst>
          </p:cNvPr>
          <p:cNvSpPr txBox="1"/>
          <p:nvPr/>
        </p:nvSpPr>
        <p:spPr>
          <a:xfrm>
            <a:off x="137903" y="1637406"/>
            <a:ext cx="270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Abdra</a:t>
            </a:r>
            <a:r>
              <a:rPr lang="en-US" i="1" dirty="0"/>
              <a:t> </a:t>
            </a:r>
            <a:r>
              <a:rPr lang="en-US" i="1" dirty="0" err="1"/>
              <a:t>brachycarpa</a:t>
            </a:r>
            <a:endParaRPr lang="en-US" i="1" dirty="0"/>
          </a:p>
        </p:txBody>
      </p:sp>
      <p:pic>
        <p:nvPicPr>
          <p:cNvPr id="6" name="Picture 5" descr="A map of the country&#10;&#10;Description automatically generated with low confidence">
            <a:extLst>
              <a:ext uri="{FF2B5EF4-FFF2-40B4-BE49-F238E27FC236}">
                <a16:creationId xmlns:a16="http://schemas.microsoft.com/office/drawing/2014/main" id="{3E6457C9-A950-714D-9BF0-F7EF8BAA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31" y="2006305"/>
            <a:ext cx="2857500" cy="4292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8188CA-E559-8843-9173-5D10B2F454D3}"/>
              </a:ext>
            </a:extLst>
          </p:cNvPr>
          <p:cNvSpPr/>
          <p:nvPr/>
        </p:nvSpPr>
        <p:spPr>
          <a:xfrm>
            <a:off x="3149331" y="1636973"/>
            <a:ext cx="2700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/>
              <a:t>Agalinis</a:t>
            </a:r>
            <a:r>
              <a:rPr lang="en-US" i="1" dirty="0"/>
              <a:t> </a:t>
            </a:r>
            <a:r>
              <a:rPr lang="en-US" i="1" dirty="0" err="1"/>
              <a:t>setacea</a:t>
            </a:r>
            <a:endParaRPr lang="en-US" i="1" dirty="0"/>
          </a:p>
        </p:txBody>
      </p:sp>
      <p:pic>
        <p:nvPicPr>
          <p:cNvPr id="8" name="Picture 7" descr="A map of the country&#10;&#10;Description automatically generated with low confidence">
            <a:extLst>
              <a:ext uri="{FF2B5EF4-FFF2-40B4-BE49-F238E27FC236}">
                <a16:creationId xmlns:a16="http://schemas.microsoft.com/office/drawing/2014/main" id="{D3C4BFDE-1D4C-7748-BB22-71E4303E7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97" y="2006305"/>
            <a:ext cx="2857500" cy="429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F9FD39-46F2-524F-B4C6-A1312F0FB5E6}"/>
              </a:ext>
            </a:extLst>
          </p:cNvPr>
          <p:cNvSpPr/>
          <p:nvPr/>
        </p:nvSpPr>
        <p:spPr>
          <a:xfrm>
            <a:off x="9196597" y="1636973"/>
            <a:ext cx="273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Acer negundo</a:t>
            </a:r>
          </a:p>
        </p:txBody>
      </p:sp>
      <p:pic>
        <p:nvPicPr>
          <p:cNvPr id="10" name="Picture 9" descr="A map of the country&#10;&#10;Description automatically generated with medium confidence">
            <a:extLst>
              <a:ext uri="{FF2B5EF4-FFF2-40B4-BE49-F238E27FC236}">
                <a16:creationId xmlns:a16="http://schemas.microsoft.com/office/drawing/2014/main" id="{A0278AB2-C9BE-3641-8D79-EA0786757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888" y="2006305"/>
            <a:ext cx="2857500" cy="429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1EA28F-8AAF-E048-AC41-E1C91A1E24F7}"/>
              </a:ext>
            </a:extLst>
          </p:cNvPr>
          <p:cNvSpPr/>
          <p:nvPr/>
        </p:nvSpPr>
        <p:spPr>
          <a:xfrm>
            <a:off x="6185171" y="1636973"/>
            <a:ext cx="273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/>
              <a:t>Ampelaster</a:t>
            </a:r>
            <a:r>
              <a:rPr lang="en-US" i="1" dirty="0"/>
              <a:t> </a:t>
            </a:r>
            <a:r>
              <a:rPr lang="en-US" i="1" dirty="0" err="1"/>
              <a:t>carolinianus</a:t>
            </a:r>
            <a:endParaRPr lang="en-US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D2B65-C1F5-6A45-8852-9E52873599F9}"/>
              </a:ext>
            </a:extLst>
          </p:cNvPr>
          <p:cNvSpPr/>
          <p:nvPr/>
        </p:nvSpPr>
        <p:spPr>
          <a:xfrm>
            <a:off x="623455" y="2563091"/>
            <a:ext cx="526472" cy="37407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DF857B-EF9E-2144-9F36-DD028D2C7D21}"/>
              </a:ext>
            </a:extLst>
          </p:cNvPr>
          <p:cNvSpPr/>
          <p:nvPr/>
        </p:nvSpPr>
        <p:spPr>
          <a:xfrm>
            <a:off x="3851565" y="2526116"/>
            <a:ext cx="443345" cy="37407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B4EAE6-DFBC-334B-B0F0-21017229FD15}"/>
              </a:ext>
            </a:extLst>
          </p:cNvPr>
          <p:cNvSpPr/>
          <p:nvPr/>
        </p:nvSpPr>
        <p:spPr>
          <a:xfrm>
            <a:off x="6885711" y="2498405"/>
            <a:ext cx="443345" cy="37407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72D86C-29B3-2245-B54A-EB6E42888B8D}"/>
              </a:ext>
            </a:extLst>
          </p:cNvPr>
          <p:cNvSpPr/>
          <p:nvPr/>
        </p:nvSpPr>
        <p:spPr>
          <a:xfrm>
            <a:off x="11381510" y="5322597"/>
            <a:ext cx="443345" cy="374073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C156-3225-6542-BAA9-93B9947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outliers in a distribution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C871048-5778-DA4D-AD1F-8E34A5740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72" b="11513"/>
          <a:stretch/>
        </p:blipFill>
        <p:spPr>
          <a:xfrm>
            <a:off x="3007520" y="1690688"/>
            <a:ext cx="5845536" cy="46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C156-3225-6542-BAA9-93B9947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outliers in a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6F1784A-8294-9A4C-B2AA-32D396E9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716" b="12859"/>
          <a:stretch/>
        </p:blipFill>
        <p:spPr>
          <a:xfrm>
            <a:off x="2636619" y="1307474"/>
            <a:ext cx="6687490" cy="5333221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F4EF42-D023-554A-B0AF-AF8011CF1741}"/>
              </a:ext>
            </a:extLst>
          </p:cNvPr>
          <p:cNvCxnSpPr>
            <a:cxnSpLocks/>
          </p:cNvCxnSpPr>
          <p:nvPr/>
        </p:nvCxnSpPr>
        <p:spPr>
          <a:xfrm flipH="1">
            <a:off x="8132618" y="3809999"/>
            <a:ext cx="235527" cy="11475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01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C156-3225-6542-BAA9-93B9947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outliers in a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0D648B-9D3A-1B4D-9113-ACD372EED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445" y="2364941"/>
            <a:ext cx="7395154" cy="36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E0A3-9DF8-C54E-8CF2-3A8259B3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6828" cy="4351338"/>
          </a:xfrm>
        </p:spPr>
        <p:txBody>
          <a:bodyPr/>
          <a:lstStyle/>
          <a:p>
            <a:r>
              <a:rPr lang="en-US" dirty="0"/>
              <a:t>Set a cut-off based of center and breadth of distribution</a:t>
            </a:r>
          </a:p>
          <a:p>
            <a:r>
              <a:rPr lang="en-US" dirty="0"/>
              <a:t>Mean +/- #SDs</a:t>
            </a:r>
          </a:p>
          <a:p>
            <a:r>
              <a:rPr lang="en-US" dirty="0"/>
              <a:t>Remove points outside</a:t>
            </a:r>
          </a:p>
        </p:txBody>
      </p:sp>
    </p:spTree>
    <p:extLst>
      <p:ext uri="{BB962C8B-B14F-4D97-AF65-F5344CB8AC3E}">
        <p14:creationId xmlns:p14="http://schemas.microsoft.com/office/powerpoint/2010/main" val="311816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BA4-D647-9444-A4D0-5A8DADF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distribution for outlier detection with spatial data</a:t>
            </a:r>
          </a:p>
        </p:txBody>
      </p:sp>
      <p:pic>
        <p:nvPicPr>
          <p:cNvPr id="6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0167FB4-8988-5443-8C66-CCEC3F919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716" b="12859"/>
          <a:stretch/>
        </p:blipFill>
        <p:spPr>
          <a:xfrm>
            <a:off x="6317673" y="2023006"/>
            <a:ext cx="5448552" cy="4345178"/>
          </a:xfrm>
        </p:spPr>
      </p:pic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1353283-3A06-B74E-B209-DEC97B87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67" y="2391905"/>
            <a:ext cx="2857500" cy="429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A11337-E771-4848-AF93-A026BDD8EE85}"/>
              </a:ext>
            </a:extLst>
          </p:cNvPr>
          <p:cNvSpPr txBox="1"/>
          <p:nvPr/>
        </p:nvSpPr>
        <p:spPr>
          <a:xfrm>
            <a:off x="647448" y="2023006"/>
            <a:ext cx="270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Abdra</a:t>
            </a:r>
            <a:r>
              <a:rPr lang="en-US" i="1" dirty="0"/>
              <a:t> </a:t>
            </a:r>
            <a:r>
              <a:rPr lang="en-US" i="1" dirty="0" err="1"/>
              <a:t>brachycarpa</a:t>
            </a:r>
            <a:endParaRPr lang="en-US" i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B21E80-287F-6040-AFFC-A05BE65F8F5C}"/>
              </a:ext>
            </a:extLst>
          </p:cNvPr>
          <p:cNvCxnSpPr>
            <a:cxnSpLocks/>
          </p:cNvCxnSpPr>
          <p:nvPr/>
        </p:nvCxnSpPr>
        <p:spPr>
          <a:xfrm>
            <a:off x="3048000" y="3925207"/>
            <a:ext cx="31726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3F52B9-4831-834B-99C2-C09153A80931}"/>
              </a:ext>
            </a:extLst>
          </p:cNvPr>
          <p:cNvSpPr txBox="1"/>
          <p:nvPr/>
        </p:nvSpPr>
        <p:spPr>
          <a:xfrm>
            <a:off x="4308763" y="3555875"/>
            <a:ext cx="8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52664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8B23-6991-0148-885E-BD3F6759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distribution for outlier detection with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756B-8224-2844-A7BE-470A6D92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3689" cy="1325563"/>
          </a:xfrm>
        </p:spPr>
        <p:txBody>
          <a:bodyPr/>
          <a:lstStyle/>
          <a:p>
            <a:r>
              <a:rPr lang="en-US" dirty="0"/>
              <a:t>Get 2-dimensional data to 1-demension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43D28-286D-9047-A79E-9F2367BCB0F3}"/>
              </a:ext>
            </a:extLst>
          </p:cNvPr>
          <p:cNvSpPr/>
          <p:nvPr/>
        </p:nvSpPr>
        <p:spPr>
          <a:xfrm>
            <a:off x="5237018" y="56526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A75711-D4B8-5B4F-8290-D0DE2FB5DD71}"/>
              </a:ext>
            </a:extLst>
          </p:cNvPr>
          <p:cNvSpPr/>
          <p:nvPr/>
        </p:nvSpPr>
        <p:spPr>
          <a:xfrm>
            <a:off x="4856018" y="4114800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E69130-4BC4-3240-9A77-EBE0DE071ED6}"/>
              </a:ext>
            </a:extLst>
          </p:cNvPr>
          <p:cNvSpPr/>
          <p:nvPr/>
        </p:nvSpPr>
        <p:spPr>
          <a:xfrm>
            <a:off x="7924800" y="392552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C91A31-4CA6-2D4C-BAF4-E641B02CC2DD}"/>
              </a:ext>
            </a:extLst>
          </p:cNvPr>
          <p:cNvSpPr/>
          <p:nvPr/>
        </p:nvSpPr>
        <p:spPr>
          <a:xfrm>
            <a:off x="6691746" y="4585854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BD3AD-9B91-AB4F-B757-4A5B36F6C9D1}"/>
              </a:ext>
            </a:extLst>
          </p:cNvPr>
          <p:cNvSpPr/>
          <p:nvPr/>
        </p:nvSpPr>
        <p:spPr>
          <a:xfrm>
            <a:off x="8035637" y="5583382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437150-53D5-8B4E-A716-224B85111DB6}"/>
              </a:ext>
            </a:extLst>
          </p:cNvPr>
          <p:cNvSpPr/>
          <p:nvPr/>
        </p:nvSpPr>
        <p:spPr>
          <a:xfrm>
            <a:off x="8575964" y="4779818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A3DF26-36B5-7840-9548-268232304375}"/>
              </a:ext>
            </a:extLst>
          </p:cNvPr>
          <p:cNvSpPr/>
          <p:nvPr/>
        </p:nvSpPr>
        <p:spPr>
          <a:xfrm>
            <a:off x="8714510" y="3429000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6AB9B6-999D-F44D-B3C8-53E13EB6836C}"/>
              </a:ext>
            </a:extLst>
          </p:cNvPr>
          <p:cNvSpPr/>
          <p:nvPr/>
        </p:nvSpPr>
        <p:spPr>
          <a:xfrm>
            <a:off x="9545782" y="544483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0266A2-15A7-034C-A756-96EA482B1C94}"/>
              </a:ext>
            </a:extLst>
          </p:cNvPr>
          <p:cNvSpPr/>
          <p:nvPr/>
        </p:nvSpPr>
        <p:spPr>
          <a:xfrm>
            <a:off x="6567055" y="5209309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A24155-BA5E-0849-9B97-A0E07F778718}"/>
              </a:ext>
            </a:extLst>
          </p:cNvPr>
          <p:cNvSpPr/>
          <p:nvPr/>
        </p:nvSpPr>
        <p:spPr>
          <a:xfrm>
            <a:off x="5708073" y="3297599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E5AC7-865A-BE43-9B0A-B9C58174402B}"/>
              </a:ext>
            </a:extLst>
          </p:cNvPr>
          <p:cNvSpPr/>
          <p:nvPr/>
        </p:nvSpPr>
        <p:spPr>
          <a:xfrm>
            <a:off x="7024254" y="59574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D6041-C0F0-D248-BBEF-B32782046D2D}"/>
              </a:ext>
            </a:extLst>
          </p:cNvPr>
          <p:cNvSpPr/>
          <p:nvPr/>
        </p:nvSpPr>
        <p:spPr>
          <a:xfrm>
            <a:off x="7093527" y="269492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ABC7AD-03EC-6343-A3AF-472F18742AB2}"/>
              </a:ext>
            </a:extLst>
          </p:cNvPr>
          <p:cNvSpPr/>
          <p:nvPr/>
        </p:nvSpPr>
        <p:spPr>
          <a:xfrm>
            <a:off x="6885708" y="3477708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2C3B3D-EA88-3A4C-92DA-175CA25AC854}"/>
              </a:ext>
            </a:extLst>
          </p:cNvPr>
          <p:cNvSpPr/>
          <p:nvPr/>
        </p:nvSpPr>
        <p:spPr>
          <a:xfrm>
            <a:off x="8395854" y="6298912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09F7EA-8393-1646-811A-91AACCA075B7}"/>
              </a:ext>
            </a:extLst>
          </p:cNvPr>
          <p:cNvSpPr/>
          <p:nvPr/>
        </p:nvSpPr>
        <p:spPr>
          <a:xfrm>
            <a:off x="7620000" y="465512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4C11FC-F12D-8C49-A7FE-EB9625E152A5}"/>
              </a:ext>
            </a:extLst>
          </p:cNvPr>
          <p:cNvSpPr/>
          <p:nvPr/>
        </p:nvSpPr>
        <p:spPr>
          <a:xfrm>
            <a:off x="9545782" y="4585854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223E16-7147-D242-B6C1-D1C75644A5ED}"/>
              </a:ext>
            </a:extLst>
          </p:cNvPr>
          <p:cNvSpPr/>
          <p:nvPr/>
        </p:nvSpPr>
        <p:spPr>
          <a:xfrm>
            <a:off x="9656619" y="59574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532661-EDF3-AD45-9FBF-61A8753D345F}"/>
              </a:ext>
            </a:extLst>
          </p:cNvPr>
          <p:cNvSpPr/>
          <p:nvPr/>
        </p:nvSpPr>
        <p:spPr>
          <a:xfrm>
            <a:off x="11901055" y="2133601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2EF3C-96A2-844A-9AD3-DB5CB2863BE3}"/>
              </a:ext>
            </a:extLst>
          </p:cNvPr>
          <p:cNvSpPr/>
          <p:nvPr/>
        </p:nvSpPr>
        <p:spPr>
          <a:xfrm>
            <a:off x="5936673" y="425334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8B23-6991-0148-885E-BD3F6759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distribution for outlier detection with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756B-8224-2844-A7BE-470A6D92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9001" cy="4351338"/>
          </a:xfrm>
        </p:spPr>
        <p:txBody>
          <a:bodyPr/>
          <a:lstStyle/>
          <a:p>
            <a:r>
              <a:rPr lang="en-US" dirty="0"/>
              <a:t>Get 2-dimensional data to 1-dimension</a:t>
            </a:r>
          </a:p>
          <a:p>
            <a:r>
              <a:rPr lang="en-US" dirty="0"/>
              <a:t>Calculate a centroid for data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43D28-286D-9047-A79E-9F2367BCB0F3}"/>
              </a:ext>
            </a:extLst>
          </p:cNvPr>
          <p:cNvSpPr/>
          <p:nvPr/>
        </p:nvSpPr>
        <p:spPr>
          <a:xfrm>
            <a:off x="5237018" y="56526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A75711-D4B8-5B4F-8290-D0DE2FB5DD71}"/>
              </a:ext>
            </a:extLst>
          </p:cNvPr>
          <p:cNvSpPr/>
          <p:nvPr/>
        </p:nvSpPr>
        <p:spPr>
          <a:xfrm>
            <a:off x="4856018" y="4114800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E69130-4BC4-3240-9A77-EBE0DE071ED6}"/>
              </a:ext>
            </a:extLst>
          </p:cNvPr>
          <p:cNvSpPr/>
          <p:nvPr/>
        </p:nvSpPr>
        <p:spPr>
          <a:xfrm>
            <a:off x="7924800" y="392552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C91A31-4CA6-2D4C-BAF4-E641B02CC2DD}"/>
              </a:ext>
            </a:extLst>
          </p:cNvPr>
          <p:cNvSpPr/>
          <p:nvPr/>
        </p:nvSpPr>
        <p:spPr>
          <a:xfrm>
            <a:off x="6691746" y="4585854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BD3AD-9B91-AB4F-B757-4A5B36F6C9D1}"/>
              </a:ext>
            </a:extLst>
          </p:cNvPr>
          <p:cNvSpPr/>
          <p:nvPr/>
        </p:nvSpPr>
        <p:spPr>
          <a:xfrm>
            <a:off x="8035637" y="5583382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437150-53D5-8B4E-A716-224B85111DB6}"/>
              </a:ext>
            </a:extLst>
          </p:cNvPr>
          <p:cNvSpPr/>
          <p:nvPr/>
        </p:nvSpPr>
        <p:spPr>
          <a:xfrm>
            <a:off x="8575964" y="4779818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A3DF26-36B5-7840-9548-268232304375}"/>
              </a:ext>
            </a:extLst>
          </p:cNvPr>
          <p:cNvSpPr/>
          <p:nvPr/>
        </p:nvSpPr>
        <p:spPr>
          <a:xfrm>
            <a:off x="8714510" y="3429000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6AB9B6-999D-F44D-B3C8-53E13EB6836C}"/>
              </a:ext>
            </a:extLst>
          </p:cNvPr>
          <p:cNvSpPr/>
          <p:nvPr/>
        </p:nvSpPr>
        <p:spPr>
          <a:xfrm>
            <a:off x="9545782" y="544483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0266A2-15A7-034C-A756-96EA482B1C94}"/>
              </a:ext>
            </a:extLst>
          </p:cNvPr>
          <p:cNvSpPr/>
          <p:nvPr/>
        </p:nvSpPr>
        <p:spPr>
          <a:xfrm>
            <a:off x="6567055" y="5209309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A24155-BA5E-0849-9B97-A0E07F778718}"/>
              </a:ext>
            </a:extLst>
          </p:cNvPr>
          <p:cNvSpPr/>
          <p:nvPr/>
        </p:nvSpPr>
        <p:spPr>
          <a:xfrm>
            <a:off x="5708073" y="3297599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E5AC7-865A-BE43-9B0A-B9C58174402B}"/>
              </a:ext>
            </a:extLst>
          </p:cNvPr>
          <p:cNvSpPr/>
          <p:nvPr/>
        </p:nvSpPr>
        <p:spPr>
          <a:xfrm>
            <a:off x="7024254" y="59574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D6041-C0F0-D248-BBEF-B32782046D2D}"/>
              </a:ext>
            </a:extLst>
          </p:cNvPr>
          <p:cNvSpPr/>
          <p:nvPr/>
        </p:nvSpPr>
        <p:spPr>
          <a:xfrm>
            <a:off x="7093527" y="269492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ABC7AD-03EC-6343-A3AF-472F18742AB2}"/>
              </a:ext>
            </a:extLst>
          </p:cNvPr>
          <p:cNvSpPr/>
          <p:nvPr/>
        </p:nvSpPr>
        <p:spPr>
          <a:xfrm>
            <a:off x="6885708" y="3477708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2C3B3D-EA88-3A4C-92DA-175CA25AC854}"/>
              </a:ext>
            </a:extLst>
          </p:cNvPr>
          <p:cNvSpPr/>
          <p:nvPr/>
        </p:nvSpPr>
        <p:spPr>
          <a:xfrm>
            <a:off x="8395854" y="6298912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09F7EA-8393-1646-811A-91AACCA075B7}"/>
              </a:ext>
            </a:extLst>
          </p:cNvPr>
          <p:cNvSpPr/>
          <p:nvPr/>
        </p:nvSpPr>
        <p:spPr>
          <a:xfrm>
            <a:off x="7620000" y="465512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4C11FC-F12D-8C49-A7FE-EB9625E152A5}"/>
              </a:ext>
            </a:extLst>
          </p:cNvPr>
          <p:cNvSpPr/>
          <p:nvPr/>
        </p:nvSpPr>
        <p:spPr>
          <a:xfrm>
            <a:off x="9545782" y="4585854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223E16-7147-D242-B6C1-D1C75644A5ED}"/>
              </a:ext>
            </a:extLst>
          </p:cNvPr>
          <p:cNvSpPr/>
          <p:nvPr/>
        </p:nvSpPr>
        <p:spPr>
          <a:xfrm>
            <a:off x="9656619" y="59574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532661-EDF3-AD45-9FBF-61A8753D345F}"/>
              </a:ext>
            </a:extLst>
          </p:cNvPr>
          <p:cNvSpPr/>
          <p:nvPr/>
        </p:nvSpPr>
        <p:spPr>
          <a:xfrm>
            <a:off x="11901055" y="2133601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2EF3C-96A2-844A-9AD3-DB5CB2863BE3}"/>
              </a:ext>
            </a:extLst>
          </p:cNvPr>
          <p:cNvSpPr/>
          <p:nvPr/>
        </p:nvSpPr>
        <p:spPr>
          <a:xfrm>
            <a:off x="5936673" y="425334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FC9747CE-151E-B24A-9CFB-92C3369DDBFC}"/>
              </a:ext>
            </a:extLst>
          </p:cNvPr>
          <p:cNvSpPr/>
          <p:nvPr/>
        </p:nvSpPr>
        <p:spPr>
          <a:xfrm>
            <a:off x="7162800" y="4544291"/>
            <a:ext cx="228600" cy="249381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4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8B23-6991-0148-885E-BD3F6759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distribution for outlier detection with spatial data – finding the centroid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756B-8224-2844-A7BE-470A6D92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26473" cy="4351338"/>
          </a:xfrm>
        </p:spPr>
        <p:txBody>
          <a:bodyPr/>
          <a:lstStyle/>
          <a:p>
            <a:r>
              <a:rPr lang="en-US" dirty="0"/>
              <a:t>Get 2-dimensional data to 1-dimension</a:t>
            </a:r>
          </a:p>
          <a:p>
            <a:r>
              <a:rPr lang="en-US" dirty="0"/>
              <a:t>Calculate a centroid for data cloud</a:t>
            </a:r>
          </a:p>
          <a:p>
            <a:r>
              <a:rPr lang="en-US" dirty="0"/>
              <a:t>Calculate distance to centroid for each point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43D28-286D-9047-A79E-9F2367BCB0F3}"/>
              </a:ext>
            </a:extLst>
          </p:cNvPr>
          <p:cNvSpPr/>
          <p:nvPr/>
        </p:nvSpPr>
        <p:spPr>
          <a:xfrm>
            <a:off x="5237018" y="56526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A75711-D4B8-5B4F-8290-D0DE2FB5DD71}"/>
              </a:ext>
            </a:extLst>
          </p:cNvPr>
          <p:cNvSpPr/>
          <p:nvPr/>
        </p:nvSpPr>
        <p:spPr>
          <a:xfrm>
            <a:off x="4856018" y="4114800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E69130-4BC4-3240-9A77-EBE0DE071ED6}"/>
              </a:ext>
            </a:extLst>
          </p:cNvPr>
          <p:cNvSpPr/>
          <p:nvPr/>
        </p:nvSpPr>
        <p:spPr>
          <a:xfrm>
            <a:off x="7924800" y="392552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C91A31-4CA6-2D4C-BAF4-E641B02CC2DD}"/>
              </a:ext>
            </a:extLst>
          </p:cNvPr>
          <p:cNvSpPr/>
          <p:nvPr/>
        </p:nvSpPr>
        <p:spPr>
          <a:xfrm>
            <a:off x="6691746" y="4585854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DBD3AD-9B91-AB4F-B757-4A5B36F6C9D1}"/>
              </a:ext>
            </a:extLst>
          </p:cNvPr>
          <p:cNvSpPr/>
          <p:nvPr/>
        </p:nvSpPr>
        <p:spPr>
          <a:xfrm>
            <a:off x="8035637" y="5583382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437150-53D5-8B4E-A716-224B85111DB6}"/>
              </a:ext>
            </a:extLst>
          </p:cNvPr>
          <p:cNvSpPr/>
          <p:nvPr/>
        </p:nvSpPr>
        <p:spPr>
          <a:xfrm>
            <a:off x="8575964" y="4779818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A3DF26-36B5-7840-9548-268232304375}"/>
              </a:ext>
            </a:extLst>
          </p:cNvPr>
          <p:cNvSpPr/>
          <p:nvPr/>
        </p:nvSpPr>
        <p:spPr>
          <a:xfrm>
            <a:off x="8714510" y="3429000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6AB9B6-999D-F44D-B3C8-53E13EB6836C}"/>
              </a:ext>
            </a:extLst>
          </p:cNvPr>
          <p:cNvSpPr/>
          <p:nvPr/>
        </p:nvSpPr>
        <p:spPr>
          <a:xfrm>
            <a:off x="9545782" y="544483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0266A2-15A7-034C-A756-96EA482B1C94}"/>
              </a:ext>
            </a:extLst>
          </p:cNvPr>
          <p:cNvSpPr/>
          <p:nvPr/>
        </p:nvSpPr>
        <p:spPr>
          <a:xfrm>
            <a:off x="6567055" y="5209309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A24155-BA5E-0849-9B97-A0E07F778718}"/>
              </a:ext>
            </a:extLst>
          </p:cNvPr>
          <p:cNvSpPr/>
          <p:nvPr/>
        </p:nvSpPr>
        <p:spPr>
          <a:xfrm>
            <a:off x="5708073" y="3297599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E5AC7-865A-BE43-9B0A-B9C58174402B}"/>
              </a:ext>
            </a:extLst>
          </p:cNvPr>
          <p:cNvSpPr/>
          <p:nvPr/>
        </p:nvSpPr>
        <p:spPr>
          <a:xfrm>
            <a:off x="7024254" y="59574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D6041-C0F0-D248-BBEF-B32782046D2D}"/>
              </a:ext>
            </a:extLst>
          </p:cNvPr>
          <p:cNvSpPr/>
          <p:nvPr/>
        </p:nvSpPr>
        <p:spPr>
          <a:xfrm>
            <a:off x="7093527" y="269492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ABC7AD-03EC-6343-A3AF-472F18742AB2}"/>
              </a:ext>
            </a:extLst>
          </p:cNvPr>
          <p:cNvSpPr/>
          <p:nvPr/>
        </p:nvSpPr>
        <p:spPr>
          <a:xfrm>
            <a:off x="6885708" y="3477708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2C3B3D-EA88-3A4C-92DA-175CA25AC854}"/>
              </a:ext>
            </a:extLst>
          </p:cNvPr>
          <p:cNvSpPr/>
          <p:nvPr/>
        </p:nvSpPr>
        <p:spPr>
          <a:xfrm>
            <a:off x="8395854" y="6298912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09F7EA-8393-1646-811A-91AACCA075B7}"/>
              </a:ext>
            </a:extLst>
          </p:cNvPr>
          <p:cNvSpPr/>
          <p:nvPr/>
        </p:nvSpPr>
        <p:spPr>
          <a:xfrm>
            <a:off x="7620000" y="4655127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4C11FC-F12D-8C49-A7FE-EB9625E152A5}"/>
              </a:ext>
            </a:extLst>
          </p:cNvPr>
          <p:cNvSpPr/>
          <p:nvPr/>
        </p:nvSpPr>
        <p:spPr>
          <a:xfrm>
            <a:off x="9545782" y="4585854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223E16-7147-D242-B6C1-D1C75644A5ED}"/>
              </a:ext>
            </a:extLst>
          </p:cNvPr>
          <p:cNvSpPr/>
          <p:nvPr/>
        </p:nvSpPr>
        <p:spPr>
          <a:xfrm>
            <a:off x="9656619" y="595745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532661-EDF3-AD45-9FBF-61A8753D345F}"/>
              </a:ext>
            </a:extLst>
          </p:cNvPr>
          <p:cNvSpPr/>
          <p:nvPr/>
        </p:nvSpPr>
        <p:spPr>
          <a:xfrm>
            <a:off x="11901055" y="2133601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52EF3C-96A2-844A-9AD3-DB5CB2863BE3}"/>
              </a:ext>
            </a:extLst>
          </p:cNvPr>
          <p:cNvSpPr/>
          <p:nvPr/>
        </p:nvSpPr>
        <p:spPr>
          <a:xfrm>
            <a:off x="5936673" y="4253345"/>
            <a:ext cx="138546" cy="1385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FC9747CE-151E-B24A-9CFB-92C3369DDBFC}"/>
              </a:ext>
            </a:extLst>
          </p:cNvPr>
          <p:cNvSpPr/>
          <p:nvPr/>
        </p:nvSpPr>
        <p:spPr>
          <a:xfrm>
            <a:off x="7162800" y="4544291"/>
            <a:ext cx="228600" cy="249381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5E481E-D6C6-5145-8EB8-CD0EC0DF3E76}"/>
              </a:ext>
            </a:extLst>
          </p:cNvPr>
          <p:cNvCxnSpPr>
            <a:cxnSpLocks/>
            <a:stCxn id="16" idx="5"/>
            <a:endCxn id="24" idx="0"/>
          </p:cNvCxnSpPr>
          <p:nvPr/>
        </p:nvCxnSpPr>
        <p:spPr>
          <a:xfrm>
            <a:off x="7003964" y="3595964"/>
            <a:ext cx="273136" cy="94832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5BC549-F9B0-4948-B004-6909BF46FDE0}"/>
              </a:ext>
            </a:extLst>
          </p:cNvPr>
          <p:cNvCxnSpPr>
            <a:cxnSpLocks/>
          </p:cNvCxnSpPr>
          <p:nvPr/>
        </p:nvCxnSpPr>
        <p:spPr>
          <a:xfrm flipV="1">
            <a:off x="7269681" y="3974510"/>
            <a:ext cx="765956" cy="6113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25A55E-552D-944C-B656-2102E5FA1DB2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7250878" y="4675416"/>
            <a:ext cx="487378" cy="1434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F64D09-82DC-6441-A668-9E1DB83AD037}"/>
              </a:ext>
            </a:extLst>
          </p:cNvPr>
          <p:cNvCxnSpPr>
            <a:cxnSpLocks/>
            <a:stCxn id="14" idx="5"/>
            <a:endCxn id="24" idx="3"/>
          </p:cNvCxnSpPr>
          <p:nvPr/>
        </p:nvCxnSpPr>
        <p:spPr>
          <a:xfrm flipV="1">
            <a:off x="7142510" y="4793671"/>
            <a:ext cx="205231" cy="12820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638155-054F-5F4B-A8E5-1F45B6490A04}"/>
              </a:ext>
            </a:extLst>
          </p:cNvPr>
          <p:cNvCxnSpPr>
            <a:cxnSpLocks/>
            <a:stCxn id="12" idx="4"/>
            <a:endCxn id="24" idx="4"/>
          </p:cNvCxnSpPr>
          <p:nvPr/>
        </p:nvCxnSpPr>
        <p:spPr>
          <a:xfrm flipV="1">
            <a:off x="6636328" y="4639546"/>
            <a:ext cx="755072" cy="70830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CF5CC6-2D32-BF4A-9CBA-6931BEC7603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30292" y="4655127"/>
            <a:ext cx="443343" cy="2684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C84395-B6DF-D445-82FB-7A1A1E54D2E7}"/>
              </a:ext>
            </a:extLst>
          </p:cNvPr>
          <p:cNvCxnSpPr>
            <a:cxnSpLocks/>
            <a:stCxn id="24" idx="4"/>
            <a:endCxn id="10" idx="3"/>
          </p:cNvCxnSpPr>
          <p:nvPr/>
        </p:nvCxnSpPr>
        <p:spPr>
          <a:xfrm flipV="1">
            <a:off x="7391400" y="3547256"/>
            <a:ext cx="1343400" cy="109229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99CD35-0BCF-4E47-A235-42FA9EFA8E16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7162800" y="4639546"/>
            <a:ext cx="1440875" cy="19803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775160-504A-7040-9780-AB7079969C07}"/>
              </a:ext>
            </a:extLst>
          </p:cNvPr>
          <p:cNvCxnSpPr>
            <a:cxnSpLocks/>
            <a:endCxn id="8" idx="5"/>
          </p:cNvCxnSpPr>
          <p:nvPr/>
        </p:nvCxnSpPr>
        <p:spPr>
          <a:xfrm>
            <a:off x="7222730" y="4706425"/>
            <a:ext cx="931163" cy="9952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E4DE54-A41F-EB41-831A-3E0D2958FD33}"/>
              </a:ext>
            </a:extLst>
          </p:cNvPr>
          <p:cNvCxnSpPr>
            <a:cxnSpLocks/>
            <a:stCxn id="24" idx="4"/>
            <a:endCxn id="11" idx="6"/>
          </p:cNvCxnSpPr>
          <p:nvPr/>
        </p:nvCxnSpPr>
        <p:spPr>
          <a:xfrm>
            <a:off x="7391400" y="4639546"/>
            <a:ext cx="2292928" cy="87456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50EDBD-C8EB-764A-A99A-E8444B11D67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7182593" y="4641899"/>
            <a:ext cx="2383479" cy="622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D3BEC4-8E97-CE49-822E-35D8413B90EB}"/>
              </a:ext>
            </a:extLst>
          </p:cNvPr>
          <p:cNvCxnSpPr>
            <a:cxnSpLocks/>
            <a:stCxn id="24" idx="3"/>
            <a:endCxn id="20" idx="6"/>
          </p:cNvCxnSpPr>
          <p:nvPr/>
        </p:nvCxnSpPr>
        <p:spPr>
          <a:xfrm>
            <a:off x="7347741" y="4793671"/>
            <a:ext cx="2447424" cy="12330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598086-9B2F-E64D-BC08-D83CC7497D6A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7236904" y="4681973"/>
            <a:ext cx="1297496" cy="16862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B0260F-7675-0D46-9D84-EC48B5DC480E}"/>
              </a:ext>
            </a:extLst>
          </p:cNvPr>
          <p:cNvCxnSpPr>
            <a:cxnSpLocks/>
            <a:stCxn id="4" idx="7"/>
            <a:endCxn id="24" idx="4"/>
          </p:cNvCxnSpPr>
          <p:nvPr/>
        </p:nvCxnSpPr>
        <p:spPr>
          <a:xfrm flipV="1">
            <a:off x="5355274" y="4639546"/>
            <a:ext cx="2036126" cy="10333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95ADAD-4553-3346-9023-606E6B728609}"/>
              </a:ext>
            </a:extLst>
          </p:cNvPr>
          <p:cNvCxnSpPr>
            <a:cxnSpLocks/>
            <a:stCxn id="24" idx="4"/>
            <a:endCxn id="22" idx="2"/>
          </p:cNvCxnSpPr>
          <p:nvPr/>
        </p:nvCxnSpPr>
        <p:spPr>
          <a:xfrm flipH="1" flipV="1">
            <a:off x="5936673" y="4322618"/>
            <a:ext cx="1454727" cy="3169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80BF2D-0B41-EB4E-B00B-CEC342EBCC4E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4994564" y="4184073"/>
            <a:ext cx="2282536" cy="5158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DB65AC-1518-1A41-A4F6-93A00CD90586}"/>
              </a:ext>
            </a:extLst>
          </p:cNvPr>
          <p:cNvCxnSpPr>
            <a:cxnSpLocks/>
            <a:stCxn id="24" idx="1"/>
            <a:endCxn id="13" idx="7"/>
          </p:cNvCxnSpPr>
          <p:nvPr/>
        </p:nvCxnSpPr>
        <p:spPr>
          <a:xfrm flipH="1" flipV="1">
            <a:off x="5826329" y="3317888"/>
            <a:ext cx="1336471" cy="132165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713E16-F42D-5A4E-8D9D-A89667BD26D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82594" y="2728777"/>
            <a:ext cx="94506" cy="181551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2D2003-3F7D-6E4D-A3F8-305EFB0C6000}"/>
              </a:ext>
            </a:extLst>
          </p:cNvPr>
          <p:cNvCxnSpPr>
            <a:cxnSpLocks/>
            <a:stCxn id="24" idx="4"/>
            <a:endCxn id="21" idx="2"/>
          </p:cNvCxnSpPr>
          <p:nvPr/>
        </p:nvCxnSpPr>
        <p:spPr>
          <a:xfrm flipV="1">
            <a:off x="7391400" y="2202874"/>
            <a:ext cx="4509655" cy="24366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56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330</Words>
  <Application>Microsoft Macintosh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Automated Outlier Detection of Georeferences for Large Sets of Taxa</vt:lpstr>
      <vt:lpstr>Why use outlier detection?</vt:lpstr>
      <vt:lpstr>Finding outliers in a distribution</vt:lpstr>
      <vt:lpstr>Finding outliers in a distribution</vt:lpstr>
      <vt:lpstr>Finding outliers in a distribution</vt:lpstr>
      <vt:lpstr>Creating a distribution for outlier detection with spatial data</vt:lpstr>
      <vt:lpstr>Creating a distribution for outlier detection with spatial data</vt:lpstr>
      <vt:lpstr>Creating a distribution for outlier detection with spatial data</vt:lpstr>
      <vt:lpstr>Creating a distribution for outlier detection with spatial data – finding the centroid</vt:lpstr>
      <vt:lpstr>Creating a distribution for outlier detection with spatial data</vt:lpstr>
      <vt:lpstr>Creating a distribution for outlier detection with spatial data</vt:lpstr>
      <vt:lpstr>Creating a distribution for outlier detection with spatial data</vt:lpstr>
      <vt:lpstr>In R Code</vt:lpstr>
      <vt:lpstr>Outliers successfully removed!</vt:lpstr>
      <vt:lpstr>More Examples</vt:lpstr>
      <vt:lpstr>Outliers appropriately not removed</vt:lpstr>
      <vt:lpstr>Complications</vt:lpstr>
      <vt:lpstr>Sophistications/Alternatives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Georeference Outlier Detection for Large Sets of Taxa</dc:title>
  <dc:creator>Kinser,Taliesin J</dc:creator>
  <cp:lastModifiedBy>Kinser,Taliesin J</cp:lastModifiedBy>
  <cp:revision>24</cp:revision>
  <dcterms:created xsi:type="dcterms:W3CDTF">2021-07-16T14:55:46Z</dcterms:created>
  <dcterms:modified xsi:type="dcterms:W3CDTF">2021-07-16T21:14:18Z</dcterms:modified>
</cp:coreProperties>
</file>