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630" r:id="rId2"/>
    <p:sldId id="635" r:id="rId3"/>
    <p:sldId id="623" r:id="rId4"/>
    <p:sldId id="624" r:id="rId5"/>
    <p:sldId id="638" r:id="rId6"/>
    <p:sldId id="625" r:id="rId7"/>
    <p:sldId id="639" r:id="rId8"/>
    <p:sldId id="640" r:id="rId9"/>
    <p:sldId id="641" r:id="rId10"/>
    <p:sldId id="642" r:id="rId11"/>
    <p:sldId id="643" r:id="rId12"/>
    <p:sldId id="644" r:id="rId13"/>
    <p:sldId id="645" r:id="rId14"/>
    <p:sldId id="646" r:id="rId15"/>
    <p:sldId id="647" r:id="rId16"/>
    <p:sldId id="648" r:id="rId17"/>
    <p:sldId id="649" r:id="rId18"/>
    <p:sldId id="650" r:id="rId19"/>
    <p:sldId id="651" r:id="rId20"/>
    <p:sldId id="652" r:id="rId21"/>
  </p:sldIdLst>
  <p:sldSz cx="17340263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54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73"/>
    <p:restoredTop sz="94694"/>
  </p:normalViewPr>
  <p:slideViewPr>
    <p:cSldViewPr snapToGrid="0" snapToObjects="1" showGuides="1">
      <p:cViewPr varScale="1">
        <p:scale>
          <a:sx n="82" d="100"/>
          <a:sy n="82" d="100"/>
        </p:scale>
        <p:origin x="1000" y="176"/>
      </p:cViewPr>
      <p:guideLst>
        <p:guide orient="horz" pos="3072"/>
        <p:guide pos="54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8" name="Shape 13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693385" y="1638300"/>
            <a:ext cx="13953493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93385" y="5029200"/>
            <a:ext cx="13953493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267"/>
            </a:lvl1pPr>
            <a:lvl2pPr marL="0" indent="304815" algn="ctr">
              <a:spcBef>
                <a:spcPts val="0"/>
              </a:spcBef>
              <a:buSzTx/>
              <a:buNone/>
              <a:defRPr sz="4267"/>
            </a:lvl2pPr>
            <a:lvl3pPr marL="0" indent="609630" algn="ctr">
              <a:spcBef>
                <a:spcPts val="0"/>
              </a:spcBef>
              <a:buSzTx/>
              <a:buNone/>
              <a:defRPr sz="4267"/>
            </a:lvl3pPr>
            <a:lvl4pPr marL="0" indent="914446" algn="ctr">
              <a:spcBef>
                <a:spcPts val="0"/>
              </a:spcBef>
              <a:buSzTx/>
              <a:buNone/>
              <a:defRPr sz="4267"/>
            </a:lvl4pPr>
            <a:lvl5pPr marL="0" indent="1219261" algn="ctr">
              <a:spcBef>
                <a:spcPts val="0"/>
              </a:spcBef>
              <a:buSzTx/>
              <a:buNone/>
              <a:defRPr sz="4267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1083767" y="0"/>
            <a:ext cx="20310042" cy="10160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2142132" y="635000"/>
            <a:ext cx="13039065" cy="65227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693385" y="6718300"/>
            <a:ext cx="13953493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93385" y="8191500"/>
            <a:ext cx="13953493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267"/>
            </a:lvl1pPr>
            <a:lvl2pPr marL="0" indent="304815" algn="ctr">
              <a:spcBef>
                <a:spcPts val="0"/>
              </a:spcBef>
              <a:buSzTx/>
              <a:buNone/>
              <a:defRPr sz="4267"/>
            </a:lvl2pPr>
            <a:lvl3pPr marL="0" indent="609630" algn="ctr">
              <a:spcBef>
                <a:spcPts val="0"/>
              </a:spcBef>
              <a:buSzTx/>
              <a:buNone/>
              <a:defRPr sz="4267"/>
            </a:lvl3pPr>
            <a:lvl4pPr marL="0" indent="914446" algn="ctr">
              <a:spcBef>
                <a:spcPts val="0"/>
              </a:spcBef>
              <a:buSzTx/>
              <a:buNone/>
              <a:defRPr sz="4267"/>
            </a:lvl4pPr>
            <a:lvl5pPr marL="0" indent="1219261" algn="ctr">
              <a:spcBef>
                <a:spcPts val="0"/>
              </a:spcBef>
              <a:buSzTx/>
              <a:buNone/>
              <a:defRPr sz="4267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04383" y="9245600"/>
            <a:ext cx="514564" cy="471924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693385" y="3225800"/>
            <a:ext cx="13953493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3623844" y="635001"/>
            <a:ext cx="16476637" cy="8238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270039" y="635000"/>
            <a:ext cx="7112217" cy="3987800"/>
          </a:xfrm>
          <a:prstGeom prst="rect">
            <a:avLst/>
          </a:prstGeom>
        </p:spPr>
        <p:txBody>
          <a:bodyPr anchor="b"/>
          <a:lstStyle>
            <a:lvl1pPr>
              <a:defRPr sz="8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39" y="4762500"/>
            <a:ext cx="7112217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267"/>
            </a:lvl1pPr>
            <a:lvl2pPr marL="0" indent="304815" algn="ctr">
              <a:spcBef>
                <a:spcPts val="0"/>
              </a:spcBef>
              <a:buSzTx/>
              <a:buNone/>
              <a:defRPr sz="4267"/>
            </a:lvl2pPr>
            <a:lvl3pPr marL="0" indent="609630" algn="ctr">
              <a:spcBef>
                <a:spcPts val="0"/>
              </a:spcBef>
              <a:buSzTx/>
              <a:buNone/>
              <a:defRPr sz="4267"/>
            </a:lvl3pPr>
            <a:lvl4pPr marL="0" indent="914446" algn="ctr">
              <a:spcBef>
                <a:spcPts val="0"/>
              </a:spcBef>
              <a:buSzTx/>
              <a:buNone/>
              <a:defRPr sz="4267"/>
            </a:lvl4pPr>
            <a:lvl5pPr marL="0" indent="1219261" algn="ctr">
              <a:spcBef>
                <a:spcPts val="0"/>
              </a:spcBef>
              <a:buSzTx/>
              <a:buNone/>
              <a:defRPr sz="4267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6045385" y="2603500"/>
            <a:ext cx="12573384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270039" y="2603500"/>
            <a:ext cx="7112217" cy="6286500"/>
          </a:xfrm>
          <a:prstGeom prst="rect">
            <a:avLst/>
          </a:prstGeom>
        </p:spPr>
        <p:txBody>
          <a:bodyPr/>
          <a:lstStyle>
            <a:lvl1pPr marL="457223" indent="-457223">
              <a:spcBef>
                <a:spcPts val="4267"/>
              </a:spcBef>
              <a:defRPr sz="3734"/>
            </a:lvl1pPr>
            <a:lvl2pPr marL="914446" indent="-457223">
              <a:spcBef>
                <a:spcPts val="4267"/>
              </a:spcBef>
              <a:defRPr sz="3734"/>
            </a:lvl2pPr>
            <a:lvl3pPr marL="1371669" indent="-457223">
              <a:spcBef>
                <a:spcPts val="4267"/>
              </a:spcBef>
              <a:defRPr sz="3734"/>
            </a:lvl3pPr>
            <a:lvl4pPr marL="1828891" indent="-457223">
              <a:spcBef>
                <a:spcPts val="4267"/>
              </a:spcBef>
              <a:defRPr sz="3734"/>
            </a:lvl4pPr>
            <a:lvl5pPr marL="2286114" indent="-457223">
              <a:spcBef>
                <a:spcPts val="4267"/>
              </a:spcBef>
              <a:defRPr sz="3734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270039" y="1270000"/>
            <a:ext cx="14800185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8907206" y="5026948"/>
            <a:ext cx="8077448" cy="404070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8670131" y="886748"/>
            <a:ext cx="7823439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3166630" y="889001"/>
            <a:ext cx="15968621" cy="7984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693385" y="6362700"/>
            <a:ext cx="13953493" cy="59503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693385" y="4168922"/>
            <a:ext cx="13953493" cy="88235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067"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270039" y="444500"/>
            <a:ext cx="14800185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270039" y="2603500"/>
            <a:ext cx="14800185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04383" y="9251950"/>
            <a:ext cx="514564" cy="47192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67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04815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67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09630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67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914446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67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219261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67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524076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67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828891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67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133707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67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438522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67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592696" marR="0" indent="-592696" algn="l" defTabSz="778972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7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185393" marR="0" indent="-592696" algn="l" defTabSz="778972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7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778089" marR="0" indent="-592696" algn="l" defTabSz="778972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7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370785" marR="0" indent="-592696" algn="l" defTabSz="778972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7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963482" marR="0" indent="-592696" algn="l" defTabSz="778972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7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556178" marR="0" indent="-592696" algn="l" defTabSz="778972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7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148874" marR="0" indent="-592696" algn="l" defTabSz="778972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7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4741570" marR="0" indent="-592696" algn="l" defTabSz="778972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7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334267" marR="0" indent="-592696" algn="l" defTabSz="778972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7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04815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09630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914446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219261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524076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828891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133707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438522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52DCA7A-ACCA-F044-84E8-575B0F4644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30" b="34173"/>
          <a:stretch/>
        </p:blipFill>
        <p:spPr>
          <a:xfrm>
            <a:off x="-16286" y="0"/>
            <a:ext cx="17372834" cy="2510118"/>
          </a:xfrm>
          <a:prstGeom prst="rect">
            <a:avLst/>
          </a:prstGeom>
          <a:ln>
            <a:noFill/>
          </a:ln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C33C4B-F6F1-A642-83E1-7C3D71B89234}"/>
              </a:ext>
            </a:extLst>
          </p:cNvPr>
          <p:cNvSpPr txBox="1">
            <a:spLocks/>
          </p:cNvSpPr>
          <p:nvPr/>
        </p:nvSpPr>
        <p:spPr>
          <a:xfrm>
            <a:off x="1094955" y="3847631"/>
            <a:ext cx="15150353" cy="2387600"/>
          </a:xfrm>
          <a:prstGeom prst="rect">
            <a:avLst/>
          </a:prstGeom>
        </p:spPr>
        <p:txBody>
          <a:bodyPr/>
          <a:lstStyle>
            <a:lvl1pPr marL="0" marR="0" indent="0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304815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609630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914446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1219261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524076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828891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2133707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2438522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04 - Climate </a:t>
            </a:r>
            <a:r>
              <a:rPr lang="en-US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Processing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C7BE0B-614A-E042-B001-2EE4EA766AA6}"/>
              </a:ext>
            </a:extLst>
          </p:cNvPr>
          <p:cNvSpPr txBox="1"/>
          <p:nvPr/>
        </p:nvSpPr>
        <p:spPr>
          <a:xfrm>
            <a:off x="6479468" y="5408526"/>
            <a:ext cx="43813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University of Florida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3DE92D-7780-BB46-B304-6B6DDF046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751" y="7706517"/>
            <a:ext cx="5177320" cy="1599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992571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61F76-BACC-EC49-8E21-0A8997732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extent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C638D1E-F59A-C63D-248A-9BCE57E9C6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80"/>
          <a:stretch/>
        </p:blipFill>
        <p:spPr>
          <a:xfrm>
            <a:off x="1270039" y="2180715"/>
            <a:ext cx="14800185" cy="748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3297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61F76-BACC-EC49-8E21-0A8997732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extent</a:t>
            </a:r>
          </a:p>
        </p:txBody>
      </p:sp>
      <p:pic>
        <p:nvPicPr>
          <p:cNvPr id="4" name="Picture 3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1AC29A6C-BD00-8447-BAB1-427983928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11" y="0"/>
            <a:ext cx="15179040" cy="1008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75786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81A9B03-3B42-6E4B-A05A-BED0043BB8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11" y="2227128"/>
            <a:ext cx="15179040" cy="631597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AF69397-B5E5-C146-99D1-60EA9A76A645}"/>
              </a:ext>
            </a:extLst>
          </p:cNvPr>
          <p:cNvSpPr txBox="1">
            <a:spLocks/>
          </p:cNvSpPr>
          <p:nvPr/>
        </p:nvSpPr>
        <p:spPr>
          <a:xfrm>
            <a:off x="1270039" y="444500"/>
            <a:ext cx="14800185" cy="2159000"/>
          </a:xfrm>
          <a:prstGeom prst="rect">
            <a:avLst/>
          </a:prstGeom>
        </p:spPr>
        <p:txBody>
          <a:bodyPr/>
          <a:lstStyle>
            <a:lvl1pPr marL="0" marR="0" indent="0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304815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609630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914446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1219261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524076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828891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2133707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2438522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dirty="0"/>
              <a:t>Mask and Crop Layers</a:t>
            </a:r>
          </a:p>
        </p:txBody>
      </p:sp>
    </p:spTree>
    <p:extLst>
      <p:ext uri="{BB962C8B-B14F-4D97-AF65-F5344CB8AC3E}">
        <p14:creationId xmlns:p14="http://schemas.microsoft.com/office/powerpoint/2010/main" val="84198824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E8CA0-08A0-004A-B8B8-FF73F4E3BB82}"/>
              </a:ext>
            </a:extLst>
          </p:cNvPr>
          <p:cNvSpPr txBox="1">
            <a:spLocks/>
          </p:cNvSpPr>
          <p:nvPr/>
        </p:nvSpPr>
        <p:spPr>
          <a:xfrm>
            <a:off x="1270039" y="444500"/>
            <a:ext cx="14800185" cy="2159000"/>
          </a:xfrm>
          <a:prstGeom prst="rect">
            <a:avLst/>
          </a:prstGeom>
        </p:spPr>
        <p:txBody>
          <a:bodyPr/>
          <a:lstStyle>
            <a:lvl1pPr marL="0" marR="0" indent="0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304815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609630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914446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1219261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524076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828891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2133707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2438522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dirty="0"/>
              <a:t>Select layers</a:t>
            </a: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8E7AB97-DB09-244A-8C0F-119997C3D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11" y="1994976"/>
            <a:ext cx="15179040" cy="64729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7AF5F6-93CD-3C91-F298-88F72B6618C9}"/>
              </a:ext>
            </a:extLst>
          </p:cNvPr>
          <p:cNvSpPr txBox="1"/>
          <p:nvPr/>
        </p:nvSpPr>
        <p:spPr>
          <a:xfrm>
            <a:off x="5436073" y="54649"/>
            <a:ext cx="6468117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WARNING: TIME INTENSIVE</a:t>
            </a:r>
          </a:p>
        </p:txBody>
      </p:sp>
    </p:spTree>
    <p:extLst>
      <p:ext uri="{BB962C8B-B14F-4D97-AF65-F5344CB8AC3E}">
        <p14:creationId xmlns:p14="http://schemas.microsoft.com/office/powerpoint/2010/main" val="3102433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04B30-C032-7948-92C4-BC6C9EF3D256}"/>
              </a:ext>
            </a:extLst>
          </p:cNvPr>
          <p:cNvSpPr txBox="1">
            <a:spLocks/>
          </p:cNvSpPr>
          <p:nvPr/>
        </p:nvSpPr>
        <p:spPr>
          <a:xfrm>
            <a:off x="1270039" y="444500"/>
            <a:ext cx="14800185" cy="2159000"/>
          </a:xfrm>
          <a:prstGeom prst="rect">
            <a:avLst/>
          </a:prstGeom>
        </p:spPr>
        <p:txBody>
          <a:bodyPr/>
          <a:lstStyle>
            <a:lvl1pPr marL="0" marR="0" indent="0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304815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609630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914446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1219261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524076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828891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2133707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2438522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dirty="0"/>
              <a:t>Select layers</a:t>
            </a:r>
          </a:p>
        </p:txBody>
      </p:sp>
      <p:pic>
        <p:nvPicPr>
          <p:cNvPr id="4" name="Picture 3" descr="A picture containing table&#10;&#10;Description automatically generated">
            <a:extLst>
              <a:ext uri="{FF2B5EF4-FFF2-40B4-BE49-F238E27FC236}">
                <a16:creationId xmlns:a16="http://schemas.microsoft.com/office/drawing/2014/main" id="{6A5B283B-04C7-3446-9BE1-53126A9A5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11" y="2241981"/>
            <a:ext cx="15179040" cy="270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82201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E45FD-772B-154D-942C-054232579456}"/>
              </a:ext>
            </a:extLst>
          </p:cNvPr>
          <p:cNvSpPr txBox="1">
            <a:spLocks/>
          </p:cNvSpPr>
          <p:nvPr/>
        </p:nvSpPr>
        <p:spPr>
          <a:xfrm>
            <a:off x="1270039" y="444500"/>
            <a:ext cx="14800185" cy="2159000"/>
          </a:xfrm>
          <a:prstGeom prst="rect">
            <a:avLst/>
          </a:prstGeom>
        </p:spPr>
        <p:txBody>
          <a:bodyPr/>
          <a:lstStyle>
            <a:lvl1pPr marL="0" marR="0" indent="0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304815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609630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914446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1219261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524076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828891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2133707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2438522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dirty="0"/>
              <a:t>Select layers</a:t>
            </a: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1E76185-F00F-304B-8F05-2344D2A56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11" y="2128326"/>
            <a:ext cx="15179040" cy="56487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9DCE36-6D2A-4243-831D-AFB98687F279}"/>
              </a:ext>
            </a:extLst>
          </p:cNvPr>
          <p:cNvSpPr txBox="1"/>
          <p:nvPr/>
        </p:nvSpPr>
        <p:spPr>
          <a:xfrm>
            <a:off x="1504992" y="7994294"/>
            <a:ext cx="4847482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571500" marR="0" indent="-5715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This may take a while!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91D274-DDF9-4234-3D92-41219C3C4B40}"/>
              </a:ext>
            </a:extLst>
          </p:cNvPr>
          <p:cNvSpPr txBox="1"/>
          <p:nvPr/>
        </p:nvSpPr>
        <p:spPr>
          <a:xfrm>
            <a:off x="5436073" y="54650"/>
            <a:ext cx="6468117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WARNING: TIME INTENSIVE</a:t>
            </a:r>
          </a:p>
        </p:txBody>
      </p:sp>
    </p:spTree>
    <p:extLst>
      <p:ext uri="{BB962C8B-B14F-4D97-AF65-F5344CB8AC3E}">
        <p14:creationId xmlns:p14="http://schemas.microsoft.com/office/powerpoint/2010/main" val="48701445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7E60F-847A-6D46-ADCC-A81B53E7ABF1}"/>
              </a:ext>
            </a:extLst>
          </p:cNvPr>
          <p:cNvSpPr txBox="1">
            <a:spLocks/>
          </p:cNvSpPr>
          <p:nvPr/>
        </p:nvSpPr>
        <p:spPr>
          <a:xfrm>
            <a:off x="1270039" y="444500"/>
            <a:ext cx="14800185" cy="2159000"/>
          </a:xfrm>
          <a:prstGeom prst="rect">
            <a:avLst/>
          </a:prstGeom>
        </p:spPr>
        <p:txBody>
          <a:bodyPr/>
          <a:lstStyle>
            <a:lvl1pPr marL="0" marR="0" indent="0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304815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609630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914446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1219261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524076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828891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2133707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2438522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dirty="0"/>
              <a:t>Select layers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AB4AAA9-86E9-574D-9CE3-1D61478868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11" y="2380496"/>
            <a:ext cx="15179040" cy="353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24948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8284E3E-8237-5B4E-9075-DC70D52FE4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899" y="2208401"/>
            <a:ext cx="15179040" cy="639283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6F0FAF9-532E-5D44-A00F-1AA76DA84CEE}"/>
              </a:ext>
            </a:extLst>
          </p:cNvPr>
          <p:cNvSpPr txBox="1">
            <a:spLocks/>
          </p:cNvSpPr>
          <p:nvPr/>
        </p:nvSpPr>
        <p:spPr>
          <a:xfrm>
            <a:off x="1270039" y="444500"/>
            <a:ext cx="14800185" cy="2159000"/>
          </a:xfrm>
          <a:prstGeom prst="rect">
            <a:avLst/>
          </a:prstGeom>
        </p:spPr>
        <p:txBody>
          <a:bodyPr/>
          <a:lstStyle>
            <a:lvl1pPr marL="0" marR="0" indent="0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304815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609630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914446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1219261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524076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828891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2133707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2438522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dirty="0"/>
              <a:t>Select layers</a:t>
            </a:r>
          </a:p>
        </p:txBody>
      </p:sp>
    </p:spTree>
    <p:extLst>
      <p:ext uri="{BB962C8B-B14F-4D97-AF65-F5344CB8AC3E}">
        <p14:creationId xmlns:p14="http://schemas.microsoft.com/office/powerpoint/2010/main" val="134378791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DFE85-22C5-AD49-8237-C95EEB579795}"/>
              </a:ext>
            </a:extLst>
          </p:cNvPr>
          <p:cNvSpPr txBox="1">
            <a:spLocks/>
          </p:cNvSpPr>
          <p:nvPr/>
        </p:nvSpPr>
        <p:spPr>
          <a:xfrm>
            <a:off x="1270039" y="444500"/>
            <a:ext cx="14800185" cy="2159000"/>
          </a:xfrm>
          <a:prstGeom prst="rect">
            <a:avLst/>
          </a:prstGeom>
        </p:spPr>
        <p:txBody>
          <a:bodyPr/>
          <a:lstStyle>
            <a:lvl1pPr marL="0" marR="0" indent="0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304815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609630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914446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1219261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524076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828891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2133707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2438522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dirty="0"/>
              <a:t>Select layers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A611E79-6E34-DE46-87D5-6265DBC2CB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08" y="2415045"/>
            <a:ext cx="15179040" cy="343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59068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08758D5-58BB-C542-A657-8946DE30BD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491" y="1595142"/>
            <a:ext cx="15179040" cy="768518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96206FA-3279-214E-91AE-E55FE339B736}"/>
              </a:ext>
            </a:extLst>
          </p:cNvPr>
          <p:cNvSpPr txBox="1">
            <a:spLocks/>
          </p:cNvSpPr>
          <p:nvPr/>
        </p:nvSpPr>
        <p:spPr>
          <a:xfrm>
            <a:off x="1270039" y="444500"/>
            <a:ext cx="14800185" cy="2159000"/>
          </a:xfrm>
          <a:prstGeom prst="rect">
            <a:avLst/>
          </a:prstGeom>
        </p:spPr>
        <p:txBody>
          <a:bodyPr/>
          <a:lstStyle>
            <a:lvl1pPr marL="0" marR="0" indent="0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304815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609630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914446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1219261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524076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828891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2133707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2438522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sz="8000" dirty="0"/>
              <a:t>Create Species Training Layers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E68097-F0A3-A89B-158F-042E9AEA4F21}"/>
              </a:ext>
            </a:extLst>
          </p:cNvPr>
          <p:cNvSpPr txBox="1"/>
          <p:nvPr/>
        </p:nvSpPr>
        <p:spPr>
          <a:xfrm>
            <a:off x="6015558" y="116205"/>
            <a:ext cx="530914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WARNING: TIME INTENSIVE</a:t>
            </a:r>
          </a:p>
        </p:txBody>
      </p:sp>
    </p:spTree>
    <p:extLst>
      <p:ext uri="{BB962C8B-B14F-4D97-AF65-F5344CB8AC3E}">
        <p14:creationId xmlns:p14="http://schemas.microsoft.com/office/powerpoint/2010/main" val="343679161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Layer Process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Layer Processing</a:t>
            </a:r>
          </a:p>
        </p:txBody>
      </p:sp>
      <p:sp>
        <p:nvSpPr>
          <p:cNvPr id="219" name="Need layers in ASCII format…"/>
          <p:cNvSpPr txBox="1">
            <a:spLocks noGrp="1"/>
          </p:cNvSpPr>
          <p:nvPr>
            <p:ph type="body" sz="half" idx="1"/>
          </p:nvPr>
        </p:nvSpPr>
        <p:spPr>
          <a:xfrm>
            <a:off x="496719" y="2235199"/>
            <a:ext cx="9042677" cy="7010401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>
              <a:spcBef>
                <a:spcPts val="0"/>
              </a:spcBef>
            </a:pPr>
            <a:r>
              <a:rPr sz="4000" dirty="0"/>
              <a:t>Need layers in ASCII format</a:t>
            </a:r>
          </a:p>
          <a:p>
            <a:pPr>
              <a:spcBef>
                <a:spcPts val="0"/>
              </a:spcBef>
            </a:pPr>
            <a:r>
              <a:rPr sz="4000" dirty="0"/>
              <a:t>Clip layers to fit your desired range</a:t>
            </a:r>
            <a:endParaRPr lang="en-US" sz="4000" dirty="0"/>
          </a:p>
          <a:p>
            <a:pPr lvl="1">
              <a:spcBef>
                <a:spcPts val="0"/>
              </a:spcBef>
            </a:pPr>
            <a:r>
              <a:rPr lang="en-US" sz="4000" dirty="0"/>
              <a:t>Dynamic alpha hull </a:t>
            </a:r>
          </a:p>
          <a:p>
            <a:pPr lvl="2">
              <a:spcBef>
                <a:spcPts val="0"/>
              </a:spcBef>
            </a:pPr>
            <a:r>
              <a:rPr lang="en-US" sz="4000" dirty="0"/>
              <a:t>+ 80</a:t>
            </a:r>
            <a:r>
              <a:rPr lang="en-US" sz="4000" baseline="30000" dirty="0"/>
              <a:t>th</a:t>
            </a:r>
            <a:r>
              <a:rPr lang="en-US" sz="4000" dirty="0"/>
              <a:t> quartile buffer</a:t>
            </a:r>
            <a:endParaRPr sz="4000" dirty="0"/>
          </a:p>
          <a:p>
            <a:pPr>
              <a:spcBef>
                <a:spcPts val="0"/>
              </a:spcBef>
            </a:pPr>
            <a:r>
              <a:rPr lang="en-US" sz="4000" dirty="0"/>
              <a:t>Remove layers with collinearity based on variable inflation factor and permutation importance. </a:t>
            </a:r>
            <a:endParaRPr sz="4000" dirty="0"/>
          </a:p>
          <a:p>
            <a:pPr>
              <a:spcBef>
                <a:spcPts val="0"/>
              </a:spcBef>
            </a:pPr>
            <a:r>
              <a:rPr lang="en-US" sz="4000" dirty="0"/>
              <a:t>Define shared projection layers and training layers.</a:t>
            </a:r>
            <a:endParaRPr sz="4000" dirty="0"/>
          </a:p>
        </p:txBody>
      </p:sp>
      <p:sp>
        <p:nvSpPr>
          <p:cNvPr id="220" name="ClimateProcessing.R"/>
          <p:cNvSpPr txBox="1"/>
          <p:nvPr/>
        </p:nvSpPr>
        <p:spPr>
          <a:xfrm>
            <a:off x="9966209" y="3558513"/>
            <a:ext cx="6128819" cy="875457"/>
          </a:xfrm>
          <a:prstGeom prst="rect">
            <a:avLst/>
          </a:prstGeom>
          <a:solidFill>
            <a:srgbClr val="DCDEE0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67735" tIns="67735" rIns="67735" bIns="67735" anchor="ctr">
            <a:spAutoFit/>
          </a:bodyPr>
          <a:lstStyle/>
          <a:p>
            <a:r>
              <a:rPr lang="en-US" sz="4800" dirty="0"/>
              <a:t>03_</a:t>
            </a:r>
            <a:r>
              <a:rPr sz="4800" dirty="0"/>
              <a:t>ClimateProcessing.R</a:t>
            </a:r>
          </a:p>
        </p:txBody>
      </p:sp>
    </p:spTree>
    <p:extLst>
      <p:ext uri="{BB962C8B-B14F-4D97-AF65-F5344CB8AC3E}">
        <p14:creationId xmlns:p14="http://schemas.microsoft.com/office/powerpoint/2010/main" val="3223289677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4FFBC97-D58D-3640-9D29-596233C686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11" y="1851186"/>
            <a:ext cx="15179040" cy="692377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1D86269-2EAA-5E4F-9E16-B03CBA7EB185}"/>
              </a:ext>
            </a:extLst>
          </p:cNvPr>
          <p:cNvSpPr txBox="1">
            <a:spLocks/>
          </p:cNvSpPr>
          <p:nvPr/>
        </p:nvSpPr>
        <p:spPr>
          <a:xfrm>
            <a:off x="1270039" y="444500"/>
            <a:ext cx="14800185" cy="2159000"/>
          </a:xfrm>
          <a:prstGeom prst="rect">
            <a:avLst/>
          </a:prstGeom>
        </p:spPr>
        <p:txBody>
          <a:bodyPr/>
          <a:lstStyle>
            <a:lvl1pPr marL="0" marR="0" indent="0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304815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609630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914446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1219261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524076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828891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2133707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2438522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sz="8000" dirty="0"/>
              <a:t>Create Species Training Layers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3D96CB-2DFB-A5FA-EB2F-E2265E718DFB}"/>
              </a:ext>
            </a:extLst>
          </p:cNvPr>
          <p:cNvSpPr txBox="1"/>
          <p:nvPr/>
        </p:nvSpPr>
        <p:spPr>
          <a:xfrm>
            <a:off x="6015558" y="116205"/>
            <a:ext cx="530914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WARNING: TIME INTENSIVE</a:t>
            </a:r>
          </a:p>
        </p:txBody>
      </p:sp>
    </p:spTree>
    <p:extLst>
      <p:ext uri="{BB962C8B-B14F-4D97-AF65-F5344CB8AC3E}">
        <p14:creationId xmlns:p14="http://schemas.microsoft.com/office/powerpoint/2010/main" val="311130998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F9216-0118-4047-9875-D26D6DC59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Packages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EF08D6B-7811-AD43-8F83-EE4EDC9B0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023" y="2321559"/>
            <a:ext cx="15242217" cy="644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28174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F9216-0118-4047-9875-D26D6DC59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Functions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F2BA0D-BD50-7D49-8565-4326EEC61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607" y="3073400"/>
            <a:ext cx="15243048" cy="16273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7ECF74-FE80-974E-9EEC-270A0F1C27F1}"/>
              </a:ext>
            </a:extLst>
          </p:cNvPr>
          <p:cNvSpPr txBox="1"/>
          <p:nvPr/>
        </p:nvSpPr>
        <p:spPr>
          <a:xfrm>
            <a:off x="985992" y="5995234"/>
            <a:ext cx="15130745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These functions are </a:t>
            </a:r>
            <a:r>
              <a:rPr lang="en-US" sz="4000" dirty="0"/>
              <a:t>modified from </a:t>
            </a:r>
            <a:r>
              <a:rPr lang="en-US" sz="4000" dirty="0" err="1"/>
              <a:t>mbelitz</a:t>
            </a:r>
            <a:r>
              <a:rPr lang="en-US" sz="4000" dirty="0"/>
              <a:t>/</a:t>
            </a:r>
            <a:r>
              <a:rPr lang="en-US" sz="4000" dirty="0" err="1"/>
              <a:t>Odo_SDM_Rproj</a:t>
            </a:r>
            <a:r>
              <a:rPr lang="en-US" sz="4000" dirty="0"/>
              <a:t> (GitHub)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99953663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F9216-0118-4047-9875-D26D6DC59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</a:t>
            </a:r>
            <a:r>
              <a:rPr lang="en-US" dirty="0" err="1"/>
              <a:t>bioclim</a:t>
            </a:r>
            <a:r>
              <a:rPr lang="en-US" dirty="0"/>
              <a:t> layers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F3C504D-9CE5-914F-B239-C9B3CB5D9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11" y="2312368"/>
            <a:ext cx="15179040" cy="632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46657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61F76-BACC-EC49-8E21-0A8997732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occurrence records</a:t>
            </a: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234A1D0-6B79-4643-A095-E6A766968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077" y="2708006"/>
            <a:ext cx="15179040" cy="317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10191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61F76-BACC-EC49-8E21-0A8997732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extent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071040-F18C-0F4F-9FB9-3990E2199A4E}"/>
              </a:ext>
            </a:extLst>
          </p:cNvPr>
          <p:cNvSpPr txBox="1"/>
          <p:nvPr/>
        </p:nvSpPr>
        <p:spPr>
          <a:xfrm>
            <a:off x="938388" y="6025414"/>
            <a:ext cx="13939984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4000" dirty="0"/>
              <a:t>Make into spatial point data frame by defining coordinates, datum, and projection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6" name="Picture 5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51C53289-463D-C1BC-D2A7-822F8E32B9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31" y="2677384"/>
            <a:ext cx="19115892" cy="281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17839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61F76-BACC-EC49-8E21-0A8997732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extent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205D92E8-C166-B846-A9E0-840993982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254" y="2432911"/>
            <a:ext cx="15179040" cy="321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33760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61F76-BACC-EC49-8E21-0A8997732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extent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9459C6-C914-BE4D-BA69-3A711A87C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621" y="0"/>
            <a:ext cx="15179040" cy="988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359410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</TotalTime>
  <Words>149</Words>
  <Application>Microsoft Macintosh PowerPoint</Application>
  <PresentationFormat>Custom</PresentationFormat>
  <Paragraphs>35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Helvetica</vt:lpstr>
      <vt:lpstr>Helvetica Neue</vt:lpstr>
      <vt:lpstr>White</vt:lpstr>
      <vt:lpstr>PowerPoint Presentation</vt:lpstr>
      <vt:lpstr>Layer Processing</vt:lpstr>
      <vt:lpstr>Load Packages</vt:lpstr>
      <vt:lpstr>Load Functions</vt:lpstr>
      <vt:lpstr>Load bioclim layers</vt:lpstr>
      <vt:lpstr>Load occurrence records</vt:lpstr>
      <vt:lpstr>Define extent</vt:lpstr>
      <vt:lpstr>Define extent</vt:lpstr>
      <vt:lpstr>Define extent</vt:lpstr>
      <vt:lpstr>Define extent</vt:lpstr>
      <vt:lpstr>Define extent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ENM Crash Course:  Data Cleaning and Processing</dc:title>
  <cp:lastModifiedBy>Michelle Gaynor</cp:lastModifiedBy>
  <cp:revision>27</cp:revision>
  <dcterms:modified xsi:type="dcterms:W3CDTF">2022-07-18T20:40:14Z</dcterms:modified>
</cp:coreProperties>
</file>