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3" r:id="rId2"/>
    <p:sldId id="689" r:id="rId3"/>
    <p:sldId id="623" r:id="rId4"/>
    <p:sldId id="708" r:id="rId5"/>
    <p:sldId id="690" r:id="rId6"/>
    <p:sldId id="709" r:id="rId7"/>
    <p:sldId id="710" r:id="rId8"/>
    <p:sldId id="711" r:id="rId9"/>
    <p:sldId id="713" r:id="rId10"/>
    <p:sldId id="712" r:id="rId11"/>
    <p:sldId id="714" r:id="rId12"/>
    <p:sldId id="715" r:id="rId13"/>
    <p:sldId id="726" r:id="rId14"/>
    <p:sldId id="727" r:id="rId15"/>
    <p:sldId id="716" r:id="rId16"/>
    <p:sldId id="717" r:id="rId17"/>
    <p:sldId id="718" r:id="rId18"/>
    <p:sldId id="728" r:id="rId19"/>
    <p:sldId id="729" r:id="rId20"/>
    <p:sldId id="719" r:id="rId21"/>
    <p:sldId id="720" r:id="rId22"/>
    <p:sldId id="721" r:id="rId23"/>
    <p:sldId id="730" r:id="rId24"/>
    <p:sldId id="722" r:id="rId25"/>
    <p:sldId id="731" r:id="rId26"/>
    <p:sldId id="723" r:id="rId27"/>
    <p:sldId id="724" r:id="rId28"/>
    <p:sldId id="72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4"/>
    <p:restoredTop sz="66259"/>
  </p:normalViewPr>
  <p:slideViewPr>
    <p:cSldViewPr snapToGrid="0" snapToObjects="1">
      <p:cViewPr>
        <p:scale>
          <a:sx n="86" d="100"/>
          <a:sy n="86" d="100"/>
        </p:scale>
        <p:origin x="656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222222"/>
                </a:solidFill>
              </a:rPr>
              <a:t>“Principal component analysis (PCA) </a:t>
            </a:r>
            <a:r>
              <a:rPr lang="en-US" sz="1200" dirty="0">
                <a:solidFill>
                  <a:srgbClr val="222222"/>
                </a:solidFill>
              </a:rPr>
              <a:t>is a statistical procedure that uses an </a:t>
            </a:r>
            <a:r>
              <a:rPr lang="en-US" sz="1200" b="1" dirty="0">
                <a:solidFill>
                  <a:srgbClr val="222222"/>
                </a:solidFill>
              </a:rPr>
              <a:t>orthogonal transformation </a:t>
            </a:r>
            <a:r>
              <a:rPr lang="en-US" sz="1200" dirty="0">
                <a:solidFill>
                  <a:srgbClr val="222222"/>
                </a:solidFill>
              </a:rPr>
              <a:t>to convert a set of observations of possibly correlated variables into a set of values of </a:t>
            </a:r>
            <a:r>
              <a:rPr lang="en-US" sz="1200" b="1" dirty="0">
                <a:solidFill>
                  <a:srgbClr val="222222"/>
                </a:solidFill>
              </a:rPr>
              <a:t>linearly uncorrelated variables </a:t>
            </a:r>
            <a:r>
              <a:rPr lang="en-US" sz="1200" dirty="0">
                <a:solidFill>
                  <a:srgbClr val="222222"/>
                </a:solidFill>
              </a:rPr>
              <a:t>called principal components.”</a:t>
            </a:r>
          </a:p>
          <a:p>
            <a:r>
              <a:rPr lang="en-US" sz="1200" dirty="0">
                <a:solidFill>
                  <a:srgbClr val="222222"/>
                </a:solidFill>
              </a:rPr>
              <a:t> – Wikipedia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Compares the means of more than two populations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Analysis of variance (ANOVA)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H</a:t>
            </a:r>
            <a:r>
              <a:rPr lang="en-US" sz="2800" baseline="-25000" dirty="0"/>
              <a:t>o</a:t>
            </a:r>
            <a:r>
              <a:rPr lang="en-US" sz="2800" dirty="0"/>
              <a:t>: All the groups have equal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H</a:t>
            </a:r>
            <a:r>
              <a:rPr lang="en-US" sz="2800" baseline="-25000" dirty="0"/>
              <a:t>a</a:t>
            </a:r>
            <a:r>
              <a:rPr lang="en-US" sz="2800" dirty="0"/>
              <a:t>: At least one mean is different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Do levels significantly differ from each other?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post hoc tests using the Tukey Honest Significant Differences (</a:t>
            </a:r>
            <a:r>
              <a:rPr lang="en-US" sz="2800" dirty="0" err="1"/>
              <a:t>TukeyHSD</a:t>
            </a:r>
            <a:r>
              <a:rPr lang="en-US" sz="2800" dirty="0"/>
              <a:t>) method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This does as pairwise comparisons among means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Warren et al. 2008 - Are the two niche identical?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Hypothesis test for D, null based on randomization. H1: the niche overlap is higher than expected by chance (or when randomized).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Warren et al. 2008 - Are the two niche similar?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one species’ niche predicted the occurrences of a second species better than expected by chance.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7508" y="2746944"/>
            <a:ext cx="7376984" cy="1364113"/>
          </a:xfrm>
        </p:spPr>
        <p:txBody>
          <a:bodyPr>
            <a:noAutofit/>
          </a:bodyPr>
          <a:lstStyle/>
          <a:p>
            <a:r>
              <a:rPr lang="en-US" sz="4800">
                <a:solidFill>
                  <a:srgbClr val="0070C0"/>
                </a:solidFill>
                <a:latin typeface="+mn-lt"/>
              </a:rPr>
              <a:t>05 - Point Based</a:t>
            </a:r>
            <a:br>
              <a:rPr lang="en-US" sz="4800" dirty="0">
                <a:solidFill>
                  <a:srgbClr val="0070C0"/>
                </a:solidFill>
                <a:latin typeface="+mn-lt"/>
              </a:rPr>
            </a:br>
            <a:endParaRPr lang="en-US" sz="4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15229" r="1509" b="38050"/>
          <a:stretch/>
        </p:blipFill>
        <p:spPr>
          <a:xfrm>
            <a:off x="0" y="0"/>
            <a:ext cx="12278497" cy="1754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A55BC-80C6-724C-990B-F4878247D80D}"/>
              </a:ext>
            </a:extLst>
          </p:cNvPr>
          <p:cNvSpPr txBox="1"/>
          <p:nvPr/>
        </p:nvSpPr>
        <p:spPr>
          <a:xfrm>
            <a:off x="3889570" y="3797460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FBC5A-0E65-A34B-B8AD-96BDA4F0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2EE617-4BF6-DC45-AD9A-27FFFCCB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97" y="1548962"/>
            <a:ext cx="9146440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D001A-957D-1146-A768-8C25A4FA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86" y="1002643"/>
            <a:ext cx="9144000" cy="1012958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191B668-05B5-214F-A8B8-4B5E33BD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58" y="1928211"/>
            <a:ext cx="9324865" cy="57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8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DFA318-C9A5-5B45-BAB1-02BCCC3B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46857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6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05D2595-E957-5245-BCC4-9ACECB0E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249197"/>
            <a:ext cx="9326880" cy="26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86F7F3D-B57C-F441-8D17-EEFE0B9A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42C113-6CE1-7248-E785-30E98AD2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06A8BF-4DF5-B94A-841B-E3AC270D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510862"/>
            <a:ext cx="10241280" cy="2917395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745506-6681-2CF1-2732-B5D7C01F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59" y="1895021"/>
            <a:ext cx="11279567" cy="25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9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F65D6A-E89D-23A7-DD0C-D963AC30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35" y="1107996"/>
            <a:ext cx="11259707" cy="33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AA5B0-6CA6-E2DA-998A-A838E2C4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97" y="1107996"/>
            <a:ext cx="7516606" cy="53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F2AFF5-548E-AF40-47E2-CF7C1FB2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66" y="892551"/>
            <a:ext cx="9603468" cy="596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E4F08E6-1BB9-6DBC-C41A-0554B1F5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1" y="967078"/>
            <a:ext cx="6231164" cy="57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7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174FA2-9C0A-6A4D-9C17-05FA1281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139"/>
          <a:stretch/>
        </p:blipFill>
        <p:spPr>
          <a:xfrm>
            <a:off x="0" y="0"/>
            <a:ext cx="6313727" cy="4680690"/>
          </a:xfrm>
        </p:spPr>
      </p:pic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54B8046-B8BE-C74A-B529-0894AA537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89"/>
          <a:stretch/>
        </p:blipFill>
        <p:spPr>
          <a:xfrm>
            <a:off x="5791200" y="3842415"/>
            <a:ext cx="6313727" cy="2740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DA8F2-89A4-3645-9280-FAE7C953C8A1}"/>
              </a:ext>
            </a:extLst>
          </p:cNvPr>
          <p:cNvSpPr txBox="1"/>
          <p:nvPr/>
        </p:nvSpPr>
        <p:spPr>
          <a:xfrm>
            <a:off x="0" y="5657671"/>
            <a:ext cx="4839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Brown and </a:t>
            </a:r>
            <a:r>
              <a:rPr lang="en-US" sz="2400" dirty="0" err="1"/>
              <a:t>Carnaval</a:t>
            </a:r>
            <a:r>
              <a:rPr lang="en-US" sz="2400" dirty="0"/>
              <a:t>. 2019. A tale of two niche: methods, concepts, and evolution. Frontiers of Biogeography.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A7167-5E6A-CB4B-BCB2-95984A513AFD}"/>
              </a:ext>
            </a:extLst>
          </p:cNvPr>
          <p:cNvSpPr/>
          <p:nvPr/>
        </p:nvSpPr>
        <p:spPr>
          <a:xfrm>
            <a:off x="7815088" y="135924"/>
            <a:ext cx="285776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/>
              <a:t>Climatic </a:t>
            </a:r>
          </a:p>
          <a:p>
            <a:pPr algn="ctr"/>
            <a:r>
              <a:rPr lang="en-US" sz="6000" dirty="0"/>
              <a:t>Niche</a:t>
            </a:r>
          </a:p>
        </p:txBody>
      </p:sp>
    </p:spTree>
    <p:extLst>
      <p:ext uri="{BB962C8B-B14F-4D97-AF65-F5344CB8AC3E}">
        <p14:creationId xmlns:p14="http://schemas.microsoft.com/office/powerpoint/2010/main" val="249269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87BA2C-AA5E-FB42-A997-8F627AD0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3948"/>
            <a:ext cx="9144000" cy="49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617E70-E5A4-BD45-938C-815FC1CE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76149"/>
            <a:ext cx="9144000" cy="56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3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5CFF2-5B69-6BCC-C10F-F53C9FEB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53998"/>
            <a:ext cx="8534400" cy="609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18811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422155-0DD4-2A4F-B575-ABA0B8D9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65" y="1309195"/>
            <a:ext cx="9144000" cy="25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3579253" y="0"/>
            <a:ext cx="5033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Overlap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366C11-559F-BCD2-FAAC-7FD1EF8C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0" y="1017722"/>
            <a:ext cx="11113540" cy="58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3579253" y="0"/>
            <a:ext cx="5033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Overlap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596B21-82DA-FD42-A166-515F3854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9108"/>
            <a:ext cx="9144000" cy="27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4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8512F7-8893-22B8-6231-D061BF0B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98760"/>
            <a:ext cx="8534400" cy="609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3579253" y="0"/>
            <a:ext cx="5033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Overlap</a:t>
            </a:r>
          </a:p>
        </p:txBody>
      </p:sp>
    </p:spTree>
    <p:extLst>
      <p:ext uri="{BB962C8B-B14F-4D97-AF65-F5344CB8AC3E}">
        <p14:creationId xmlns:p14="http://schemas.microsoft.com/office/powerpoint/2010/main" val="217212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2119815" y="0"/>
            <a:ext cx="79523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Equivalency Test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13AE5BCB-D83C-336B-8907-C905FBCC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833" y="1107996"/>
            <a:ext cx="9283908" cy="55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46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2544259" y="0"/>
            <a:ext cx="71034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Similarity Test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481A1A2-A47D-D572-7CAB-680AA5C2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176" y="1281763"/>
            <a:ext cx="9070506" cy="51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37" y="1580398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291735" y="1346988"/>
            <a:ext cx="54942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Realized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abiotic conditions that a species can occupy with the </a:t>
            </a:r>
            <a:r>
              <a:rPr lang="en-US" sz="3200" dirty="0">
                <a:solidFill>
                  <a:srgbClr val="FF0000"/>
                </a:solidFill>
              </a:rPr>
              <a:t>presence</a:t>
            </a:r>
            <a:r>
              <a:rPr lang="en-US" sz="3200" dirty="0"/>
              <a:t> of biotic interactions</a:t>
            </a:r>
          </a:p>
          <a:p>
            <a:r>
              <a:rPr lang="en-US" sz="3200" b="1" dirty="0"/>
              <a:t>Fundamental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abiotic conditions a species could potentially occupy in the </a:t>
            </a:r>
            <a:r>
              <a:rPr lang="en-US" sz="3200" dirty="0">
                <a:solidFill>
                  <a:srgbClr val="FF0000"/>
                </a:solidFill>
              </a:rPr>
              <a:t>absence</a:t>
            </a:r>
            <a:r>
              <a:rPr lang="en-US" sz="3200" dirty="0"/>
              <a:t> of biotic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171EB-9475-D14D-9CF2-D7F28BA80D1C}"/>
              </a:ext>
            </a:extLst>
          </p:cNvPr>
          <p:cNvSpPr txBox="1"/>
          <p:nvPr/>
        </p:nvSpPr>
        <p:spPr>
          <a:xfrm>
            <a:off x="2981590" y="0"/>
            <a:ext cx="6228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Ecological Niche</a:t>
            </a:r>
          </a:p>
        </p:txBody>
      </p:sp>
    </p:spTree>
    <p:extLst>
      <p:ext uri="{BB962C8B-B14F-4D97-AF65-F5344CB8AC3E}">
        <p14:creationId xmlns:p14="http://schemas.microsoft.com/office/powerpoint/2010/main" val="375464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37" y="1580398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291735" y="1346988"/>
            <a:ext cx="5494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Realized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abiotic conditions that a species can occupy with the </a:t>
            </a:r>
            <a:r>
              <a:rPr lang="en-US" sz="3200" dirty="0">
                <a:solidFill>
                  <a:srgbClr val="FF0000"/>
                </a:solidFill>
              </a:rPr>
              <a:t>presence</a:t>
            </a:r>
            <a:r>
              <a:rPr lang="en-US" sz="3200" dirty="0"/>
              <a:t> of biotic interactions</a:t>
            </a:r>
          </a:p>
          <a:p>
            <a:pPr lvl="1"/>
            <a:endParaRPr lang="en-US" sz="3200" dirty="0"/>
          </a:p>
          <a:p>
            <a:r>
              <a:rPr lang="en-US" sz="3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171EB-9475-D14D-9CF2-D7F28BA80D1C}"/>
              </a:ext>
            </a:extLst>
          </p:cNvPr>
          <p:cNvSpPr txBox="1"/>
          <p:nvPr/>
        </p:nvSpPr>
        <p:spPr>
          <a:xfrm>
            <a:off x="2981590" y="0"/>
            <a:ext cx="6228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Ecological Niche</a:t>
            </a:r>
          </a:p>
        </p:txBody>
      </p:sp>
    </p:spTree>
    <p:extLst>
      <p:ext uri="{BB962C8B-B14F-4D97-AF65-F5344CB8AC3E}">
        <p14:creationId xmlns:p14="http://schemas.microsoft.com/office/powerpoint/2010/main" val="106650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46A135-682F-784B-933E-7FE49B839AFE}"/>
              </a:ext>
            </a:extLst>
          </p:cNvPr>
          <p:cNvSpPr txBox="1"/>
          <p:nvPr/>
        </p:nvSpPr>
        <p:spPr>
          <a:xfrm>
            <a:off x="3305012" y="0"/>
            <a:ext cx="5581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Load Packages</a:t>
            </a:r>
          </a:p>
        </p:txBody>
      </p:sp>
      <p:pic>
        <p:nvPicPr>
          <p:cNvPr id="10" name="Picture 9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B017BFE-0CD6-204B-9405-787CCA9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7577"/>
            <a:ext cx="913949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2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3B2D5-F3A4-4D45-AB6C-5ED8117FB327}"/>
              </a:ext>
            </a:extLst>
          </p:cNvPr>
          <p:cNvSpPr txBox="1"/>
          <p:nvPr/>
        </p:nvSpPr>
        <p:spPr>
          <a:xfrm>
            <a:off x="3366535" y="0"/>
            <a:ext cx="5458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Load Datafiles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A8CF39-7B09-8D42-82A9-32777FDE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89100"/>
            <a:ext cx="9144000" cy="15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0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1DDDE-B18D-3B42-9711-C4026B120E83}"/>
              </a:ext>
            </a:extLst>
          </p:cNvPr>
          <p:cNvSpPr txBox="1"/>
          <p:nvPr/>
        </p:nvSpPr>
        <p:spPr>
          <a:xfrm>
            <a:off x="2531755" y="0"/>
            <a:ext cx="7128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Load Raster Layers</a:t>
            </a: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B5193B1-5ED6-D34E-A935-58BB363E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193"/>
            <a:ext cx="9418320" cy="20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4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8BAD5-D341-1D48-89F0-D367C753B926}"/>
              </a:ext>
            </a:extLst>
          </p:cNvPr>
          <p:cNvSpPr txBox="1"/>
          <p:nvPr/>
        </p:nvSpPr>
        <p:spPr>
          <a:xfrm>
            <a:off x="3213640" y="0"/>
            <a:ext cx="5764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Preparing Data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F0D735-7002-DA4F-9BEC-69E508CA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9819"/>
            <a:ext cx="9144000" cy="253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8BAD5-D341-1D48-89F0-D367C753B926}"/>
              </a:ext>
            </a:extLst>
          </p:cNvPr>
          <p:cNvSpPr txBox="1"/>
          <p:nvPr/>
        </p:nvSpPr>
        <p:spPr>
          <a:xfrm>
            <a:off x="3213640" y="0"/>
            <a:ext cx="5764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Preparing Data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1ABE4A-CE85-6A4C-8DFB-48422B48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8678"/>
            <a:ext cx="9144000" cy="30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310</Words>
  <Application>Microsoft Macintosh PowerPoint</Application>
  <PresentationFormat>Widescreen</PresentationFormat>
  <Paragraphs>57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05 - Point Based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Michelle Gaynor</cp:lastModifiedBy>
  <cp:revision>230</cp:revision>
  <dcterms:created xsi:type="dcterms:W3CDTF">2014-07-02T03:39:48Z</dcterms:created>
  <dcterms:modified xsi:type="dcterms:W3CDTF">2022-07-18T20:47:05Z</dcterms:modified>
</cp:coreProperties>
</file>