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3" r:id="rId2"/>
    <p:sldId id="690" r:id="rId3"/>
    <p:sldId id="705" r:id="rId4"/>
    <p:sldId id="704" r:id="rId5"/>
    <p:sldId id="706" r:id="rId6"/>
    <p:sldId id="720" r:id="rId7"/>
    <p:sldId id="707" r:id="rId8"/>
    <p:sldId id="708" r:id="rId9"/>
    <p:sldId id="709" r:id="rId10"/>
    <p:sldId id="721" r:id="rId11"/>
    <p:sldId id="710" r:id="rId12"/>
    <p:sldId id="711" r:id="rId13"/>
    <p:sldId id="71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103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36" y="3060540"/>
            <a:ext cx="11701847" cy="108443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06 - Ecological Niche Modeling</a:t>
            </a:r>
            <a:br>
              <a:rPr lang="en-US" sz="6000" dirty="0">
                <a:solidFill>
                  <a:srgbClr val="0070C0"/>
                </a:solidFill>
              </a:rPr>
            </a:b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r="2162" b="31710"/>
          <a:stretch/>
        </p:blipFill>
        <p:spPr>
          <a:xfrm>
            <a:off x="-168875" y="-12356"/>
            <a:ext cx="12686270" cy="172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7A66F-0758-4B42-9675-78FA9322A7D3}"/>
              </a:ext>
            </a:extLst>
          </p:cNvPr>
          <p:cNvSpPr txBox="1"/>
          <p:nvPr/>
        </p:nvSpPr>
        <p:spPr>
          <a:xfrm>
            <a:off x="3161486" y="3797460"/>
            <a:ext cx="5837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76279-7DC5-2F42-8406-295329E6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6"/>
          <a:stretch/>
        </p:blipFill>
        <p:spPr>
          <a:xfrm>
            <a:off x="1524000" y="1345400"/>
            <a:ext cx="9144000" cy="4496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978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AD0DF-DFAA-F347-A63D-491057FED414}"/>
              </a:ext>
            </a:extLst>
          </p:cNvPr>
          <p:cNvSpPr txBox="1"/>
          <p:nvPr/>
        </p:nvSpPr>
        <p:spPr>
          <a:xfrm>
            <a:off x="457200" y="274320"/>
            <a:ext cx="4461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dismo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endParaRPr lang="en-US" sz="6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A5A98F-761E-F44E-9335-9DF4C0F71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r="3531"/>
          <a:stretch/>
        </p:blipFill>
        <p:spPr>
          <a:xfrm>
            <a:off x="282054" y="1533667"/>
            <a:ext cx="11627893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07397-4A35-3BAB-E722-807E1471E9DE}"/>
              </a:ext>
            </a:extLst>
          </p:cNvPr>
          <p:cNvSpPr txBox="1"/>
          <p:nvPr/>
        </p:nvSpPr>
        <p:spPr>
          <a:xfrm>
            <a:off x="3051219" y="-115531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404274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AEAF0-830E-7449-B25A-B09FB107F8E0}"/>
              </a:ext>
            </a:extLst>
          </p:cNvPr>
          <p:cNvSpPr txBox="1"/>
          <p:nvPr/>
        </p:nvSpPr>
        <p:spPr>
          <a:xfrm>
            <a:off x="457200" y="274320"/>
            <a:ext cx="5175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4B18-6CE2-544A-8696-9EEB17C0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9" y="1489915"/>
            <a:ext cx="10836322" cy="2522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B6630-ED83-D74B-8B84-CBCD625D4B21}"/>
              </a:ext>
            </a:extLst>
          </p:cNvPr>
          <p:cNvSpPr txBox="1"/>
          <p:nvPr/>
        </p:nvSpPr>
        <p:spPr>
          <a:xfrm>
            <a:off x="677839" y="4212505"/>
            <a:ext cx="10836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publication worthy comparisons – test more feature-class combinations and a larger range of regularization multipliers: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Ex.: fc </a:t>
            </a:r>
            <a:r>
              <a:rPr lang="en-US" sz="2800" dirty="0"/>
              <a:t>= c(“L”, “H”, “LQ”, “LHQ”, “LQP”),  rm = c(0.5, 1.0, 1.5, 2.0, 2.5, 3.0, 3.5, 4.0)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622F0-3BF9-5840-805C-CFB27AB8FFD0}"/>
              </a:ext>
            </a:extLst>
          </p:cNvPr>
          <p:cNvSpPr txBox="1"/>
          <p:nvPr/>
        </p:nvSpPr>
        <p:spPr>
          <a:xfrm>
            <a:off x="30354" y="6228319"/>
            <a:ext cx="12161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see: Wang et al. 2021. Potential distributional shifts in North America of allelopathic invasive plant species under climate change models. Plant Diversity.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35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DBE82-EFD1-3343-A143-ACA6E466A2A0}"/>
              </a:ext>
            </a:extLst>
          </p:cNvPr>
          <p:cNvSpPr txBox="1"/>
          <p:nvPr/>
        </p:nvSpPr>
        <p:spPr>
          <a:xfrm>
            <a:off x="2559808" y="1895060"/>
            <a:ext cx="7072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Continued in</a:t>
            </a:r>
          </a:p>
          <a:p>
            <a:pPr algn="ctr"/>
            <a:r>
              <a:rPr lang="en-US" sz="7200" dirty="0"/>
              <a:t>Interpreting ENMs</a:t>
            </a:r>
          </a:p>
        </p:txBody>
      </p:sp>
    </p:spTree>
    <p:extLst>
      <p:ext uri="{BB962C8B-B14F-4D97-AF65-F5344CB8AC3E}">
        <p14:creationId xmlns:p14="http://schemas.microsoft.com/office/powerpoint/2010/main" val="12975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5F35AC-A257-F844-B89B-8BA3C22AE42B}"/>
              </a:ext>
            </a:extLst>
          </p:cNvPr>
          <p:cNvSpPr txBox="1"/>
          <p:nvPr/>
        </p:nvSpPr>
        <p:spPr>
          <a:xfrm>
            <a:off x="3302327" y="3509320"/>
            <a:ext cx="578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dismo</a:t>
            </a:r>
            <a:r>
              <a:rPr lang="en-US" sz="5400" dirty="0"/>
              <a:t> and </a:t>
            </a:r>
            <a:r>
              <a:rPr lang="en-US" sz="5400" dirty="0" err="1"/>
              <a:t>ENMeval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4181-15C7-6647-8C9D-77FE28B3504F}"/>
              </a:ext>
            </a:extLst>
          </p:cNvPr>
          <p:cNvSpPr txBox="1"/>
          <p:nvPr/>
        </p:nvSpPr>
        <p:spPr>
          <a:xfrm>
            <a:off x="1872049" y="1573428"/>
            <a:ext cx="8447903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 based Ecological Niche Models</a:t>
            </a:r>
          </a:p>
        </p:txBody>
      </p:sp>
    </p:spTree>
    <p:extLst>
      <p:ext uri="{BB962C8B-B14F-4D97-AF65-F5344CB8AC3E}">
        <p14:creationId xmlns:p14="http://schemas.microsoft.com/office/powerpoint/2010/main" val="2046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97F94-7769-094B-A50B-DF831E76CEF1}"/>
              </a:ext>
            </a:extLst>
          </p:cNvPr>
          <p:cNvSpPr/>
          <p:nvPr/>
        </p:nvSpPr>
        <p:spPr>
          <a:xfrm>
            <a:off x="786712" y="1563296"/>
            <a:ext cx="102849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Partitions occurrence and background data into subsets for training and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Builds models with different algorithmic settings and evaluates each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7695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ENMeval</a:t>
            </a:r>
            <a:r>
              <a:rPr lang="en-US" sz="6000" dirty="0"/>
              <a:t> Improvements</a:t>
            </a:r>
          </a:p>
        </p:txBody>
      </p:sp>
    </p:spTree>
    <p:extLst>
      <p:ext uri="{BB962C8B-B14F-4D97-AF65-F5344CB8AC3E}">
        <p14:creationId xmlns:p14="http://schemas.microsoft.com/office/powerpoint/2010/main" val="671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E6C9A-6CEE-614E-8413-32DAECAE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18" y="665375"/>
            <a:ext cx="5302765" cy="4814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E7830-20D9-5B49-BC2E-5EC480429472}"/>
              </a:ext>
            </a:extLst>
          </p:cNvPr>
          <p:cNvSpPr txBox="1"/>
          <p:nvPr/>
        </p:nvSpPr>
        <p:spPr>
          <a:xfrm>
            <a:off x="7809470" y="5684109"/>
            <a:ext cx="22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Muscarella</a:t>
            </a:r>
            <a:r>
              <a:rPr lang="en-US" dirty="0"/>
              <a:t> et al. 2014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DD680-F2E0-1940-967A-1F89BC5034F6}"/>
              </a:ext>
            </a:extLst>
          </p:cNvPr>
          <p:cNvSpPr/>
          <p:nvPr/>
        </p:nvSpPr>
        <p:spPr>
          <a:xfrm>
            <a:off x="457200" y="274320"/>
            <a:ext cx="54495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endParaRPr lang="en-US" sz="60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2737F-CED7-1049-9678-96CD061C7AE5}"/>
              </a:ext>
            </a:extLst>
          </p:cNvPr>
          <p:cNvSpPr txBox="1"/>
          <p:nvPr/>
        </p:nvSpPr>
        <p:spPr>
          <a:xfrm>
            <a:off x="395416" y="1297460"/>
            <a:ext cx="5090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partition occurrence localities into testing and training bins (folds) for </a:t>
            </a:r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1565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26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Different algorithmic settings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D5BAA-8592-E240-BAFA-D277E79B443A}"/>
              </a:ext>
            </a:extLst>
          </p:cNvPr>
          <p:cNvSpPr txBox="1"/>
          <p:nvPr/>
        </p:nvSpPr>
        <p:spPr>
          <a:xfrm>
            <a:off x="3620532" y="2248933"/>
            <a:ext cx="570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class is used to transform the original predictor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Determines the shape of the marginal responses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MaxEnt</a:t>
            </a:r>
            <a:r>
              <a:rPr lang="en-US" sz="2000" dirty="0"/>
              <a:t> Feature Classes: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(L)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quadratic (Q)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threshold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hinge (H)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868C8A-4072-EF43-974C-BF4E2336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6" y="2496068"/>
            <a:ext cx="2485596" cy="248559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73" b="31075"/>
          <a:stretch/>
        </p:blipFill>
        <p:spPr>
          <a:xfrm>
            <a:off x="662338" y="5609970"/>
            <a:ext cx="8919345" cy="444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A6811-2EF8-894E-BF76-76A1240BBE6E}"/>
              </a:ext>
            </a:extLst>
          </p:cNvPr>
          <p:cNvSpPr txBox="1"/>
          <p:nvPr/>
        </p:nvSpPr>
        <p:spPr>
          <a:xfrm>
            <a:off x="667264" y="6030100"/>
            <a:ext cx="1014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Determines the penalty associated with including variables or their transformations in the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ENMeval</a:t>
            </a:r>
            <a:r>
              <a:rPr lang="en-US" sz="2800" dirty="0"/>
              <a:t> allow the comparison of models with multiple regularization multipliers and different feature classes included</a:t>
            </a:r>
          </a:p>
        </p:txBody>
      </p:sp>
    </p:spTree>
    <p:extLst>
      <p:ext uri="{BB962C8B-B14F-4D97-AF65-F5344CB8AC3E}">
        <p14:creationId xmlns:p14="http://schemas.microsoft.com/office/powerpoint/2010/main" val="11622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26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Different algorithmic settings</a:t>
            </a:r>
            <a:endParaRPr lang="en-US" sz="6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73" b="31075"/>
          <a:stretch/>
        </p:blipFill>
        <p:spPr>
          <a:xfrm>
            <a:off x="539578" y="2189783"/>
            <a:ext cx="8919345" cy="444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ENMeval</a:t>
            </a:r>
            <a:r>
              <a:rPr lang="en-US" sz="2800" dirty="0"/>
              <a:t> allow the comparison of models with multiple regularization multipliers and different feature classes included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930D8-5582-4D41-8A0F-80E9AB4E2457}"/>
              </a:ext>
            </a:extLst>
          </p:cNvPr>
          <p:cNvSpPr txBox="1"/>
          <p:nvPr/>
        </p:nvSpPr>
        <p:spPr>
          <a:xfrm>
            <a:off x="556055" y="2634626"/>
            <a:ext cx="10268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Determines the penalty associated with including variables or their transformations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set to 0, all feature classes and variables are included: this could lead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set too high, the model could be underfit </a:t>
            </a:r>
          </a:p>
        </p:txBody>
      </p:sp>
    </p:spTree>
    <p:extLst>
      <p:ext uri="{BB962C8B-B14F-4D97-AF65-F5344CB8AC3E}">
        <p14:creationId xmlns:p14="http://schemas.microsoft.com/office/powerpoint/2010/main" val="344694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FE202C-E83C-F546-8840-F7852E4F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10308"/>
            <a:ext cx="9144000" cy="4880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8727F-E2B8-8D45-9D30-F060DE921696}"/>
              </a:ext>
            </a:extLst>
          </p:cNvPr>
          <p:cNvSpPr txBox="1"/>
          <p:nvPr/>
        </p:nvSpPr>
        <p:spPr>
          <a:xfrm>
            <a:off x="457200" y="274320"/>
            <a:ext cx="10454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Packages, Functions, &amp; Java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137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AFDC1A-C969-E645-994F-A32210AF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44324"/>
            <a:ext cx="10972800" cy="3766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9E197-B0B8-924E-87A9-5E1972C34DD9}"/>
              </a:ext>
            </a:extLst>
          </p:cNvPr>
          <p:cNvSpPr txBox="1"/>
          <p:nvPr/>
        </p:nvSpPr>
        <p:spPr>
          <a:xfrm>
            <a:off x="457200" y="274320"/>
            <a:ext cx="4879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Data Files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414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8" b="71834"/>
          <a:stretch/>
        </p:blipFill>
        <p:spPr>
          <a:xfrm>
            <a:off x="1524000" y="1441908"/>
            <a:ext cx="9144000" cy="135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226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399</Words>
  <Application>Microsoft Macintosh PowerPoint</Application>
  <PresentationFormat>Widescreen</PresentationFormat>
  <Paragraphs>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06 -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239</cp:revision>
  <dcterms:created xsi:type="dcterms:W3CDTF">2014-07-02T03:39:48Z</dcterms:created>
  <dcterms:modified xsi:type="dcterms:W3CDTF">2022-07-18T20:49:07Z</dcterms:modified>
</cp:coreProperties>
</file>