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3" r:id="rId2"/>
    <p:sldId id="625" r:id="rId3"/>
    <p:sldId id="653" r:id="rId4"/>
    <p:sldId id="720" r:id="rId5"/>
    <p:sldId id="656" r:id="rId6"/>
    <p:sldId id="695" r:id="rId7"/>
    <p:sldId id="693" r:id="rId8"/>
    <p:sldId id="696" r:id="rId9"/>
    <p:sldId id="697" r:id="rId10"/>
    <p:sldId id="698" r:id="rId11"/>
    <p:sldId id="699" r:id="rId12"/>
    <p:sldId id="700" r:id="rId13"/>
    <p:sldId id="701" r:id="rId14"/>
    <p:sldId id="702" r:id="rId15"/>
    <p:sldId id="703" r:id="rId16"/>
    <p:sldId id="71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2"/>
    <p:restoredTop sz="93447" autoAdjust="0"/>
  </p:normalViewPr>
  <p:slideViewPr>
    <p:cSldViewPr snapToGrid="0" snapToObjects="1">
      <p:cViewPr varScale="1">
        <p:scale>
          <a:sx n="59" d="100"/>
          <a:sy n="59" d="100"/>
        </p:scale>
        <p:origin x="75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ED0A-8BFD-D54B-9A28-EFBE87F016A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18C1-BCA2-CC44-A0A9-96C5595E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2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8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“25” we entered for “random test percentage” told the program to randomly set aside 25% of the sample records for testing.</a:t>
            </a:r>
          </a:p>
          <a:p>
            <a:r>
              <a:rPr lang="en-US" dirty="0"/>
              <a:t>This is used to calculate the threshold to make a binary prediction, with suitable conditions predicted above the threshold and unsuitable below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7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83D2-16C1-A947-8B3E-9A1423855515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7508" y="2627466"/>
            <a:ext cx="7376984" cy="1084431"/>
          </a:xfrm>
        </p:spPr>
        <p:txBody>
          <a:bodyPr>
            <a:noAutofit/>
          </a:bodyPr>
          <a:lstStyle/>
          <a:p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0070C0"/>
                </a:solidFill>
              </a:rPr>
              <a:t>Ecological Niche Modeling Overview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8862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ba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0" r="2162" b="31710"/>
          <a:stretch/>
        </p:blipFill>
        <p:spPr>
          <a:xfrm>
            <a:off x="-168875" y="-12356"/>
            <a:ext cx="12686270" cy="172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7A66F-0758-4B42-9675-78FA9322A7D3}"/>
              </a:ext>
            </a:extLst>
          </p:cNvPr>
          <p:cNvSpPr txBox="1"/>
          <p:nvPr/>
        </p:nvSpPr>
        <p:spPr>
          <a:xfrm>
            <a:off x="3889570" y="3797460"/>
            <a:ext cx="438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76279-7DC5-2F42-8406-295329E68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40" y="5123955"/>
            <a:ext cx="5177320" cy="15997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F4A55F-622E-EF47-BDB0-1EFC4929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10" y="466349"/>
            <a:ext cx="7185013" cy="592087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3549C4-D74B-724B-8407-0FCB572453DA}"/>
              </a:ext>
            </a:extLst>
          </p:cNvPr>
          <p:cNvSpPr/>
          <p:nvPr/>
        </p:nvSpPr>
        <p:spPr>
          <a:xfrm>
            <a:off x="4621629" y="3856996"/>
            <a:ext cx="4150231" cy="13104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FB6EC-EAF1-EC45-0302-968558A80D2B}"/>
              </a:ext>
            </a:extLst>
          </p:cNvPr>
          <p:cNvSpPr/>
          <p:nvPr/>
        </p:nvSpPr>
        <p:spPr>
          <a:xfrm>
            <a:off x="5209954" y="1190387"/>
            <a:ext cx="6698512" cy="2585323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Random test percentage: </a:t>
            </a:r>
            <a:r>
              <a:rPr lang="en-US" dirty="0"/>
              <a:t>“randomly set aside 25% of the sample records for testing” </a:t>
            </a:r>
          </a:p>
          <a:p>
            <a:r>
              <a:rPr lang="en-US" dirty="0"/>
              <a:t>Used to calculate the threshold to make a binary prediction, with suitable conditions predicted above the threshold and unsuitable below!</a:t>
            </a:r>
            <a:endParaRPr lang="en-US" b="1" dirty="0"/>
          </a:p>
          <a:p>
            <a:pPr algn="l"/>
            <a:r>
              <a:rPr lang="en-US" b="1" dirty="0"/>
              <a:t>R</a:t>
            </a:r>
            <a:r>
              <a:rPr lang="en-US" sz="1800" b="1" i="0" u="none" strike="noStrike" baseline="0" dirty="0"/>
              <a:t>egularization multiplier:</a:t>
            </a:r>
            <a:r>
              <a:rPr lang="en-US" sz="1800" b="0" i="0" u="none" strike="noStrike" baseline="0" dirty="0"/>
              <a:t> affects how focused or closely-fitted the output distribution is. </a:t>
            </a:r>
            <a:r>
              <a:rPr lang="en-US" dirty="0"/>
              <a:t>Values under </a:t>
            </a:r>
            <a:r>
              <a:rPr lang="en-US" sz="1800" b="0" i="0" u="none" strike="noStrike" baseline="0" dirty="0"/>
              <a:t>1.0 (low values) may result into overfitting while values over 1.0 (high values) tend to yield less localized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F4A55F-622E-EF47-BDB0-1EFC4929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94" y="466349"/>
            <a:ext cx="7185013" cy="592087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3549C4-D74B-724B-8407-0FCB572453DA}"/>
              </a:ext>
            </a:extLst>
          </p:cNvPr>
          <p:cNvSpPr/>
          <p:nvPr/>
        </p:nvSpPr>
        <p:spPr>
          <a:xfrm>
            <a:off x="2522747" y="1408669"/>
            <a:ext cx="3299255" cy="25207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310FCE-4952-0140-9965-A32AE3E9E60F}"/>
              </a:ext>
            </a:extLst>
          </p:cNvPr>
          <p:cNvSpPr/>
          <p:nvPr/>
        </p:nvSpPr>
        <p:spPr>
          <a:xfrm>
            <a:off x="7199871" y="1164609"/>
            <a:ext cx="4572000" cy="2308324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b="1" dirty="0"/>
              <a:t>Clamping</a:t>
            </a:r>
            <a:r>
              <a:rPr lang="en-US" dirty="0"/>
              <a:t> treats variables outside the training range as if they were at the limit of the training range. </a:t>
            </a:r>
          </a:p>
          <a:p>
            <a:r>
              <a:rPr lang="en-US" b="1" dirty="0"/>
              <a:t>Clamp grid </a:t>
            </a:r>
            <a:r>
              <a:rPr lang="en-US" dirty="0"/>
              <a:t>depicted are the absolute difference between predictions with and without clamping.</a:t>
            </a:r>
          </a:p>
          <a:p>
            <a:r>
              <a:rPr lang="en-US" b="1" dirty="0"/>
              <a:t>Random seed: </a:t>
            </a:r>
            <a:r>
              <a:rPr lang="en-US" dirty="0"/>
              <a:t>different random test points each time the it runs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127F74-54D7-3D4D-8472-C2177EA135FF}"/>
              </a:ext>
            </a:extLst>
          </p:cNvPr>
          <p:cNvCxnSpPr>
            <a:cxnSpLocks/>
          </p:cNvCxnSpPr>
          <p:nvPr/>
        </p:nvCxnSpPr>
        <p:spPr>
          <a:xfrm flipH="1">
            <a:off x="6004310" y="2318771"/>
            <a:ext cx="1195561" cy="17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5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F4A55F-622E-EF47-BDB0-1EFC4929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94" y="466349"/>
            <a:ext cx="7185013" cy="592087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3549C4-D74B-724B-8407-0FCB572453DA}"/>
              </a:ext>
            </a:extLst>
          </p:cNvPr>
          <p:cNvSpPr/>
          <p:nvPr/>
        </p:nvSpPr>
        <p:spPr>
          <a:xfrm>
            <a:off x="2598272" y="1408669"/>
            <a:ext cx="3299255" cy="25207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4511A-B17B-B34C-82C4-2A2BEA348A17}"/>
              </a:ext>
            </a:extLst>
          </p:cNvPr>
          <p:cNvSpPr/>
          <p:nvPr/>
        </p:nvSpPr>
        <p:spPr>
          <a:xfrm>
            <a:off x="6669010" y="1408669"/>
            <a:ext cx="4572000" cy="646331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MESS = Multivariate Environmental Surface Similarity (MESS)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3F202C-8D53-ED43-A755-AEF3338E04E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94474" y="2055000"/>
            <a:ext cx="2660536" cy="942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5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72248A4-82E1-FC49-8622-5975545B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408" y="302526"/>
            <a:ext cx="7187184" cy="6042323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2BDF5C-2BE7-EB40-B76E-C41EA26C59D0}"/>
              </a:ext>
            </a:extLst>
          </p:cNvPr>
          <p:cNvSpPr/>
          <p:nvPr/>
        </p:nvSpPr>
        <p:spPr>
          <a:xfrm>
            <a:off x="2574324" y="1123031"/>
            <a:ext cx="3595816" cy="25825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CE0A6-137D-3B4E-897E-89E8515FC9EB}"/>
              </a:ext>
            </a:extLst>
          </p:cNvPr>
          <p:cNvSpPr/>
          <p:nvPr/>
        </p:nvSpPr>
        <p:spPr>
          <a:xfrm>
            <a:off x="2568191" y="3726860"/>
            <a:ext cx="7018637" cy="313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5F52E1-89E5-0496-BA37-A1D526DE1FF8}"/>
              </a:ext>
            </a:extLst>
          </p:cNvPr>
          <p:cNvSpPr/>
          <p:nvPr/>
        </p:nvSpPr>
        <p:spPr>
          <a:xfrm>
            <a:off x="7583410" y="2417781"/>
            <a:ext cx="3431920" cy="923330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Iterations </a:t>
            </a:r>
            <a:r>
              <a:rPr lang="en-US" dirty="0">
                <a:solidFill>
                  <a:sysClr val="windowText" lastClr="000000"/>
                </a:solidFill>
              </a:rPr>
              <a:t>= allows the model to have adequate time for convergence (coming together)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582A45-4ACD-DC1F-EC97-420FCFE3DF88}"/>
              </a:ext>
            </a:extLst>
          </p:cNvPr>
          <p:cNvSpPr/>
          <p:nvPr/>
        </p:nvSpPr>
        <p:spPr>
          <a:xfrm>
            <a:off x="2502408" y="302526"/>
            <a:ext cx="2034266" cy="646331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Extrapolate</a:t>
            </a:r>
            <a:r>
              <a:rPr lang="en-US" dirty="0">
                <a:solidFill>
                  <a:sysClr val="windowText" lastClr="000000"/>
                </a:solidFill>
              </a:rPr>
              <a:t> = extent to estimate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328581-9818-6325-1AD2-1E4E1F8288AE}"/>
              </a:ext>
            </a:extLst>
          </p:cNvPr>
          <p:cNvCxnSpPr>
            <a:cxnSpLocks/>
          </p:cNvCxnSpPr>
          <p:nvPr/>
        </p:nvCxnSpPr>
        <p:spPr>
          <a:xfrm>
            <a:off x="3604437" y="948857"/>
            <a:ext cx="0" cy="1018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D0507F-382D-D9E5-5D63-3C279388843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794205" y="2879446"/>
            <a:ext cx="789205" cy="746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68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7A81E4-407C-FD43-9039-E80B05092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408" y="342822"/>
            <a:ext cx="7187184" cy="594745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327C17A-9AC6-014B-BDEA-E16A63028214}"/>
              </a:ext>
            </a:extLst>
          </p:cNvPr>
          <p:cNvSpPr/>
          <p:nvPr/>
        </p:nvSpPr>
        <p:spPr>
          <a:xfrm>
            <a:off x="2535263" y="1075038"/>
            <a:ext cx="3595816" cy="21253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5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3E66340-9FE5-DE4B-8728-24C4F99C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32" y="901699"/>
            <a:ext cx="7518056" cy="558358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0C4068-CD52-E045-91A5-ECC9CED63C9C}"/>
              </a:ext>
            </a:extLst>
          </p:cNvPr>
          <p:cNvSpPr/>
          <p:nvPr/>
        </p:nvSpPr>
        <p:spPr>
          <a:xfrm>
            <a:off x="2125363" y="6005384"/>
            <a:ext cx="2384854" cy="2842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4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0B3FC-2548-144B-A0E7-693490ECF8D4}"/>
              </a:ext>
            </a:extLst>
          </p:cNvPr>
          <p:cNvSpPr/>
          <p:nvPr/>
        </p:nvSpPr>
        <p:spPr>
          <a:xfrm>
            <a:off x="864973" y="1524170"/>
            <a:ext cx="111705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Files for this activity can be found in </a:t>
            </a:r>
            <a:r>
              <a:rPr lang="en-US" sz="2800" b="1" dirty="0">
                <a:ea typeface="Times New Roman" panose="02020603050405020304" pitchFamily="18" charset="0"/>
              </a:rPr>
              <a:t>“Demo/Manual/</a:t>
            </a:r>
            <a:r>
              <a:rPr lang="en-US" sz="2800" b="1" dirty="0" err="1">
                <a:ea typeface="Times New Roman" panose="02020603050405020304" pitchFamily="18" charset="0"/>
              </a:rPr>
              <a:t>Ecological_Niche_Modeling</a:t>
            </a:r>
            <a:r>
              <a:rPr lang="en-US" sz="2800" b="1" dirty="0">
                <a:ea typeface="Times New Roman" panose="02020603050405020304" pitchFamily="18" charset="0"/>
              </a:rPr>
              <a:t>/”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Try out the demo!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R-based ENM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>
                <a:ea typeface="Times New Roman" panose="02020603050405020304" pitchFamily="18" charset="0"/>
              </a:rPr>
              <a:t>Cross-validation </a:t>
            </a:r>
            <a:r>
              <a:rPr lang="en-US" sz="2800" dirty="0">
                <a:ea typeface="Times New Roman" panose="02020603050405020304" pitchFamily="18" charset="0"/>
              </a:rPr>
              <a:t>and data partitioning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Advance model comparisons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Evaluating ENMs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502DB-C604-7348-A2E5-922A48A932E2}"/>
              </a:ext>
            </a:extLst>
          </p:cNvPr>
          <p:cNvSpPr txBox="1"/>
          <p:nvPr/>
        </p:nvSpPr>
        <p:spPr>
          <a:xfrm>
            <a:off x="457200" y="274320"/>
            <a:ext cx="4617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MaxEnt</a:t>
            </a:r>
            <a:r>
              <a:rPr lang="en-US" sz="6000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5714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362466" y="1375536"/>
            <a:ext cx="11549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MaxEnt</a:t>
            </a:r>
            <a:r>
              <a:rPr lang="en-US" sz="28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uses the </a:t>
            </a:r>
            <a:r>
              <a:rPr lang="en-US" sz="2800" b="1" dirty="0"/>
              <a:t>principle of maximum entropy </a:t>
            </a:r>
            <a:r>
              <a:rPr lang="en-US" sz="2800" dirty="0"/>
              <a:t>on presence-only data to predicted the species’ potential geographic distribution (or niche)</a:t>
            </a:r>
          </a:p>
          <a:p>
            <a:r>
              <a:rPr lang="en-US" sz="28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3CCABA-C64E-3349-ABC7-ADFCA6CD5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8" t="7601" r="67682" b="72517"/>
          <a:stretch/>
        </p:blipFill>
        <p:spPr>
          <a:xfrm>
            <a:off x="1524000" y="3657098"/>
            <a:ext cx="3813568" cy="2146968"/>
          </a:xfrm>
          <a:prstGeom prst="rect">
            <a:avLst/>
          </a:prstGeom>
        </p:spPr>
      </p:pic>
      <p:pic>
        <p:nvPicPr>
          <p:cNvPr id="12" name="Picture 11" descr="A picture containing photo, smoke, small, water&#10;&#10;Description automatically generated">
            <a:extLst>
              <a:ext uri="{FF2B5EF4-FFF2-40B4-BE49-F238E27FC236}">
                <a16:creationId xmlns:a16="http://schemas.microsoft.com/office/drawing/2014/main" id="{26C67BD2-159E-0740-823E-CC96BE0F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70" y="3558747"/>
            <a:ext cx="3519831" cy="228239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51F8B6E9-1B6D-6449-B5E8-4C64E89A3FB2}"/>
              </a:ext>
            </a:extLst>
          </p:cNvPr>
          <p:cNvSpPr/>
          <p:nvPr/>
        </p:nvSpPr>
        <p:spPr>
          <a:xfrm>
            <a:off x="5473493" y="4040659"/>
            <a:ext cx="1084377" cy="9761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B5DBD-C4C9-6944-BAA8-66F3520AF2F8}"/>
              </a:ext>
            </a:extLst>
          </p:cNvPr>
          <p:cNvSpPr txBox="1"/>
          <p:nvPr/>
        </p:nvSpPr>
        <p:spPr>
          <a:xfrm>
            <a:off x="457200" y="274320"/>
            <a:ext cx="83622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Ecological Niche Modeling</a:t>
            </a:r>
          </a:p>
        </p:txBody>
      </p:sp>
    </p:spTree>
    <p:extLst>
      <p:ext uri="{BB962C8B-B14F-4D97-AF65-F5344CB8AC3E}">
        <p14:creationId xmlns:p14="http://schemas.microsoft.com/office/powerpoint/2010/main" val="18261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D6903-DC0D-9B4A-BA20-42BB3A58C287}"/>
              </a:ext>
            </a:extLst>
          </p:cNvPr>
          <p:cNvSpPr/>
          <p:nvPr/>
        </p:nvSpPr>
        <p:spPr>
          <a:xfrm>
            <a:off x="399535" y="1346045"/>
            <a:ext cx="116977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MaxEnt</a:t>
            </a:r>
            <a:r>
              <a:rPr lang="en-US" sz="2400" dirty="0"/>
              <a:t> </a:t>
            </a:r>
            <a:r>
              <a:rPr lang="en-US" sz="2400" b="1" dirty="0"/>
              <a:t>used only presence and pseudo-absences </a:t>
            </a:r>
            <a:r>
              <a:rPr lang="en-US" sz="2400" dirty="0"/>
              <a:t>for model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”best” algorithm for modeling (</a:t>
            </a:r>
            <a:r>
              <a:rPr lang="en-US" sz="2400" dirty="0" err="1"/>
              <a:t>Qiao</a:t>
            </a:r>
            <a:r>
              <a:rPr lang="en-US" sz="2400" dirty="0"/>
              <a:t> et al. 2015, Methods </a:t>
            </a:r>
            <a:r>
              <a:rPr lang="en-US" sz="2400" dirty="0" err="1"/>
              <a:t>Ecol</a:t>
            </a:r>
            <a:r>
              <a:rPr lang="en-US" sz="2400" dirty="0"/>
              <a:t> </a:t>
            </a:r>
            <a:r>
              <a:rPr lang="en-US" sz="2400" dirty="0" err="1"/>
              <a:t>Evol</a:t>
            </a:r>
            <a:r>
              <a:rPr lang="en-US" sz="2400" dirty="0"/>
              <a:t>), but </a:t>
            </a:r>
            <a:r>
              <a:rPr lang="en-US" sz="2400" dirty="0" err="1"/>
              <a:t>MaxEnt</a:t>
            </a:r>
            <a:r>
              <a:rPr lang="en-US" sz="2400" dirty="0"/>
              <a:t> generally performs well across evaluation criteria (Aguirre-Gutierrez et al. 2013, </a:t>
            </a:r>
            <a:r>
              <a:rPr lang="en-US" sz="2400" dirty="0" err="1"/>
              <a:t>PLoS</a:t>
            </a:r>
            <a:r>
              <a:rPr lang="en-US" sz="2400" dirty="0"/>
              <a:t> 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>
                <a:solidFill>
                  <a:srgbClr val="1C1D1E"/>
                </a:solidFill>
              </a:rPr>
              <a:t>What does it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1D1E"/>
                </a:solidFill>
              </a:rPr>
              <a:t>Makes predictions about the probability that conditions are suitable for a given taxa to occur (does not calculate probability of occurrence!)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1D1E"/>
                </a:solidFill>
              </a:rPr>
              <a:t>Models should be chosen that are as similar as possible to prior expectations while also being consistent with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C1D1E"/>
              </a:solidFill>
            </a:endParaRPr>
          </a:p>
          <a:p>
            <a:r>
              <a:rPr lang="en-US" sz="2400" b="1" dirty="0">
                <a:solidFill>
                  <a:srgbClr val="1C1D1E"/>
                </a:solidFill>
              </a:rPr>
              <a:t>Important notes:</a:t>
            </a:r>
          </a:p>
          <a:p>
            <a:r>
              <a:rPr lang="en-US" sz="2400" dirty="0"/>
              <a:t>The grids must all have the same geographic bounds and cell size (i.e. all the ascii file headings must match each other perfectly)</a:t>
            </a:r>
          </a:p>
          <a:p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FA531-D477-6A43-90C1-1428DBC91857}"/>
              </a:ext>
            </a:extLst>
          </p:cNvPr>
          <p:cNvSpPr txBox="1"/>
          <p:nvPr/>
        </p:nvSpPr>
        <p:spPr>
          <a:xfrm>
            <a:off x="457200" y="274320"/>
            <a:ext cx="2566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MaxEnt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6178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B928AB-7B0A-4699-2C80-D461AFAE9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4" t="26512" r="6686" b="11783"/>
          <a:stretch/>
        </p:blipFill>
        <p:spPr>
          <a:xfrm>
            <a:off x="446566" y="616687"/>
            <a:ext cx="11121657" cy="4231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82CD55-A952-54EA-B897-DED9E0A2EEEF}"/>
              </a:ext>
            </a:extLst>
          </p:cNvPr>
          <p:cNvSpPr txBox="1"/>
          <p:nvPr/>
        </p:nvSpPr>
        <p:spPr>
          <a:xfrm>
            <a:off x="1811078" y="5475216"/>
            <a:ext cx="8789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https://biodiversityinformatics.amnh.org/open_source/maxent/Maxent_tutorial2017.pdf</a:t>
            </a:r>
          </a:p>
        </p:txBody>
      </p:sp>
    </p:spTree>
    <p:extLst>
      <p:ext uri="{BB962C8B-B14F-4D97-AF65-F5344CB8AC3E}">
        <p14:creationId xmlns:p14="http://schemas.microsoft.com/office/powerpoint/2010/main" val="82178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3E66340-9FE5-DE4B-8728-24C4F99C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32" y="901699"/>
            <a:ext cx="7518056" cy="5583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D5C952-ED3C-4C48-AF73-E05872E8FCF5}"/>
              </a:ext>
            </a:extLst>
          </p:cNvPr>
          <p:cNvSpPr txBox="1"/>
          <p:nvPr/>
        </p:nvSpPr>
        <p:spPr>
          <a:xfrm>
            <a:off x="2191266" y="321275"/>
            <a:ext cx="2647969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one species at a time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0E51B2-5631-524B-AE00-8E13760E962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093308" y="690607"/>
            <a:ext cx="421942" cy="1212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00C45C-4F07-024D-BCD3-2317FEEE1E7B}"/>
              </a:ext>
            </a:extLst>
          </p:cNvPr>
          <p:cNvSpPr txBox="1"/>
          <p:nvPr/>
        </p:nvSpPr>
        <p:spPr>
          <a:xfrm>
            <a:off x="7405816" y="518983"/>
            <a:ext cx="3894464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species specific training layers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2EFA7B-6D27-1B4A-AB94-647EC22C7E0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414951" y="888315"/>
            <a:ext cx="938097" cy="56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C42377-2545-1C4A-9DB2-FF633649C7C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167816" y="4626235"/>
            <a:ext cx="2181293" cy="1045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3F634A-6E7D-0447-9502-E8DDE0ACA6D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369645" y="5588002"/>
            <a:ext cx="2383810" cy="359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893A70-1EDA-0543-BFAB-D9A7B48F5236}"/>
              </a:ext>
            </a:extLst>
          </p:cNvPr>
          <p:cNvSpPr txBox="1"/>
          <p:nvPr/>
        </p:nvSpPr>
        <p:spPr>
          <a:xfrm>
            <a:off x="9570282" y="5218670"/>
            <a:ext cx="2366345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projection layers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AA8F95-1879-C042-B17D-515ACF765387}"/>
              </a:ext>
            </a:extLst>
          </p:cNvPr>
          <p:cNvSpPr txBox="1"/>
          <p:nvPr/>
        </p:nvSpPr>
        <p:spPr>
          <a:xfrm>
            <a:off x="9177602" y="4256903"/>
            <a:ext cx="2343014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Select output directory</a:t>
            </a:r>
          </a:p>
        </p:txBody>
      </p:sp>
    </p:spTree>
    <p:extLst>
      <p:ext uri="{BB962C8B-B14F-4D97-AF65-F5344CB8AC3E}">
        <p14:creationId xmlns:p14="http://schemas.microsoft.com/office/powerpoint/2010/main" val="99093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3E66340-9FE5-DE4B-8728-24C4F99C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32" y="901699"/>
            <a:ext cx="7518056" cy="55835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AA8F95-1879-C042-B17D-515ACF765387}"/>
              </a:ext>
            </a:extLst>
          </p:cNvPr>
          <p:cNvSpPr txBox="1"/>
          <p:nvPr/>
        </p:nvSpPr>
        <p:spPr>
          <a:xfrm>
            <a:off x="9511234" y="3725562"/>
            <a:ext cx="1453283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Select logistic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C42377-2545-1C4A-9DB2-FF633649C7C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501450" y="4094894"/>
            <a:ext cx="1736426" cy="1045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DCCBD5-273A-D041-A57E-5BDC322BC60B}"/>
              </a:ext>
            </a:extLst>
          </p:cNvPr>
          <p:cNvSpPr/>
          <p:nvPr/>
        </p:nvSpPr>
        <p:spPr>
          <a:xfrm>
            <a:off x="6503773" y="4374292"/>
            <a:ext cx="2730843" cy="1136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D32FCD-B611-994D-9CDC-84815E724BEE}"/>
              </a:ext>
            </a:extLst>
          </p:cNvPr>
          <p:cNvSpPr/>
          <p:nvPr/>
        </p:nvSpPr>
        <p:spPr>
          <a:xfrm>
            <a:off x="2063579" y="5733535"/>
            <a:ext cx="1816444" cy="2347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3E66340-9FE5-DE4B-8728-24C4F99C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32" y="901699"/>
            <a:ext cx="7518056" cy="55835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AA8F95-1879-C042-B17D-515ACF765387}"/>
              </a:ext>
            </a:extLst>
          </p:cNvPr>
          <p:cNvSpPr txBox="1"/>
          <p:nvPr/>
        </p:nvSpPr>
        <p:spPr>
          <a:xfrm>
            <a:off x="9511234" y="3725562"/>
            <a:ext cx="1453283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Select logistic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C42377-2545-1C4A-9DB2-FF633649C7C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501450" y="4094894"/>
            <a:ext cx="1736426" cy="1045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EA1C79-CD07-0F4A-9190-465B79DC39FA}"/>
              </a:ext>
            </a:extLst>
          </p:cNvPr>
          <p:cNvSpPr txBox="1"/>
          <p:nvPr/>
        </p:nvSpPr>
        <p:spPr>
          <a:xfrm>
            <a:off x="8946292" y="4324866"/>
            <a:ext cx="2891481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Logistic calculates the conditional probability of occurrence. The probability will be between 0 - 1. </a:t>
            </a:r>
          </a:p>
        </p:txBody>
      </p:sp>
    </p:spTree>
    <p:extLst>
      <p:ext uri="{BB962C8B-B14F-4D97-AF65-F5344CB8AC3E}">
        <p14:creationId xmlns:p14="http://schemas.microsoft.com/office/powerpoint/2010/main" val="193711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3E66340-9FE5-DE4B-8728-24C4F99C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32" y="901699"/>
            <a:ext cx="7518056" cy="558358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0C4068-CD52-E045-91A5-ECC9CED63C9C}"/>
              </a:ext>
            </a:extLst>
          </p:cNvPr>
          <p:cNvSpPr/>
          <p:nvPr/>
        </p:nvSpPr>
        <p:spPr>
          <a:xfrm>
            <a:off x="4547287" y="5993027"/>
            <a:ext cx="2384854" cy="2842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0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F4A55F-622E-EF47-BDB0-1EFC4929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94" y="466349"/>
            <a:ext cx="7185013" cy="59208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97DAED-A3E4-0248-96E2-8457635BAF1D}"/>
              </a:ext>
            </a:extLst>
          </p:cNvPr>
          <p:cNvSpPr/>
          <p:nvPr/>
        </p:nvSpPr>
        <p:spPr>
          <a:xfrm>
            <a:off x="5815913" y="1616217"/>
            <a:ext cx="4572000" cy="923330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b="1" dirty="0"/>
              <a:t>Subsample</a:t>
            </a:r>
            <a:r>
              <a:rPr lang="en-US" dirty="0"/>
              <a:t>: in which the presence points are repeatedly split into random training and testing subsets.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3AC6A9-19F5-A44D-98E8-BCFD85372CC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216347" y="2539547"/>
            <a:ext cx="885566" cy="2761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14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487</Words>
  <Application>Microsoft Office PowerPoint</Application>
  <PresentationFormat>Widescreen</PresentationFormat>
  <Paragraphs>53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 Ecological Niche Modeling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and Climate Change</dc:title>
  <dc:creator>Pam Soltis</dc:creator>
  <cp:lastModifiedBy>Cortez,Maria Beatriz d</cp:lastModifiedBy>
  <cp:revision>243</cp:revision>
  <dcterms:created xsi:type="dcterms:W3CDTF">2014-07-02T03:39:48Z</dcterms:created>
  <dcterms:modified xsi:type="dcterms:W3CDTF">2022-07-24T20:49:08Z</dcterms:modified>
</cp:coreProperties>
</file>